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76" r:id="rId6"/>
    <p:sldId id="259" r:id="rId7"/>
    <p:sldId id="271" r:id="rId8"/>
    <p:sldId id="270" r:id="rId9"/>
    <p:sldId id="261" r:id="rId10"/>
    <p:sldId id="260" r:id="rId11"/>
    <p:sldId id="262" r:id="rId12"/>
    <p:sldId id="264" r:id="rId13"/>
    <p:sldId id="267" r:id="rId14"/>
    <p:sldId id="263" r:id="rId15"/>
    <p:sldId id="272" r:id="rId16"/>
    <p:sldId id="273" r:id="rId17"/>
    <p:sldId id="275" r:id="rId18"/>
    <p:sldId id="274"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59" d="100"/>
          <a:sy n="59" d="100"/>
        </p:scale>
        <p:origin x="684" y="10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F7AFFB9B-9FB8-469E-96F9-4D32314110B6}" type="datetimeFigureOut">
              <a:rPr lang="en-US" smtClean="0"/>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6D22F896-40B5-4ADD-8801-0D06FADFA095}" type="slidenum">
              <a:rPr lang="en-US" smtClean="0"/>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C35BB1C6-BF8F-4481-8AB2-603A1C8A906A}" type="datetimeFigureOut">
              <a:rPr lang="en-US" smtClean="0"/>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6D22F896-40B5-4ADD-8801-0D06FADFA095}" type="slidenum">
              <a:rPr lang="en-US" smtClean="0"/>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0F7F47CF-67C9-420C-80A5-E2069FF0C2DF}" type="datetimeFigureOut">
              <a:rPr lang="en-US" smtClean="0"/>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6D22F896-40B5-4ADD-8801-0D06FADFA095}" type="slidenum">
              <a:rPr lang="en-US" smtClean="0"/>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C35BB1C6-BF8F-4481-8AB2-603A1C8A906A}"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C35BB1C6-BF8F-4481-8AB2-603A1C8A906A}"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35BB1C6-BF8F-4481-8AB2-603A1C8A906A}"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2EF78E3-FDA3-4D28-AAA2-0B81F349A39D}"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C35BB1C6-BF8F-4481-8AB2-603A1C8A906A}" type="datetimeFigureOut">
              <a:rPr lang="en-US" smtClean="0"/>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6D22F896-40B5-4ADD-8801-0D06FADFA095}" type="slidenum">
              <a:rPr lang="en-US" smtClean="0"/>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210" indent="-283210"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210"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210"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210"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210"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210"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210"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210"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210"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1928" y="1170032"/>
            <a:ext cx="9755187" cy="1395311"/>
          </a:xfrm>
        </p:spPr>
        <p:txBody>
          <a:bodyPr/>
          <a:lstStyle/>
          <a:p>
            <a:pPr algn="ctr"/>
            <a:r>
              <a:rPr lang="en-US" b="1" dirty="0"/>
              <a:t>PBDA PROJECT</a:t>
            </a:r>
            <a:endParaRPr lang="en-US" b="1" dirty="0"/>
          </a:p>
        </p:txBody>
      </p:sp>
      <p:sp>
        <p:nvSpPr>
          <p:cNvPr id="3" name="Subtitle 2"/>
          <p:cNvSpPr>
            <a:spLocks noGrp="1"/>
          </p:cNvSpPr>
          <p:nvPr>
            <p:ph type="subTitle" idx="1"/>
          </p:nvPr>
        </p:nvSpPr>
        <p:spPr>
          <a:xfrm>
            <a:off x="4757077" y="3594361"/>
            <a:ext cx="9755187" cy="2594168"/>
          </a:xfrm>
        </p:spPr>
        <p:txBody>
          <a:bodyPr>
            <a:noAutofit/>
          </a:bodyPr>
          <a:lstStyle/>
          <a:p>
            <a:r>
              <a:rPr lang="en-US" sz="2800" b="1" i="0" dirty="0" err="1"/>
              <a:t>Richanshu</a:t>
            </a:r>
            <a:r>
              <a:rPr lang="en-US" sz="2800" b="1" i="0" dirty="0"/>
              <a:t> Jha (</a:t>
            </a:r>
            <a:r>
              <a:rPr lang="en-US" sz="2800" b="1" i="0" dirty="0">
                <a:solidFill>
                  <a:schemeClr val="tx1"/>
                </a:solidFill>
              </a:rPr>
              <a:t>rj1469@nyu.edu</a:t>
            </a:r>
            <a:r>
              <a:rPr lang="en-US" sz="2800" b="1" i="0" dirty="0"/>
              <a:t>)</a:t>
            </a:r>
            <a:endParaRPr lang="en-US" sz="2800" b="1" i="0" dirty="0"/>
          </a:p>
          <a:p>
            <a:r>
              <a:rPr lang="en-US" sz="2800" b="1" i="0" dirty="0"/>
              <a:t>Aishwarya Kore (adk497@nyu.edu)</a:t>
            </a:r>
            <a:endParaRPr lang="en-US" sz="2800" b="1" i="0" dirty="0"/>
          </a:p>
          <a:p>
            <a:r>
              <a:rPr lang="en-US" sz="2800" b="1" i="0" dirty="0"/>
              <a:t>Sanjana </a:t>
            </a:r>
            <a:r>
              <a:rPr lang="en-US" sz="2800" b="1" i="0" dirty="0" err="1"/>
              <a:t>Jangnure</a:t>
            </a:r>
            <a:r>
              <a:rPr lang="en-US" sz="2800" b="1" i="0" dirty="0"/>
              <a:t> (sbj286@nyu.edu)</a:t>
            </a:r>
            <a:endParaRPr lang="en-US" sz="2800" b="1" i="0" dirty="0"/>
          </a:p>
          <a:p>
            <a:r>
              <a:rPr lang="en-US" sz="2800" b="1" i="0" dirty="0" err="1"/>
              <a:t>Tejas</a:t>
            </a:r>
            <a:r>
              <a:rPr lang="en-US" sz="2800" b="1" i="0" dirty="0"/>
              <a:t> Shetty (trs389@nyu.edu)</a:t>
            </a:r>
            <a:endParaRPr lang="en-US" sz="2800" b="1" i="0" dirty="0"/>
          </a:p>
          <a:p>
            <a:endParaRPr lang="en-US" sz="2800" b="1"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25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25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25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4" y="633779"/>
            <a:ext cx="5443665" cy="2068478"/>
          </a:xfrm>
        </p:spPr>
        <p:txBody>
          <a:bodyPr>
            <a:normAutofit fontScale="90000"/>
          </a:bodyPr>
          <a:lstStyle/>
          <a:p>
            <a:pPr algn="l"/>
            <a:r>
              <a:rPr lang="en-US" sz="4000" dirty="0">
                <a:solidFill>
                  <a:schemeClr val="tx1"/>
                </a:solidFill>
              </a:rPr>
              <a:t>Assigning labels</a:t>
            </a:r>
            <a:br>
              <a:rPr lang="en-US" sz="4000" dirty="0">
                <a:solidFill>
                  <a:schemeClr val="tx1"/>
                </a:solidFill>
              </a:rPr>
            </a:br>
            <a:br>
              <a:rPr lang="en-US" sz="2800" dirty="0">
                <a:solidFill>
                  <a:schemeClr val="tx1"/>
                </a:solidFill>
              </a:rPr>
            </a:br>
            <a:br>
              <a:rPr lang="en-US" sz="2800" dirty="0">
                <a:solidFill>
                  <a:schemeClr val="tx1"/>
                </a:solidFill>
              </a:rPr>
            </a:br>
            <a:br>
              <a:rPr lang="en-US" sz="2800" dirty="0">
                <a:solidFill>
                  <a:schemeClr val="tx1"/>
                </a:solidFill>
              </a:rPr>
            </a:br>
            <a:endParaRPr lang="en-US" sz="2800" dirty="0">
              <a:solidFill>
                <a:schemeClr val="tx1"/>
              </a:solidFill>
            </a:endParaRPr>
          </a:p>
        </p:txBody>
      </p:sp>
      <p:sp>
        <p:nvSpPr>
          <p:cNvPr id="16" name="Freeform 6"/>
          <p:cNvSpPr>
            <a:spLocks noGrp="1" noRot="1" noChangeAspect="1" noMove="1" noResize="1" noEditPoints="1" noAdjustHandles="1" noChangeArrowheads="1" noChangeShapeType="1" noTextEdit="1"/>
          </p:cNvSpPr>
          <p:nvPr/>
        </p:nvSpPr>
        <p:spPr bwMode="auto">
          <a:xfrm flipH="1">
            <a:off x="1" y="538057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ln>
        </p:spPr>
      </p:sp>
      <p:sp>
        <p:nvSpPr>
          <p:cNvPr id="18" name="Freeform: Shape 17"/>
          <p:cNvSpPr>
            <a:spLocks noGrp="1" noRot="1" noChangeAspect="1" noMove="1" noResize="1" noEditPoints="1" noAdjustHandles="1" noChangeArrowheads="1" noChangeShapeType="1" noTextEdit="1"/>
          </p:cNvSpPr>
          <p:nvPr/>
        </p:nvSpPr>
        <p:spPr>
          <a:xfrm flipH="1">
            <a:off x="6748333"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A picture containing woman, keyboard&#10;&#10;Description automatically generated"/>
          <p:cNvPicPr>
            <a:picLocks noGrp="1" noChangeAspect="1"/>
          </p:cNvPicPr>
          <p:nvPr>
            <p:ph sz="quarter" idx="13"/>
          </p:nvPr>
        </p:nvPicPr>
        <p:blipFill>
          <a:blip r:embed="rId1"/>
          <a:stretch>
            <a:fillRect/>
          </a:stretch>
        </p:blipFill>
        <p:spPr>
          <a:xfrm>
            <a:off x="7675449" y="1219200"/>
            <a:ext cx="4037122" cy="4316186"/>
          </a:xfrm>
        </p:spPr>
      </p:pic>
      <p:sp>
        <p:nvSpPr>
          <p:cNvPr id="8" name="TextBox 7"/>
          <p:cNvSpPr txBox="1"/>
          <p:nvPr/>
        </p:nvSpPr>
        <p:spPr>
          <a:xfrm>
            <a:off x="762003" y="2432957"/>
            <a:ext cx="5506902" cy="3416320"/>
          </a:xfrm>
          <a:prstGeom prst="rect">
            <a:avLst/>
          </a:prstGeom>
          <a:solidFill>
            <a:schemeClr val="tx1"/>
          </a:solidFill>
        </p:spPr>
        <p:txBody>
          <a:bodyPr wrap="square" rtlCol="0">
            <a:spAutoFit/>
          </a:bodyPr>
          <a:lstStyle/>
          <a:p>
            <a:r>
              <a:rPr lang="en-US" dirty="0">
                <a:solidFill>
                  <a:schemeClr val="bg2"/>
                </a:solidFill>
              </a:rPr>
              <a:t>#REDUCING NO OF LABELS BY PUTTING PRICE INTO BUCKETS</a:t>
            </a:r>
            <a:endParaRPr lang="en-US" dirty="0">
              <a:solidFill>
                <a:schemeClr val="bg2"/>
              </a:solidFill>
            </a:endParaRPr>
          </a:p>
          <a:p>
            <a:r>
              <a:rPr lang="en-US" dirty="0">
                <a:solidFill>
                  <a:schemeClr val="bg2"/>
                </a:solidFill>
              </a:rPr>
              <a:t>from </a:t>
            </a:r>
            <a:r>
              <a:rPr lang="en-US" dirty="0" err="1">
                <a:solidFill>
                  <a:schemeClr val="bg2"/>
                </a:solidFill>
              </a:rPr>
              <a:t>pyspark.ml.feature</a:t>
            </a:r>
            <a:r>
              <a:rPr lang="en-US" dirty="0">
                <a:solidFill>
                  <a:schemeClr val="bg2"/>
                </a:solidFill>
              </a:rPr>
              <a:t> import </a:t>
            </a:r>
            <a:r>
              <a:rPr lang="en-US" dirty="0" err="1">
                <a:solidFill>
                  <a:schemeClr val="bg2"/>
                </a:solidFill>
              </a:rPr>
              <a:t>StringIndexer</a:t>
            </a:r>
            <a:endParaRPr lang="en-US" dirty="0">
              <a:solidFill>
                <a:schemeClr val="bg2"/>
              </a:solidFill>
            </a:endParaRPr>
          </a:p>
          <a:p>
            <a:r>
              <a:rPr lang="en-US" dirty="0">
                <a:solidFill>
                  <a:schemeClr val="bg2"/>
                </a:solidFill>
              </a:rPr>
              <a:t>from </a:t>
            </a:r>
            <a:r>
              <a:rPr lang="en-US" dirty="0" err="1">
                <a:solidFill>
                  <a:schemeClr val="bg2"/>
                </a:solidFill>
              </a:rPr>
              <a:t>pyspark.sql.types</a:t>
            </a:r>
            <a:r>
              <a:rPr lang="en-US" dirty="0">
                <a:solidFill>
                  <a:schemeClr val="bg2"/>
                </a:solidFill>
              </a:rPr>
              <a:t> import </a:t>
            </a:r>
            <a:r>
              <a:rPr lang="en-US" dirty="0" err="1">
                <a:solidFill>
                  <a:schemeClr val="bg2"/>
                </a:solidFill>
              </a:rPr>
              <a:t>IntegerType</a:t>
            </a:r>
            <a:endParaRPr lang="en-US" dirty="0">
              <a:solidFill>
                <a:schemeClr val="bg2"/>
              </a:solidFill>
            </a:endParaRPr>
          </a:p>
          <a:p>
            <a:r>
              <a:rPr lang="en-US" dirty="0">
                <a:solidFill>
                  <a:schemeClr val="bg2"/>
                </a:solidFill>
              </a:rPr>
              <a:t>from </a:t>
            </a:r>
            <a:r>
              <a:rPr lang="en-US" dirty="0" err="1">
                <a:solidFill>
                  <a:schemeClr val="bg2"/>
                </a:solidFill>
              </a:rPr>
              <a:t>pyspark.sql.types</a:t>
            </a:r>
            <a:r>
              <a:rPr lang="en-US" dirty="0">
                <a:solidFill>
                  <a:schemeClr val="bg2"/>
                </a:solidFill>
              </a:rPr>
              <a:t> import </a:t>
            </a:r>
            <a:r>
              <a:rPr lang="en-US" dirty="0" err="1">
                <a:solidFill>
                  <a:schemeClr val="bg2"/>
                </a:solidFill>
              </a:rPr>
              <a:t>FloatType</a:t>
            </a:r>
            <a:endParaRPr lang="en-US" dirty="0">
              <a:solidFill>
                <a:schemeClr val="bg2"/>
              </a:solidFill>
            </a:endParaRPr>
          </a:p>
          <a:p>
            <a:endParaRPr lang="en-US" dirty="0">
              <a:solidFill>
                <a:schemeClr val="bg2"/>
              </a:solidFill>
            </a:endParaRPr>
          </a:p>
          <a:p>
            <a:r>
              <a:rPr lang="en-US" dirty="0">
                <a:solidFill>
                  <a:schemeClr val="bg2"/>
                </a:solidFill>
              </a:rPr>
              <a:t>df = </a:t>
            </a:r>
            <a:r>
              <a:rPr lang="en-US" dirty="0" err="1">
                <a:solidFill>
                  <a:schemeClr val="bg2"/>
                </a:solidFill>
              </a:rPr>
              <a:t>df.withColumn</a:t>
            </a:r>
            <a:r>
              <a:rPr lang="en-US" dirty="0">
                <a:solidFill>
                  <a:schemeClr val="bg2"/>
                </a:solidFill>
              </a:rPr>
              <a:t>('</a:t>
            </a:r>
            <a:r>
              <a:rPr lang="en-US" dirty="0" err="1">
                <a:solidFill>
                  <a:schemeClr val="bg2"/>
                </a:solidFill>
              </a:rPr>
              <a:t>labelCategory</a:t>
            </a:r>
            <a:r>
              <a:rPr lang="en-US" dirty="0">
                <a:solidFill>
                  <a:schemeClr val="bg2"/>
                </a:solidFill>
              </a:rPr>
              <a:t>',((df['label']/750). cast(</a:t>
            </a:r>
            <a:r>
              <a:rPr lang="en-US" dirty="0" err="1">
                <a:solidFill>
                  <a:schemeClr val="bg2"/>
                </a:solidFill>
              </a:rPr>
              <a:t>IntegerType</a:t>
            </a:r>
            <a:r>
              <a:rPr lang="en-US" dirty="0">
                <a:solidFill>
                  <a:schemeClr val="bg2"/>
                </a:solidFill>
              </a:rPr>
              <a:t>())).cast(</a:t>
            </a:r>
            <a:r>
              <a:rPr lang="en-US" dirty="0" err="1">
                <a:solidFill>
                  <a:schemeClr val="bg2"/>
                </a:solidFill>
              </a:rPr>
              <a:t>FloatType</a:t>
            </a:r>
            <a:r>
              <a:rPr lang="en-US" dirty="0">
                <a:solidFill>
                  <a:schemeClr val="bg2"/>
                </a:solidFill>
              </a:rPr>
              <a:t>()))</a:t>
            </a:r>
            <a:endParaRPr lang="en-US" dirty="0">
              <a:solidFill>
                <a:schemeClr val="bg2"/>
              </a:solidFill>
            </a:endParaRPr>
          </a:p>
          <a:p>
            <a:endParaRPr lang="en-US" dirty="0">
              <a:solidFill>
                <a:schemeClr val="bg2"/>
              </a:solidFill>
            </a:endParaRPr>
          </a:p>
          <a:p>
            <a:r>
              <a:rPr lang="en-US" dirty="0" err="1">
                <a:solidFill>
                  <a:schemeClr val="bg2"/>
                </a:solidFill>
              </a:rPr>
              <a:t>dfFinal</a:t>
            </a:r>
            <a:r>
              <a:rPr lang="en-US" dirty="0">
                <a:solidFill>
                  <a:schemeClr val="bg2"/>
                </a:solidFill>
              </a:rPr>
              <a:t> = </a:t>
            </a:r>
            <a:r>
              <a:rPr lang="en-US" dirty="0" err="1">
                <a:solidFill>
                  <a:schemeClr val="bg2"/>
                </a:solidFill>
              </a:rPr>
              <a:t>df.select</a:t>
            </a:r>
            <a:r>
              <a:rPr lang="en-US" dirty="0">
                <a:solidFill>
                  <a:schemeClr val="bg2"/>
                </a:solidFill>
              </a:rPr>
              <a:t>('features','</a:t>
            </a:r>
            <a:r>
              <a:rPr lang="en-US" dirty="0" err="1">
                <a:solidFill>
                  <a:schemeClr val="bg2"/>
                </a:solidFill>
              </a:rPr>
              <a:t>labelCategory</a:t>
            </a:r>
            <a:r>
              <a:rPr lang="en-US" dirty="0">
                <a:solidFill>
                  <a:schemeClr val="bg2"/>
                </a:solidFill>
              </a:rPr>
              <a:t>') \</a:t>
            </a:r>
            <a:endParaRPr lang="en-US" dirty="0">
              <a:solidFill>
                <a:schemeClr val="bg2"/>
              </a:solidFill>
            </a:endParaRPr>
          </a:p>
          <a:p>
            <a:r>
              <a:rPr lang="en-US" dirty="0">
                <a:solidFill>
                  <a:schemeClr val="bg2"/>
                </a:solidFill>
              </a:rPr>
              <a:t>            .</a:t>
            </a:r>
            <a:r>
              <a:rPr lang="en-US" dirty="0" err="1">
                <a:solidFill>
                  <a:schemeClr val="bg2"/>
                </a:solidFill>
              </a:rPr>
              <a:t>withColumnRenamed</a:t>
            </a:r>
            <a:r>
              <a:rPr lang="en-US" dirty="0">
                <a:solidFill>
                  <a:schemeClr val="bg2"/>
                </a:solidFill>
              </a:rPr>
              <a:t>('</a:t>
            </a:r>
            <a:r>
              <a:rPr lang="en-US" dirty="0" err="1">
                <a:solidFill>
                  <a:schemeClr val="bg2"/>
                </a:solidFill>
              </a:rPr>
              <a:t>labelCategory</a:t>
            </a:r>
            <a:r>
              <a:rPr lang="en-US" dirty="0">
                <a:solidFill>
                  <a:schemeClr val="bg2"/>
                </a:solidFill>
              </a:rPr>
              <a:t>','label')</a:t>
            </a:r>
            <a:endParaRPr lang="en-US" dirty="0">
              <a:solidFill>
                <a:schemeClr val="bg2"/>
              </a:solidFill>
            </a:endParaRPr>
          </a:p>
          <a:p>
            <a:endParaRPr lang="en-US" dirty="0">
              <a:solidFill>
                <a:schemeClr val="bg2"/>
              </a:solidFill>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4" y="633779"/>
            <a:ext cx="5443665" cy="2068478"/>
          </a:xfrm>
        </p:spPr>
        <p:txBody>
          <a:bodyPr>
            <a:normAutofit/>
          </a:bodyPr>
          <a:lstStyle/>
          <a:p>
            <a:pPr algn="l"/>
            <a:r>
              <a:rPr lang="en-US" sz="2800" dirty="0">
                <a:solidFill>
                  <a:schemeClr val="tx1"/>
                </a:solidFill>
              </a:rPr>
              <a:t>Training and Testing Data</a:t>
            </a:r>
            <a:br>
              <a:rPr lang="en-US" sz="2800" dirty="0">
                <a:solidFill>
                  <a:schemeClr val="tx1"/>
                </a:solidFill>
              </a:rPr>
            </a:br>
            <a:br>
              <a:rPr lang="en-US" sz="2800" dirty="0">
                <a:solidFill>
                  <a:schemeClr val="tx1"/>
                </a:solidFill>
              </a:rPr>
            </a:br>
            <a:br>
              <a:rPr lang="en-US" sz="2800" dirty="0">
                <a:solidFill>
                  <a:schemeClr val="tx1"/>
                </a:solidFill>
              </a:rPr>
            </a:br>
            <a:br>
              <a:rPr lang="en-US" sz="2800" dirty="0">
                <a:solidFill>
                  <a:schemeClr val="tx1"/>
                </a:solidFill>
              </a:rPr>
            </a:br>
            <a:endParaRPr lang="en-US" sz="2800" dirty="0">
              <a:solidFill>
                <a:schemeClr val="tx1"/>
              </a:solidFill>
            </a:endParaRPr>
          </a:p>
        </p:txBody>
      </p:sp>
      <p:sp>
        <p:nvSpPr>
          <p:cNvPr id="14" name="Freeform 6"/>
          <p:cNvSpPr>
            <a:spLocks noGrp="1" noRot="1" noChangeAspect="1" noMove="1" noResize="1" noEditPoints="1" noAdjustHandles="1" noChangeArrowheads="1" noChangeShapeType="1" noTextEdit="1"/>
          </p:cNvSpPr>
          <p:nvPr/>
        </p:nvSpPr>
        <p:spPr bwMode="auto">
          <a:xfrm flipH="1">
            <a:off x="1" y="538057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ln>
        </p:spPr>
      </p:sp>
      <p:sp>
        <p:nvSpPr>
          <p:cNvPr id="16" name="Freeform: Shape 15"/>
          <p:cNvSpPr>
            <a:spLocks noGrp="1" noRot="1" noChangeAspect="1" noMove="1" noResize="1" noEditPoints="1" noAdjustHandles="1" noChangeArrowheads="1" noChangeShapeType="1" noTextEdit="1"/>
          </p:cNvSpPr>
          <p:nvPr/>
        </p:nvSpPr>
        <p:spPr>
          <a:xfrm flipH="1">
            <a:off x="6748333"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p:cNvSpPr>
            <a:spLocks noGrp="1" noRot="1" noChangeAspect="1" noMove="1" noResize="1" noEditPoints="1" noAdjustHandles="1" noChangeArrowheads="1" noChangeShapeType="1" noTextEdit="1"/>
          </p:cNvSpPr>
          <p:nvPr/>
        </p:nvSpPr>
        <p:spPr>
          <a:xfrm flipH="1">
            <a:off x="6976934"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A screenshot of a cell phone&#10;&#10;Description automatically generated"/>
          <p:cNvPicPr>
            <a:picLocks noGrp="1" noChangeAspect="1"/>
          </p:cNvPicPr>
          <p:nvPr>
            <p:ph sz="quarter" idx="13"/>
          </p:nvPr>
        </p:nvPicPr>
        <p:blipFill>
          <a:blip r:embed="rId1"/>
          <a:stretch>
            <a:fillRect/>
          </a:stretch>
        </p:blipFill>
        <p:spPr>
          <a:xfrm>
            <a:off x="7747504" y="130630"/>
            <a:ext cx="3673925" cy="6547756"/>
          </a:xfrm>
        </p:spPr>
      </p:pic>
      <p:sp>
        <p:nvSpPr>
          <p:cNvPr id="6" name="TextBox 5"/>
          <p:cNvSpPr txBox="1"/>
          <p:nvPr/>
        </p:nvSpPr>
        <p:spPr>
          <a:xfrm>
            <a:off x="407990" y="2351314"/>
            <a:ext cx="6340342" cy="2585323"/>
          </a:xfrm>
          <a:prstGeom prst="rect">
            <a:avLst/>
          </a:prstGeom>
          <a:solidFill>
            <a:schemeClr val="tx1"/>
          </a:solidFill>
        </p:spPr>
        <p:txBody>
          <a:bodyPr wrap="square" rtlCol="0">
            <a:spAutoFit/>
          </a:bodyPr>
          <a:lstStyle/>
          <a:p>
            <a:r>
              <a:rPr lang="en-US" dirty="0">
                <a:solidFill>
                  <a:schemeClr val="bg2"/>
                </a:solidFill>
              </a:rPr>
              <a:t>(</a:t>
            </a:r>
            <a:r>
              <a:rPr lang="en-US" dirty="0" err="1">
                <a:solidFill>
                  <a:schemeClr val="bg2"/>
                </a:solidFill>
              </a:rPr>
              <a:t>trainData</a:t>
            </a:r>
            <a:r>
              <a:rPr lang="en-US" dirty="0">
                <a:solidFill>
                  <a:schemeClr val="bg2"/>
                </a:solidFill>
              </a:rPr>
              <a:t>, </a:t>
            </a:r>
            <a:r>
              <a:rPr lang="en-US" dirty="0" err="1">
                <a:solidFill>
                  <a:schemeClr val="bg2"/>
                </a:solidFill>
              </a:rPr>
              <a:t>testData</a:t>
            </a:r>
            <a:r>
              <a:rPr lang="en-US" dirty="0">
                <a:solidFill>
                  <a:schemeClr val="bg2"/>
                </a:solidFill>
              </a:rPr>
              <a:t>) = </a:t>
            </a:r>
            <a:r>
              <a:rPr lang="en-US" dirty="0" err="1">
                <a:solidFill>
                  <a:schemeClr val="bg2"/>
                </a:solidFill>
              </a:rPr>
              <a:t>dfFinal.randomSplit</a:t>
            </a:r>
            <a:r>
              <a:rPr lang="en-US" dirty="0">
                <a:solidFill>
                  <a:schemeClr val="bg2"/>
                </a:solidFill>
              </a:rPr>
              <a:t>([0.7, 0.3], seed = 888)</a:t>
            </a:r>
            <a:endParaRPr lang="en-US" dirty="0">
              <a:solidFill>
                <a:schemeClr val="bg2"/>
              </a:solidFill>
            </a:endParaRPr>
          </a:p>
          <a:p>
            <a:r>
              <a:rPr lang="en-US" dirty="0">
                <a:solidFill>
                  <a:schemeClr val="bg2"/>
                </a:solidFill>
              </a:rPr>
              <a:t>print('Training split')</a:t>
            </a:r>
            <a:endParaRPr lang="en-US" dirty="0">
              <a:solidFill>
                <a:schemeClr val="bg2"/>
              </a:solidFill>
            </a:endParaRPr>
          </a:p>
          <a:p>
            <a:r>
              <a:rPr lang="en-US" dirty="0" err="1">
                <a:solidFill>
                  <a:schemeClr val="bg2"/>
                </a:solidFill>
              </a:rPr>
              <a:t>trainData.groupBy</a:t>
            </a:r>
            <a:r>
              <a:rPr lang="en-US" dirty="0">
                <a:solidFill>
                  <a:schemeClr val="bg2"/>
                </a:solidFill>
              </a:rPr>
              <a:t>('features').count().show(10)</a:t>
            </a:r>
            <a:endParaRPr lang="en-US" dirty="0">
              <a:solidFill>
                <a:schemeClr val="bg2"/>
              </a:solidFill>
            </a:endParaRPr>
          </a:p>
          <a:p>
            <a:r>
              <a:rPr lang="en-US" dirty="0">
                <a:solidFill>
                  <a:schemeClr val="bg2"/>
                </a:solidFill>
              </a:rPr>
              <a:t>print('Testing split')</a:t>
            </a:r>
            <a:endParaRPr lang="en-US" dirty="0">
              <a:solidFill>
                <a:schemeClr val="bg2"/>
              </a:solidFill>
            </a:endParaRPr>
          </a:p>
          <a:p>
            <a:r>
              <a:rPr lang="en-US" dirty="0" err="1">
                <a:solidFill>
                  <a:schemeClr val="bg2"/>
                </a:solidFill>
              </a:rPr>
              <a:t>testData.groupBy</a:t>
            </a:r>
            <a:r>
              <a:rPr lang="en-US" dirty="0">
                <a:solidFill>
                  <a:schemeClr val="bg2"/>
                </a:solidFill>
              </a:rPr>
              <a:t>('features').count().show(10)</a:t>
            </a:r>
            <a:endParaRPr lang="en-US" dirty="0">
              <a:solidFill>
                <a:schemeClr val="bg2"/>
              </a:solidFill>
            </a:endParaRPr>
          </a:p>
          <a:p>
            <a:endParaRPr lang="en-US" dirty="0">
              <a:solidFill>
                <a:schemeClr val="bg2"/>
              </a:solidFill>
            </a:endParaRPr>
          </a:p>
          <a:p>
            <a:r>
              <a:rPr lang="en-US" dirty="0">
                <a:solidFill>
                  <a:schemeClr val="bg2"/>
                </a:solidFill>
              </a:rPr>
              <a:t>print('Train Dataset Count : ' + str(</a:t>
            </a:r>
            <a:r>
              <a:rPr lang="en-US" dirty="0" err="1">
                <a:solidFill>
                  <a:schemeClr val="bg2"/>
                </a:solidFill>
              </a:rPr>
              <a:t>trainData.count</a:t>
            </a:r>
            <a:r>
              <a:rPr lang="en-US" dirty="0">
                <a:solidFill>
                  <a:schemeClr val="bg2"/>
                </a:solidFill>
              </a:rPr>
              <a:t>()))</a:t>
            </a:r>
            <a:endParaRPr lang="en-US" dirty="0">
              <a:solidFill>
                <a:schemeClr val="bg2"/>
              </a:solidFill>
            </a:endParaRPr>
          </a:p>
          <a:p>
            <a:r>
              <a:rPr lang="en-US" dirty="0">
                <a:solidFill>
                  <a:schemeClr val="bg2"/>
                </a:solidFill>
              </a:rPr>
              <a:t>print('Test Dataset Count  : ' + str(</a:t>
            </a:r>
            <a:r>
              <a:rPr lang="en-US" dirty="0" err="1">
                <a:solidFill>
                  <a:schemeClr val="bg2"/>
                </a:solidFill>
              </a:rPr>
              <a:t>testData.count</a:t>
            </a:r>
            <a:r>
              <a:rPr lang="en-US" dirty="0">
                <a:solidFill>
                  <a:schemeClr val="bg2"/>
                </a:solidFill>
              </a:rPr>
              <a:t>()))</a:t>
            </a:r>
            <a:endParaRPr lang="en-US" dirty="0">
              <a:solidFill>
                <a:schemeClr val="bg2"/>
              </a:solidFill>
            </a:endParaRPr>
          </a:p>
          <a:p>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2272" y="633779"/>
            <a:ext cx="6536060" cy="2068478"/>
          </a:xfrm>
        </p:spPr>
        <p:txBody>
          <a:bodyPr>
            <a:normAutofit/>
          </a:bodyPr>
          <a:lstStyle/>
          <a:p>
            <a:pPr algn="l"/>
            <a:r>
              <a:rPr lang="en-US" sz="2800" dirty="0">
                <a:solidFill>
                  <a:schemeClr val="tx1"/>
                </a:solidFill>
              </a:rPr>
              <a:t>Original Data V/S Predicted Data</a:t>
            </a:r>
            <a:br>
              <a:rPr lang="en-US" sz="2800" dirty="0">
                <a:solidFill>
                  <a:schemeClr val="tx1"/>
                </a:solidFill>
              </a:rPr>
            </a:br>
            <a:br>
              <a:rPr lang="en-US" sz="2800" dirty="0">
                <a:solidFill>
                  <a:schemeClr val="tx1"/>
                </a:solidFill>
              </a:rPr>
            </a:br>
            <a:br>
              <a:rPr lang="en-US" sz="2800" dirty="0">
                <a:solidFill>
                  <a:schemeClr val="tx1"/>
                </a:solidFill>
              </a:rPr>
            </a:br>
            <a:br>
              <a:rPr lang="en-US" sz="2800" dirty="0">
                <a:solidFill>
                  <a:schemeClr val="tx1"/>
                </a:solidFill>
              </a:rPr>
            </a:br>
            <a:endParaRPr lang="en-US" sz="2800" dirty="0">
              <a:solidFill>
                <a:schemeClr val="tx1"/>
              </a:solidFill>
            </a:endParaRPr>
          </a:p>
        </p:txBody>
      </p:sp>
      <p:sp>
        <p:nvSpPr>
          <p:cNvPr id="14" name="Freeform 6"/>
          <p:cNvSpPr>
            <a:spLocks noGrp="1" noRot="1" noChangeAspect="1" noMove="1" noResize="1" noEditPoints="1" noAdjustHandles="1" noChangeArrowheads="1" noChangeShapeType="1" noTextEdit="1"/>
          </p:cNvSpPr>
          <p:nvPr/>
        </p:nvSpPr>
        <p:spPr bwMode="auto">
          <a:xfrm flipH="1">
            <a:off x="1" y="538057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ln>
        </p:spPr>
      </p:sp>
      <p:sp>
        <p:nvSpPr>
          <p:cNvPr id="16" name="Freeform: Shape 15"/>
          <p:cNvSpPr>
            <a:spLocks noGrp="1" noRot="1" noChangeAspect="1" noMove="1" noResize="1" noEditPoints="1" noAdjustHandles="1" noChangeArrowheads="1" noChangeShapeType="1" noTextEdit="1"/>
          </p:cNvSpPr>
          <p:nvPr/>
        </p:nvSpPr>
        <p:spPr>
          <a:xfrm flipH="1">
            <a:off x="6748333"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p:cNvSpPr>
            <a:spLocks noGrp="1" noRot="1" noChangeAspect="1" noMove="1" noResize="1" noEditPoints="1" noAdjustHandles="1" noChangeArrowheads="1" noChangeShapeType="1" noTextEdit="1"/>
          </p:cNvSpPr>
          <p:nvPr/>
        </p:nvSpPr>
        <p:spPr>
          <a:xfrm flipH="1">
            <a:off x="6976934"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A screenshot of a cell phone&#10;&#10;Description automatically generated"/>
          <p:cNvPicPr>
            <a:picLocks noGrp="1" noChangeAspect="1"/>
          </p:cNvPicPr>
          <p:nvPr>
            <p:ph sz="quarter" idx="13"/>
          </p:nvPr>
        </p:nvPicPr>
        <p:blipFill>
          <a:blip r:embed="rId1"/>
          <a:stretch>
            <a:fillRect/>
          </a:stretch>
        </p:blipFill>
        <p:spPr>
          <a:xfrm>
            <a:off x="7688557" y="502103"/>
            <a:ext cx="3888399" cy="5889970"/>
          </a:xfrm>
        </p:spPr>
      </p:pic>
      <p:sp>
        <p:nvSpPr>
          <p:cNvPr id="6" name="TextBox 5"/>
          <p:cNvSpPr txBox="1"/>
          <p:nvPr/>
        </p:nvSpPr>
        <p:spPr>
          <a:xfrm>
            <a:off x="123875" y="2062656"/>
            <a:ext cx="6748028" cy="3416320"/>
          </a:xfrm>
          <a:prstGeom prst="rect">
            <a:avLst/>
          </a:prstGeom>
          <a:solidFill>
            <a:schemeClr val="tx1">
              <a:lumMod val="95000"/>
            </a:schemeClr>
          </a:solidFill>
        </p:spPr>
        <p:txBody>
          <a:bodyPr wrap="square" rtlCol="0">
            <a:spAutoFit/>
          </a:bodyPr>
          <a:lstStyle/>
          <a:p>
            <a:r>
              <a:rPr lang="en-US" dirty="0" err="1">
                <a:solidFill>
                  <a:schemeClr val="bg2"/>
                </a:solidFill>
              </a:rPr>
              <a:t>dfPredicted</a:t>
            </a:r>
            <a:r>
              <a:rPr lang="en-US" dirty="0">
                <a:solidFill>
                  <a:schemeClr val="bg2"/>
                </a:solidFill>
              </a:rPr>
              <a:t> = </a:t>
            </a:r>
            <a:r>
              <a:rPr lang="en-US" dirty="0" err="1">
                <a:solidFill>
                  <a:schemeClr val="bg2"/>
                </a:solidFill>
              </a:rPr>
              <a:t>dfPredicted.withColumn</a:t>
            </a:r>
            <a:r>
              <a:rPr lang="en-US" dirty="0">
                <a:solidFill>
                  <a:schemeClr val="bg2"/>
                </a:solidFill>
              </a:rPr>
              <a:t>('error', abs(((</a:t>
            </a:r>
            <a:r>
              <a:rPr lang="en-US" dirty="0" err="1">
                <a:solidFill>
                  <a:schemeClr val="bg2"/>
                </a:solidFill>
              </a:rPr>
              <a:t>dfPredicted</a:t>
            </a:r>
            <a:r>
              <a:rPr lang="en-US" dirty="0">
                <a:solidFill>
                  <a:schemeClr val="bg2"/>
                </a:solidFill>
              </a:rPr>
              <a:t>['</a:t>
            </a:r>
            <a:r>
              <a:rPr lang="en-US" dirty="0" err="1">
                <a:solidFill>
                  <a:schemeClr val="bg2"/>
                </a:solidFill>
              </a:rPr>
              <a:t>PriceRange</a:t>
            </a:r>
            <a:r>
              <a:rPr lang="en-US" dirty="0">
                <a:solidFill>
                  <a:schemeClr val="bg2"/>
                </a:solidFill>
              </a:rPr>
              <a:t>']) - </a:t>
            </a:r>
            <a:r>
              <a:rPr lang="en-US" dirty="0" err="1">
                <a:solidFill>
                  <a:schemeClr val="bg2"/>
                </a:solidFill>
              </a:rPr>
              <a:t>dfPredicted</a:t>
            </a:r>
            <a:r>
              <a:rPr lang="en-US" dirty="0">
                <a:solidFill>
                  <a:schemeClr val="bg2"/>
                </a:solidFill>
              </a:rPr>
              <a:t>['</a:t>
            </a:r>
            <a:r>
              <a:rPr lang="en-US" dirty="0" err="1">
                <a:solidFill>
                  <a:schemeClr val="bg2"/>
                </a:solidFill>
              </a:rPr>
              <a:t>PredictedPriceRange</a:t>
            </a:r>
            <a:r>
              <a:rPr lang="en-US" dirty="0">
                <a:solidFill>
                  <a:schemeClr val="bg2"/>
                </a:solidFill>
              </a:rPr>
              <a:t>’] )))</a:t>
            </a:r>
            <a:endParaRPr lang="en-US" dirty="0">
              <a:solidFill>
                <a:schemeClr val="bg2"/>
              </a:solidFill>
            </a:endParaRPr>
          </a:p>
          <a:p>
            <a:endParaRPr lang="en-US" dirty="0">
              <a:solidFill>
                <a:schemeClr val="bg2"/>
              </a:solidFill>
            </a:endParaRPr>
          </a:p>
          <a:p>
            <a:r>
              <a:rPr lang="en-US" dirty="0" err="1">
                <a:solidFill>
                  <a:schemeClr val="bg2"/>
                </a:solidFill>
              </a:rPr>
              <a:t>dfPredicted.select</a:t>
            </a:r>
            <a:r>
              <a:rPr lang="en-US" dirty="0">
                <a:solidFill>
                  <a:schemeClr val="bg2"/>
                </a:solidFill>
              </a:rPr>
              <a:t>(['</a:t>
            </a:r>
            <a:r>
              <a:rPr lang="en-US" dirty="0" err="1">
                <a:solidFill>
                  <a:schemeClr val="bg2"/>
                </a:solidFill>
              </a:rPr>
              <a:t>PriceRange</a:t>
            </a:r>
            <a:r>
              <a:rPr lang="en-US" dirty="0">
                <a:solidFill>
                  <a:schemeClr val="bg2"/>
                </a:solidFill>
              </a:rPr>
              <a:t>','</a:t>
            </a:r>
            <a:r>
              <a:rPr lang="en-US" dirty="0" err="1">
                <a:solidFill>
                  <a:schemeClr val="bg2"/>
                </a:solidFill>
              </a:rPr>
              <a:t>PredictedPriceRange</a:t>
            </a:r>
            <a:r>
              <a:rPr lang="en-US" dirty="0">
                <a:solidFill>
                  <a:schemeClr val="bg2"/>
                </a:solidFill>
              </a:rPr>
              <a:t>','error']).show()</a:t>
            </a:r>
            <a:endParaRPr lang="en-US" dirty="0">
              <a:solidFill>
                <a:schemeClr val="bg2"/>
              </a:solidFill>
            </a:endParaRPr>
          </a:p>
          <a:p>
            <a:endParaRPr lang="en-US" dirty="0">
              <a:solidFill>
                <a:schemeClr val="bg2"/>
              </a:solidFill>
            </a:endParaRPr>
          </a:p>
          <a:p>
            <a:r>
              <a:rPr lang="en-US" dirty="0">
                <a:solidFill>
                  <a:schemeClr val="bg2"/>
                </a:solidFill>
              </a:rPr>
              <a:t>statistics = </a:t>
            </a:r>
            <a:r>
              <a:rPr lang="en-US" dirty="0" err="1">
                <a:solidFill>
                  <a:schemeClr val="bg2"/>
                </a:solidFill>
              </a:rPr>
              <a:t>dfPredicted.select</a:t>
            </a:r>
            <a:r>
              <a:rPr lang="en-US" dirty="0">
                <a:solidFill>
                  <a:schemeClr val="bg2"/>
                </a:solidFill>
              </a:rPr>
              <a:t>('error').summary()</a:t>
            </a:r>
            <a:endParaRPr lang="en-US" dirty="0">
              <a:solidFill>
                <a:schemeClr val="bg2"/>
              </a:solidFill>
            </a:endParaRPr>
          </a:p>
          <a:p>
            <a:r>
              <a:rPr lang="en-US" dirty="0">
                <a:solidFill>
                  <a:schemeClr val="bg2"/>
                </a:solidFill>
              </a:rPr>
              <a:t>err = </a:t>
            </a:r>
            <a:r>
              <a:rPr lang="en-US" dirty="0" err="1">
                <a:solidFill>
                  <a:schemeClr val="bg2"/>
                </a:solidFill>
              </a:rPr>
              <a:t>statistics.collect</a:t>
            </a:r>
            <a:r>
              <a:rPr lang="en-US" dirty="0">
                <a:solidFill>
                  <a:schemeClr val="bg2"/>
                </a:solidFill>
              </a:rPr>
              <a:t>()[1]['error']</a:t>
            </a:r>
            <a:endParaRPr lang="en-US" dirty="0">
              <a:solidFill>
                <a:schemeClr val="bg2"/>
              </a:solidFill>
            </a:endParaRPr>
          </a:p>
          <a:p>
            <a:r>
              <a:rPr lang="en-US" dirty="0">
                <a:solidFill>
                  <a:schemeClr val="bg2"/>
                </a:solidFill>
              </a:rPr>
              <a:t>print('Average Error = %0.4f'%(float(err)))</a:t>
            </a:r>
            <a:endParaRPr lang="en-US" dirty="0">
              <a:solidFill>
                <a:schemeClr val="bg2"/>
              </a:solidFill>
            </a:endParaRPr>
          </a:p>
          <a:p>
            <a:endParaRPr lang="en-US" dirty="0">
              <a:solidFill>
                <a:schemeClr val="bg2"/>
              </a:solidFill>
            </a:endParaRPr>
          </a:p>
          <a:p>
            <a:r>
              <a:rPr lang="en-US" dirty="0" err="1">
                <a:solidFill>
                  <a:schemeClr val="bg2"/>
                </a:solidFill>
              </a:rPr>
              <a:t>statistics.show</a:t>
            </a:r>
            <a:r>
              <a:rPr lang="en-US" dirty="0">
                <a:solidFill>
                  <a:schemeClr val="bg2"/>
                </a:solidFill>
              </a:rPr>
              <a:t>()</a:t>
            </a:r>
            <a:endParaRPr lang="en-US" dirty="0">
              <a:solidFill>
                <a:schemeClr val="bg2"/>
              </a:solidFill>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2665" y="2916839"/>
            <a:ext cx="5443665" cy="2068478"/>
          </a:xfrm>
        </p:spPr>
        <p:txBody>
          <a:bodyPr>
            <a:normAutofit/>
          </a:bodyPr>
          <a:lstStyle/>
          <a:p>
            <a:pPr algn="l"/>
            <a:r>
              <a:rPr lang="en-US" sz="3600" dirty="0">
                <a:solidFill>
                  <a:schemeClr val="tx1"/>
                </a:solidFill>
              </a:rPr>
              <a:t>Predicted Data Analysis</a:t>
            </a:r>
            <a:br>
              <a:rPr lang="en-US" sz="2400" dirty="0">
                <a:solidFill>
                  <a:schemeClr val="tx1"/>
                </a:solidFill>
              </a:rPr>
            </a:br>
            <a:br>
              <a:rPr lang="en-US" sz="2400" dirty="0">
                <a:solidFill>
                  <a:schemeClr val="tx1"/>
                </a:solidFill>
              </a:rPr>
            </a:br>
            <a:br>
              <a:rPr lang="en-US" sz="2400" dirty="0">
                <a:solidFill>
                  <a:schemeClr val="tx1"/>
                </a:solidFill>
              </a:rPr>
            </a:br>
            <a:br>
              <a:rPr lang="en-US" sz="2400" dirty="0">
                <a:solidFill>
                  <a:schemeClr val="tx1"/>
                </a:solidFill>
              </a:rPr>
            </a:br>
            <a:endParaRPr lang="en-US" sz="2400" dirty="0">
              <a:solidFill>
                <a:schemeClr val="tx1"/>
              </a:solidFill>
            </a:endParaRPr>
          </a:p>
        </p:txBody>
      </p:sp>
      <p:sp>
        <p:nvSpPr>
          <p:cNvPr id="13" name="Freeform 6"/>
          <p:cNvSpPr>
            <a:spLocks noGrp="1" noRot="1" noChangeAspect="1" noMove="1" noResize="1" noEditPoints="1" noAdjustHandles="1" noChangeArrowheads="1" noChangeShapeType="1" noTextEdit="1"/>
          </p:cNvSpPr>
          <p:nvPr/>
        </p:nvSpPr>
        <p:spPr bwMode="auto">
          <a:xfrm flipH="1">
            <a:off x="1" y="538057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ln>
        </p:spPr>
      </p:sp>
      <p:sp>
        <p:nvSpPr>
          <p:cNvPr id="15" name="Freeform: Shape 14"/>
          <p:cNvSpPr>
            <a:spLocks noGrp="1" noRot="1" noChangeAspect="1" noMove="1" noResize="1" noEditPoints="1" noAdjustHandles="1" noChangeArrowheads="1" noChangeShapeType="1" noTextEdit="1"/>
          </p:cNvSpPr>
          <p:nvPr/>
        </p:nvSpPr>
        <p:spPr>
          <a:xfrm flipH="1">
            <a:off x="6748333"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p:cNvSpPr>
            <a:spLocks noGrp="1" noRot="1" noChangeAspect="1" noMove="1" noResize="1" noEditPoints="1" noAdjustHandles="1" noChangeArrowheads="1" noChangeShapeType="1" noTextEdit="1"/>
          </p:cNvSpPr>
          <p:nvPr/>
        </p:nvSpPr>
        <p:spPr>
          <a:xfrm flipH="1">
            <a:off x="6976934"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screenshot of a cell phone&#10;&#10;Description automatically generated"/>
          <p:cNvPicPr>
            <a:picLocks noGrp="1" noChangeAspect="1"/>
          </p:cNvPicPr>
          <p:nvPr>
            <p:ph sz="quarter" idx="13"/>
          </p:nvPr>
        </p:nvPicPr>
        <p:blipFill>
          <a:blip r:embed="rId1"/>
          <a:stretch>
            <a:fillRect/>
          </a:stretch>
        </p:blipFill>
        <p:spPr>
          <a:xfrm>
            <a:off x="7913659" y="1668018"/>
            <a:ext cx="3516337" cy="3317299"/>
          </a:xfrm>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p:sp>
        <p:nvSpPr>
          <p:cNvPr id="2" name="Title 1"/>
          <p:cNvSpPr>
            <a:spLocks noGrp="1"/>
          </p:cNvSpPr>
          <p:nvPr>
            <p:ph type="title"/>
          </p:nvPr>
        </p:nvSpPr>
        <p:spPr/>
        <p:txBody>
          <a:bodyPr/>
          <a:p>
            <a:pPr algn="l"/>
            <a:r>
              <a:rPr lang="en-US">
                <a:solidFill>
                  <a:schemeClr val="bg1"/>
                </a:solidFill>
              </a:rPr>
              <a:t>Data Analysis</a:t>
            </a:r>
            <a:br>
              <a:rPr lang="en-US">
                <a:solidFill>
                  <a:schemeClr val="bg1"/>
                </a:solidFill>
              </a:rPr>
            </a:br>
            <a:br>
              <a:rPr lang="en-US">
                <a:solidFill>
                  <a:schemeClr val="bg1"/>
                </a:solidFill>
              </a:rPr>
            </a:br>
            <a:r>
              <a:rPr lang="en-US" sz="2000">
                <a:solidFill>
                  <a:schemeClr val="bg1"/>
                </a:solidFill>
              </a:rPr>
              <a:t>We observed that majority number of people belong to the 4th category of occupation also majority shoppers are male.</a:t>
            </a:r>
            <a:br>
              <a:rPr lang="en-US" sz="2000">
                <a:solidFill>
                  <a:schemeClr val="bg1"/>
                </a:solidFill>
              </a:rPr>
            </a:br>
            <a:br>
              <a:rPr lang="en-US" sz="2000">
                <a:solidFill>
                  <a:schemeClr val="bg1"/>
                </a:solidFill>
              </a:rPr>
            </a:br>
            <a:r>
              <a:rPr lang="en-US" sz="2000">
                <a:solidFill>
                  <a:schemeClr val="bg1"/>
                </a:solidFill>
              </a:rPr>
              <a:t>Shopkeeper can target these customers for more sales</a:t>
            </a:r>
            <a:br>
              <a:rPr lang="en-US" sz="2000">
                <a:solidFill>
                  <a:schemeClr val="bg1"/>
                </a:solidFill>
              </a:rPr>
            </a:br>
            <a:endParaRPr lang="en-US" sz="2000">
              <a:solidFill>
                <a:schemeClr val="bg1"/>
              </a:solidFill>
            </a:endParaRPr>
          </a:p>
        </p:txBody>
      </p:sp>
      <p:pic>
        <p:nvPicPr>
          <p:cNvPr id="4" name="Content Placeholder 3" descr="occupation"/>
          <p:cNvPicPr>
            <a:picLocks noChangeAspect="1"/>
          </p:cNvPicPr>
          <p:nvPr>
            <p:ph sz="half" idx="1"/>
          </p:nvPr>
        </p:nvPicPr>
        <p:blipFill>
          <a:blip r:embed="rId1"/>
          <a:stretch>
            <a:fillRect/>
          </a:stretch>
        </p:blipFill>
        <p:spPr>
          <a:xfrm>
            <a:off x="5598795" y="540385"/>
            <a:ext cx="5413375" cy="2489200"/>
          </a:xfrm>
          <a:prstGeom prst="rect">
            <a:avLst/>
          </a:prstGeom>
        </p:spPr>
      </p:pic>
      <p:pic>
        <p:nvPicPr>
          <p:cNvPr id="5" name="Content Placeholder 4" descr="gender"/>
          <p:cNvPicPr>
            <a:picLocks noChangeAspect="1"/>
          </p:cNvPicPr>
          <p:nvPr>
            <p:ph sz="half" idx="2"/>
          </p:nvPr>
        </p:nvPicPr>
        <p:blipFill>
          <a:blip r:embed="rId2"/>
          <a:stretch>
            <a:fillRect/>
          </a:stretch>
        </p:blipFill>
        <p:spPr>
          <a:xfrm>
            <a:off x="5516880" y="3712210"/>
            <a:ext cx="5577205" cy="24822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1" name="Title 10"/>
          <p:cNvSpPr>
            <a:spLocks noGrp="1"/>
          </p:cNvSpPr>
          <p:nvPr>
            <p:ph type="title"/>
          </p:nvPr>
        </p:nvSpPr>
        <p:spPr/>
        <p:txBody>
          <a:bodyPr>
            <a:normAutofit fontScale="90000"/>
          </a:bodyPr>
          <a:p>
            <a:pPr marL="0" indent="0" algn="l">
              <a:buFont typeface="Arial" panose="020B0604020202020204" pitchFamily="34" charset="0"/>
            </a:pPr>
            <a:r>
              <a:rPr lang="en-US">
                <a:solidFill>
                  <a:schemeClr val="bg1"/>
                </a:solidFill>
              </a:rPr>
              <a:t>Data Analysis</a:t>
            </a:r>
            <a:br>
              <a:rPr lang="en-US">
                <a:solidFill>
                  <a:schemeClr val="bg1"/>
                </a:solidFill>
              </a:rPr>
            </a:br>
            <a:br>
              <a:rPr lang="en-US">
                <a:solidFill>
                  <a:schemeClr val="bg1"/>
                </a:solidFill>
              </a:rPr>
            </a:br>
            <a:r>
              <a:rPr lang="en-US" sz="2000">
                <a:solidFill>
                  <a:schemeClr val="bg1"/>
                </a:solidFill>
              </a:rPr>
              <a:t>We observed that no.of married people are more but both married and unmarried people spend almost equal amount.We can infer that unmarried individuals spend more amount.</a:t>
            </a:r>
            <a:br>
              <a:rPr lang="en-US" sz="2000">
                <a:solidFill>
                  <a:schemeClr val="bg1"/>
                </a:solidFill>
              </a:rPr>
            </a:br>
            <a:br>
              <a:rPr lang="en-US" sz="2000">
                <a:solidFill>
                  <a:schemeClr val="bg1"/>
                </a:solidFill>
              </a:rPr>
            </a:br>
            <a:r>
              <a:rPr lang="en-US" sz="2000">
                <a:solidFill>
                  <a:schemeClr val="bg1"/>
                </a:solidFill>
              </a:rPr>
              <a:t>Shopkeeper can target products bought by unmarried people more than the products bought by later.</a:t>
            </a:r>
            <a:endParaRPr lang="en-US" sz="2000">
              <a:solidFill>
                <a:schemeClr val="bg1"/>
              </a:solidFill>
            </a:endParaRPr>
          </a:p>
        </p:txBody>
      </p:sp>
      <p:pic>
        <p:nvPicPr>
          <p:cNvPr id="5" name="Content Placeholder 4" descr="maritalstatus"/>
          <p:cNvPicPr>
            <a:picLocks noChangeAspect="1"/>
          </p:cNvPicPr>
          <p:nvPr>
            <p:ph sz="half" idx="1"/>
          </p:nvPr>
        </p:nvPicPr>
        <p:blipFill>
          <a:blip r:embed="rId1"/>
          <a:stretch>
            <a:fillRect/>
          </a:stretch>
        </p:blipFill>
        <p:spPr>
          <a:xfrm>
            <a:off x="5704205" y="540385"/>
            <a:ext cx="5202555" cy="2489200"/>
          </a:xfrm>
          <a:prstGeom prst="rect">
            <a:avLst/>
          </a:prstGeom>
        </p:spPr>
      </p:pic>
      <p:pic>
        <p:nvPicPr>
          <p:cNvPr id="10" name="Content Placeholder 9" descr="purchase"/>
          <p:cNvPicPr>
            <a:picLocks noChangeAspect="1"/>
          </p:cNvPicPr>
          <p:nvPr>
            <p:ph sz="half" idx="2"/>
          </p:nvPr>
        </p:nvPicPr>
        <p:blipFill>
          <a:blip r:embed="rId2"/>
          <a:stretch>
            <a:fillRect/>
          </a:stretch>
        </p:blipFill>
        <p:spPr>
          <a:xfrm>
            <a:off x="5704205" y="3413125"/>
            <a:ext cx="5202555" cy="24822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itle 1"/>
          <p:cNvSpPr>
            <a:spLocks noGrp="1"/>
          </p:cNvSpPr>
          <p:nvPr>
            <p:ph type="title"/>
          </p:nvPr>
        </p:nvSpPr>
        <p:spPr>
          <a:xfrm>
            <a:off x="1156970" y="2658110"/>
            <a:ext cx="9877425" cy="1541780"/>
          </a:xfrm>
        </p:spPr>
        <p:txBody>
          <a:bodyPr/>
          <a:p>
            <a:pPr algn="ctr"/>
            <a:r>
              <a:rPr lang="en-US">
                <a:solidFill>
                  <a:schemeClr val="bg1"/>
                </a:solidFill>
              </a:rPr>
              <a:t>And finally......</a:t>
            </a:r>
            <a:endParaRPr lang="en-US">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itle 1"/>
          <p:cNvSpPr>
            <a:spLocks noGrp="1"/>
          </p:cNvSpPr>
          <p:nvPr>
            <p:ph type="title"/>
          </p:nvPr>
        </p:nvSpPr>
        <p:spPr/>
        <p:txBody>
          <a:bodyPr/>
          <a:p>
            <a:pPr algn="l"/>
            <a:r>
              <a:rPr lang="en-US" sz="3600">
                <a:solidFill>
                  <a:schemeClr val="bg1"/>
                </a:solidFill>
              </a:rPr>
              <a:t>Estimated sales for black friday</a:t>
            </a:r>
            <a:br>
              <a:rPr lang="en-US">
                <a:solidFill>
                  <a:schemeClr val="bg1"/>
                </a:solidFill>
              </a:rPr>
            </a:br>
            <a:br>
              <a:rPr lang="en-US" sz="2400">
                <a:solidFill>
                  <a:schemeClr val="bg1"/>
                </a:solidFill>
              </a:rPr>
            </a:br>
            <a:br>
              <a:rPr lang="en-US" sz="2400">
                <a:solidFill>
                  <a:schemeClr val="bg1"/>
                </a:solidFill>
              </a:rPr>
            </a:br>
            <a:br>
              <a:rPr lang="en-US" sz="2400">
                <a:solidFill>
                  <a:schemeClr val="bg1"/>
                </a:solidFill>
              </a:rPr>
            </a:br>
            <a:r>
              <a:rPr lang="en-US" sz="2000">
                <a:solidFill>
                  <a:schemeClr val="bg1"/>
                </a:solidFill>
              </a:rPr>
              <a:t>Calculate the popular predicted price point for every product from our data.</a:t>
            </a:r>
            <a:br>
              <a:rPr lang="en-US" sz="2000">
                <a:solidFill>
                  <a:schemeClr val="bg1"/>
                </a:solidFill>
              </a:rPr>
            </a:br>
            <a:br>
              <a:rPr lang="en-US" sz="2000">
                <a:solidFill>
                  <a:schemeClr val="bg1"/>
                </a:solidFill>
              </a:rPr>
            </a:br>
            <a:r>
              <a:rPr lang="en-US" sz="2000">
                <a:solidFill>
                  <a:schemeClr val="bg1"/>
                </a:solidFill>
              </a:rPr>
              <a:t>Assuming that we select this obtained price for that particular product we will calculate the total sales for every product in the data.</a:t>
            </a:r>
            <a:br>
              <a:rPr lang="en-US" sz="2000">
                <a:solidFill>
                  <a:schemeClr val="bg1"/>
                </a:solidFill>
              </a:rPr>
            </a:br>
            <a:br>
              <a:rPr lang="en-US" sz="1800">
                <a:solidFill>
                  <a:schemeClr val="bg1"/>
                </a:solidFill>
              </a:rPr>
            </a:br>
            <a:br>
              <a:rPr lang="en-US" sz="1800">
                <a:solidFill>
                  <a:schemeClr val="bg1"/>
                </a:solidFill>
              </a:rPr>
            </a:br>
            <a:br>
              <a:rPr lang="en-US" sz="1800">
                <a:solidFill>
                  <a:schemeClr val="bg1"/>
                </a:solidFill>
              </a:rPr>
            </a:br>
            <a:endParaRPr lang="en-US" sz="1800">
              <a:solidFill>
                <a:schemeClr val="bg1"/>
              </a:solidFill>
            </a:endParaRPr>
          </a:p>
        </p:txBody>
      </p:sp>
      <p:pic>
        <p:nvPicPr>
          <p:cNvPr id="5" name="Content Placeholder 4" descr="final"/>
          <p:cNvPicPr>
            <a:picLocks noChangeAspect="1"/>
          </p:cNvPicPr>
          <p:nvPr>
            <p:ph idx="1"/>
          </p:nvPr>
        </p:nvPicPr>
        <p:blipFill>
          <a:blip r:embed="rId1"/>
          <a:stretch>
            <a:fillRect/>
          </a:stretch>
        </p:blipFill>
        <p:spPr>
          <a:xfrm>
            <a:off x="5918200" y="360045"/>
            <a:ext cx="5327650" cy="58642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p:cNvSpPr>
            <a:spLocks noGrp="1" noRot="1" noChangeAspect="1" noMove="1" noResize="1" noEditPoints="1" noAdjustHandles="1" noChangeArrowheads="1" noChangeShapeType="1" noTextEdit="1"/>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ln>
        </p:spPr>
      </p:sp>
      <p:cxnSp>
        <p:nvCxnSpPr>
          <p:cNvPr id="10" name="Straight Connector 9"/>
          <p:cNvCxnSpPr>
            <a:cxnSpLocks noGrp="1" noRot="1" noChangeAspect="1" noMove="1" noResize="1" noEditPoints="1" noAdjustHandles="1" noChangeArrowheads="1" noChangeShapeType="1"/>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2" name="Rectangle 11"/>
          <p:cNvSpPr>
            <a:spLocks noGrp="1" noRot="1" noChangeAspect="1" noMove="1" noResize="1" noEditPoints="1" noAdjustHandles="1" noChangeArrowheads="1" noChangeShapeType="1" noTextEdit="1"/>
          </p:cNvSpPr>
          <p:nvPr/>
        </p:nvSpPr>
        <p:spPr bwMode="grayWhite">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97126" y="2678464"/>
            <a:ext cx="8832898" cy="3798420"/>
          </a:xfrm>
        </p:spPr>
        <p:txBody>
          <a:bodyPr vert="horz" lIns="91440" tIns="45720" rIns="91440" bIns="45720" rtlCol="0" anchor="t">
            <a:normAutofit/>
          </a:bodyPr>
          <a:lstStyle/>
          <a:p>
            <a:pPr algn="l">
              <a:lnSpc>
                <a:spcPct val="85000"/>
              </a:lnSpc>
            </a:pPr>
            <a:r>
              <a:rPr lang="en-US" sz="8000" cap="all" dirty="0">
                <a:solidFill>
                  <a:schemeClr val="tx2"/>
                </a:solidFill>
              </a:rPr>
              <a:t>Thank you!</a:t>
            </a:r>
            <a:endParaRPr lang="en-US" sz="8000" cap="all" dirty="0">
              <a:solidFill>
                <a:schemeClr val="tx2"/>
              </a:solidFill>
            </a:endParaRPr>
          </a:p>
        </p:txBody>
      </p:sp>
      <p:sp>
        <p:nvSpPr>
          <p:cNvPr id="14" name="Freeform 6"/>
          <p:cNvSpPr>
            <a:spLocks noGrp="1" noRot="1" noChangeAspect="1" noMove="1" noResize="1" noEditPoints="1" noAdjustHandles="1" noChangeArrowheads="1" noChangeShapeType="1" noTextEdit="1"/>
          </p:cNvSpPr>
          <p:nvPr/>
        </p:nvSpPr>
        <p:spPr bwMode="auto">
          <a:xfrm>
            <a:off x="11784011" y="51457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ln>
        </p:spPr>
      </p:sp>
      <p:cxnSp>
        <p:nvCxnSpPr>
          <p:cNvPr id="16" name="Straight Connector 15"/>
          <p:cNvCxnSpPr>
            <a:cxnSpLocks noGrp="1" noRot="1" noChangeAspect="1" noMove="1" noResize="1" noEditPoints="1" noAdjustHandles="1" noChangeArrowheads="1" noChangeShapeType="1"/>
          </p:cNvCxnSpPr>
          <p:nvPr/>
        </p:nvCxnSpPr>
        <p:spPr>
          <a:xfrm>
            <a:off x="2865120" y="2519131"/>
            <a:ext cx="932688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643467" y="643466"/>
            <a:ext cx="3933390" cy="4937287"/>
          </a:xfrm>
        </p:spPr>
        <p:txBody>
          <a:bodyPr anchor="ctr">
            <a:normAutofit/>
          </a:bodyPr>
          <a:lstStyle/>
          <a:p>
            <a:pPr algn="l"/>
            <a:r>
              <a:rPr lang="en-US" sz="4800" dirty="0">
                <a:solidFill>
                  <a:schemeClr val="tx1"/>
                </a:solidFill>
              </a:rPr>
              <a:t>Problem Statement</a:t>
            </a:r>
            <a:endParaRPr lang="en-US" sz="4800" dirty="0">
              <a:solidFill>
                <a:schemeClr val="tx1"/>
              </a:solidFill>
            </a:endParaRPr>
          </a:p>
        </p:txBody>
      </p:sp>
      <p:sp>
        <p:nvSpPr>
          <p:cNvPr id="10" name="Freeform 6"/>
          <p:cNvSpPr>
            <a:spLocks noGrp="1" noRot="1" noChangeAspect="1" noMove="1" noResize="1" noEditPoints="1" noAdjustHandles="1" noChangeArrowheads="1" noChangeShapeType="1" noTextEdit="1"/>
          </p:cNvSpPr>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ln>
        </p:spPr>
      </p:sp>
      <p:sp>
        <p:nvSpPr>
          <p:cNvPr id="3" name="Content Placeholder 2"/>
          <p:cNvSpPr>
            <a:spLocks noGrp="1"/>
          </p:cNvSpPr>
          <p:nvPr>
            <p:ph sz="quarter" idx="13"/>
          </p:nvPr>
        </p:nvSpPr>
        <p:spPr>
          <a:xfrm>
            <a:off x="4955354" y="643466"/>
            <a:ext cx="6593180" cy="4937287"/>
          </a:xfrm>
        </p:spPr>
        <p:txBody>
          <a:bodyPr anchor="ctr">
            <a:normAutofit/>
          </a:bodyPr>
          <a:lstStyle/>
          <a:p>
            <a:r>
              <a:rPr lang="en-US" sz="2800" dirty="0"/>
              <a:t>Problem: Predict the purchase amount of products THAT THE CUSTOMERS ARE WILLING TO PAY to obtain maximum profit during black Friday sales based on various attributes of customer like age, gender, occupation, city category, marital status and product attributes like product categories and product prize.</a:t>
            </a:r>
            <a:endParaRPr lang="en-US" sz="2800" dirty="0"/>
          </a:p>
        </p:txBody>
      </p:sp>
      <p:cxnSp>
        <p:nvCxnSpPr>
          <p:cNvPr id="12" name="Straight Connector 11"/>
          <p:cNvCxnSpPr>
            <a:cxnSpLocks noGrp="1" noRot="1" noChangeAspect="1" noMove="1" noResize="1" noEditPoints="1" noAdjustHandles="1" noChangeArrowheads="1" noChangeShapeType="1"/>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762000" y="559435"/>
            <a:ext cx="3834130" cy="3589020"/>
          </a:xfrm>
        </p:spPr>
        <p:txBody>
          <a:bodyPr anchor="ctr">
            <a:normAutofit/>
          </a:bodyPr>
          <a:lstStyle/>
          <a:p>
            <a:pPr algn="l"/>
            <a:r>
              <a:rPr lang="en-US" sz="4800">
                <a:solidFill>
                  <a:schemeClr val="tx1"/>
                </a:solidFill>
              </a:rPr>
              <a:t>Dataset description</a:t>
            </a:r>
            <a:endParaRPr lang="en-US" sz="4800">
              <a:solidFill>
                <a:schemeClr val="tx1"/>
              </a:solidFill>
            </a:endParaRPr>
          </a:p>
        </p:txBody>
      </p:sp>
      <p:sp>
        <p:nvSpPr>
          <p:cNvPr id="10" name="Freeform 6"/>
          <p:cNvSpPr>
            <a:spLocks noGrp="1" noRot="1" noChangeAspect="1" noMove="1" noResize="1" noEditPoints="1" noAdjustHandles="1" noChangeArrowheads="1" noChangeShapeType="1" noTextEdit="1"/>
          </p:cNvSpPr>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ln>
        </p:spPr>
      </p:sp>
      <p:sp>
        <p:nvSpPr>
          <p:cNvPr id="3" name="Content Placeholder 2"/>
          <p:cNvSpPr>
            <a:spLocks noGrp="1"/>
          </p:cNvSpPr>
          <p:nvPr>
            <p:ph sz="half" idx="1"/>
          </p:nvPr>
        </p:nvSpPr>
        <p:spPr>
          <a:xfrm>
            <a:off x="5181600" y="1462648"/>
            <a:ext cx="6248400" cy="2488946"/>
          </a:xfrm>
        </p:spPr>
        <p:txBody>
          <a:bodyPr anchor="ctr">
            <a:normAutofit lnSpcReduction="20000"/>
          </a:bodyPr>
          <a:lstStyle/>
          <a:p>
            <a:r>
              <a:rPr lang="en-US" sz="2800" dirty="0"/>
              <a:t>The dataset comprises of sales transactions captured at a retail store. It’s a classic dataset for understanding  multiple shopping experiences. The dataset has 550,069 rows and 12 columns.</a:t>
            </a:r>
            <a:endParaRPr lang="en-US" sz="2800" dirty="0"/>
          </a:p>
          <a:p>
            <a:pPr marL="0" indent="0">
              <a:buNone/>
            </a:pPr>
            <a:endParaRPr lang="en-US" dirty="0"/>
          </a:p>
        </p:txBody>
      </p:sp>
      <p:cxnSp>
        <p:nvCxnSpPr>
          <p:cNvPr id="12" name="Straight Connector 11"/>
          <p:cNvCxnSpPr>
            <a:cxnSpLocks noGrp="1" noRot="1" noChangeAspect="1" noMove="1" noResize="1" noEditPoints="1" noAdjustHandles="1" noChangeArrowheads="1" noChangeShapeType="1"/>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p:cNvGraphicFramePr/>
          <p:nvPr>
            <p:ph sz="half" idx="2"/>
          </p:nvPr>
        </p:nvGraphicFramePr>
        <p:xfrm>
          <a:off x="5181600" y="3712467"/>
          <a:ext cx="6248400" cy="820420"/>
        </p:xfrm>
        <a:graphic>
          <a:graphicData uri="http://schemas.openxmlformats.org/drawingml/2006/table">
            <a:tbl>
              <a:tblPr firstRow="1" bandRow="1">
                <a:tableStyleId>{5C22544A-7EE6-4342-B048-85BDC9FD1C3A}</a:tableStyleId>
              </a:tblPr>
              <a:tblGrid>
                <a:gridCol w="354330"/>
                <a:gridCol w="354965"/>
                <a:gridCol w="354330"/>
                <a:gridCol w="354330"/>
                <a:gridCol w="354330"/>
                <a:gridCol w="354965"/>
                <a:gridCol w="354330"/>
                <a:gridCol w="354330"/>
                <a:gridCol w="354965"/>
                <a:gridCol w="354330"/>
                <a:gridCol w="709295"/>
                <a:gridCol w="575945"/>
                <a:gridCol w="354330"/>
                <a:gridCol w="354330"/>
                <a:gridCol w="354965"/>
                <a:gridCol w="354330"/>
              </a:tblGrid>
              <a:tr h="820420">
                <a:tc>
                  <a:txBody>
                    <a:bodyPr/>
                    <a:p>
                      <a:pPr indent="0">
                        <a:buNone/>
                      </a:pPr>
                      <a:r>
                        <a:rPr lang="en-US" sz="1000" b="0">
                          <a:solidFill>
                            <a:srgbClr val="000000"/>
                          </a:solidFill>
                          <a:latin typeface="Calibri" panose="020F0502020204030204" charset="-122"/>
                        </a:rPr>
                        <a:t>User_ID</a:t>
                      </a:r>
                      <a:endParaRPr lang="en-US" sz="1000" b="0">
                        <a:solidFill>
                          <a:srgbClr val="000000"/>
                        </a:solidFill>
                        <a:latin typeface="Calibri" panose="020F0502020204030204"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Calibri" panose="020F0502020204030204" charset="-122"/>
                        </a:rPr>
                        <a:t>Product_ID</a:t>
                      </a:r>
                      <a:endParaRPr lang="en-US" sz="1000" b="0">
                        <a:solidFill>
                          <a:srgbClr val="000000"/>
                        </a:solidFill>
                        <a:latin typeface="Calibri" panose="020F0502020204030204"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Calibri" panose="020F0502020204030204" charset="-122"/>
                        </a:rPr>
                        <a:t>Gender</a:t>
                      </a:r>
                      <a:endParaRPr lang="en-US" sz="1000" b="0">
                        <a:solidFill>
                          <a:srgbClr val="000000"/>
                        </a:solidFill>
                        <a:latin typeface="Calibri" panose="020F0502020204030204"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Calibri" panose="020F0502020204030204" charset="-122"/>
                        </a:rPr>
                        <a:t>Age_label</a:t>
                      </a:r>
                      <a:endParaRPr lang="en-US" sz="1000" b="0">
                        <a:solidFill>
                          <a:srgbClr val="000000"/>
                        </a:solidFill>
                        <a:latin typeface="Calibri" panose="020F0502020204030204"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Calibri" panose="020F0502020204030204" charset="-122"/>
                        </a:rPr>
                        <a:t>Age</a:t>
                      </a:r>
                      <a:endParaRPr lang="en-US" sz="1000" b="0">
                        <a:solidFill>
                          <a:srgbClr val="000000"/>
                        </a:solidFill>
                        <a:latin typeface="Calibri" panose="020F0502020204030204"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Calibri" panose="020F0502020204030204" charset="-122"/>
                        </a:rPr>
                        <a:t>Occupation</a:t>
                      </a:r>
                      <a:endParaRPr lang="en-US" sz="1000" b="0">
                        <a:solidFill>
                          <a:srgbClr val="000000"/>
                        </a:solidFill>
                        <a:latin typeface="Calibri" panose="020F0502020204030204"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Calibri" panose="020F0502020204030204" charset="-122"/>
                        </a:rPr>
                        <a:t>City_Category</a:t>
                      </a:r>
                      <a:endParaRPr lang="en-US" sz="1000" b="0">
                        <a:solidFill>
                          <a:srgbClr val="000000"/>
                        </a:solidFill>
                        <a:latin typeface="Calibri" panose="020F0502020204030204"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Calibri" panose="020F0502020204030204" charset="-122"/>
                        </a:rPr>
                        <a:t>stay_in_label</a:t>
                      </a:r>
                      <a:endParaRPr lang="en-US" sz="1000" b="0">
                        <a:solidFill>
                          <a:srgbClr val="000000"/>
                        </a:solidFill>
                        <a:latin typeface="Calibri" panose="020F0502020204030204"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Calibri" panose="020F0502020204030204" charset="-122"/>
                        </a:rPr>
                        <a:t>Stay_In_Current_City_Years</a:t>
                      </a:r>
                      <a:endParaRPr lang="en-US" sz="1000" b="0">
                        <a:solidFill>
                          <a:srgbClr val="000000"/>
                        </a:solidFill>
                        <a:latin typeface="Calibri" panose="020F0502020204030204"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Calibri" panose="020F0502020204030204" charset="-122"/>
                        </a:rPr>
                        <a:t>Marital_Status</a:t>
                      </a:r>
                      <a:endParaRPr lang="en-US" sz="1000" b="0">
                        <a:solidFill>
                          <a:srgbClr val="000000"/>
                        </a:solidFill>
                        <a:latin typeface="Calibri" panose="020F0502020204030204"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Calibri" panose="020F0502020204030204" charset="-122"/>
                        </a:rPr>
                        <a:t>Product_Category_1</a:t>
                      </a:r>
                      <a:endParaRPr lang="en-US" sz="1000" b="0">
                        <a:solidFill>
                          <a:srgbClr val="000000"/>
                        </a:solidFill>
                        <a:latin typeface="Calibri" panose="020F0502020204030204"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Calibri" panose="020F0502020204030204" charset="-122"/>
                        </a:rPr>
                        <a:t>Product_cat2_label</a:t>
                      </a:r>
                      <a:endParaRPr lang="en-US" sz="1000" b="0">
                        <a:solidFill>
                          <a:srgbClr val="000000"/>
                        </a:solidFill>
                        <a:latin typeface="Calibri" panose="020F0502020204030204"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Calibri" panose="020F0502020204030204" charset="-122"/>
                        </a:rPr>
                        <a:t>Product_Category_2</a:t>
                      </a:r>
                      <a:endParaRPr lang="en-US" sz="1000" b="0">
                        <a:solidFill>
                          <a:srgbClr val="000000"/>
                        </a:solidFill>
                        <a:latin typeface="Calibri" panose="020F0502020204030204"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Calibri" panose="020F0502020204030204" charset="-122"/>
                        </a:rPr>
                        <a:t>Product_cat3_label</a:t>
                      </a:r>
                      <a:endParaRPr lang="en-US" sz="1000" b="0">
                        <a:solidFill>
                          <a:srgbClr val="000000"/>
                        </a:solidFill>
                        <a:latin typeface="Calibri" panose="020F0502020204030204"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Calibri" panose="020F0502020204030204" charset="-122"/>
                        </a:rPr>
                        <a:t>Product_Category_3</a:t>
                      </a:r>
                      <a:endParaRPr lang="en-US" sz="1000" b="0">
                        <a:solidFill>
                          <a:srgbClr val="000000"/>
                        </a:solidFill>
                        <a:latin typeface="Calibri" panose="020F0502020204030204"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Calibri" panose="020F0502020204030204" charset="-122"/>
                        </a:rPr>
                        <a:t>label</a:t>
                      </a:r>
                      <a:endParaRPr lang="en-US" sz="1000" b="0">
                        <a:solidFill>
                          <a:srgbClr val="000000"/>
                        </a:solidFill>
                        <a:latin typeface="Calibri" panose="020F0502020204030204" charset="-122"/>
                      </a:endParaRPr>
                    </a:p>
                  </a:txBody>
                  <a:tcPr marL="12700" marR="12700" marT="12700" vert="horz" anchor="ctr">
                    <a:lnL>
                      <a:noFill/>
                    </a:lnL>
                    <a:lnR cap="flat">
                      <a:noFill/>
                    </a:lnR>
                    <a:lnT cap="flat">
                      <a:noFill/>
                    </a:lnT>
                    <a:lnB cap="flat">
                      <a:noFill/>
                    </a:lnB>
                    <a:lnTlToBr>
                      <a:noFill/>
                    </a:lnTlToBr>
                    <a:lnBlToTr>
                      <a:noFill/>
                    </a:lnBlToTr>
                    <a:noFill/>
                  </a:tcPr>
                </a:tc>
              </a:tr>
            </a:tbl>
          </a:graphicData>
        </a:graphic>
      </p:graphicFrame>
      <p:sp>
        <p:nvSpPr>
          <p:cNvPr id="6" name="Text Box 5"/>
          <p:cNvSpPr txBox="1"/>
          <p:nvPr/>
        </p:nvSpPr>
        <p:spPr>
          <a:xfrm>
            <a:off x="966470" y="4400550"/>
            <a:ext cx="9547860" cy="368300"/>
          </a:xfrm>
          <a:prstGeom prst="rect">
            <a:avLst/>
          </a:prstGeom>
          <a:noFill/>
        </p:spPr>
        <p:txBody>
          <a:bodyPr wrap="square" rtlCol="0">
            <a:spAutoFit/>
          </a:bodyPr>
          <a:p>
            <a:endParaRPr lang="en-US"/>
          </a:p>
        </p:txBody>
      </p:sp>
      <p:graphicFrame>
        <p:nvGraphicFramePr>
          <p:cNvPr id="9" name="Table 8"/>
          <p:cNvGraphicFramePr/>
          <p:nvPr/>
        </p:nvGraphicFramePr>
        <p:xfrm>
          <a:off x="762000" y="4532630"/>
          <a:ext cx="10815955" cy="965200"/>
        </p:xfrm>
        <a:graphic>
          <a:graphicData uri="http://schemas.openxmlformats.org/drawingml/2006/table">
            <a:tbl>
              <a:tblPr firstRow="1" bandRow="1">
                <a:tableStyleId>{5C22544A-7EE6-4342-B048-85BDC9FD1C3A}</a:tableStyleId>
              </a:tblPr>
              <a:tblGrid>
                <a:gridCol w="901065"/>
                <a:gridCol w="901700"/>
                <a:gridCol w="901065"/>
                <a:gridCol w="901700"/>
                <a:gridCol w="901065"/>
                <a:gridCol w="901700"/>
                <a:gridCol w="901065"/>
                <a:gridCol w="901065"/>
                <a:gridCol w="901700"/>
                <a:gridCol w="901065"/>
                <a:gridCol w="1802765"/>
              </a:tblGrid>
              <a:tr h="965200">
                <a:tc>
                  <a:txBody>
                    <a:bodyPr/>
                    <a:p>
                      <a:pPr indent="0" algn="ctr">
                        <a:buNone/>
                      </a:pPr>
                      <a:r>
                        <a:rPr lang="en-US" sz="1800" b="0">
                          <a:solidFill>
                            <a:schemeClr val="tx1"/>
                          </a:solidFill>
                          <a:latin typeface="Calibri" panose="020F0502020204030204" charset="-122"/>
                        </a:rPr>
                        <a:t>User_ID</a:t>
                      </a:r>
                      <a:endParaRPr lang="en-US" sz="1800" b="0">
                        <a:solidFill>
                          <a:schemeClr val="tx1"/>
                        </a:solidFill>
                        <a:latin typeface="Calibri" panose="020F0502020204030204"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lgn="ctr">
                        <a:buNone/>
                      </a:pPr>
                      <a:r>
                        <a:rPr lang="en-US" sz="1800" b="0">
                          <a:solidFill>
                            <a:schemeClr val="tx1"/>
                          </a:solidFill>
                          <a:latin typeface="Calibri" panose="020F0502020204030204" charset="-122"/>
                        </a:rPr>
                        <a:t>Product_ID</a:t>
                      </a:r>
                      <a:endParaRPr lang="en-US" sz="1800" b="0">
                        <a:solidFill>
                          <a:schemeClr val="tx1"/>
                        </a:solidFill>
                        <a:latin typeface="Calibri" panose="020F0502020204030204"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lgn="ctr">
                        <a:buNone/>
                      </a:pPr>
                      <a:r>
                        <a:rPr lang="en-US" sz="1800" b="0">
                          <a:solidFill>
                            <a:schemeClr val="tx1"/>
                          </a:solidFill>
                          <a:latin typeface="Calibri" panose="020F0502020204030204" charset="-122"/>
                        </a:rPr>
                        <a:t>Gender</a:t>
                      </a:r>
                      <a:endParaRPr lang="en-US" sz="1800" b="0">
                        <a:solidFill>
                          <a:schemeClr val="tx1"/>
                        </a:solidFill>
                        <a:latin typeface="Calibri" panose="020F0502020204030204"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lgn="ctr">
                        <a:buNone/>
                      </a:pPr>
                      <a:r>
                        <a:rPr lang="en-US" sz="1800" b="0">
                          <a:solidFill>
                            <a:schemeClr val="tx1"/>
                          </a:solidFill>
                          <a:latin typeface="Calibri" panose="020F0502020204030204" charset="-122"/>
                        </a:rPr>
                        <a:t>Age</a:t>
                      </a:r>
                      <a:endParaRPr lang="en-US" sz="1800" b="0">
                        <a:solidFill>
                          <a:schemeClr val="tx1"/>
                        </a:solidFill>
                        <a:latin typeface="Calibri" panose="020F0502020204030204"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lgn="ctr">
                        <a:buNone/>
                      </a:pPr>
                      <a:r>
                        <a:rPr lang="en-US" sz="1800" b="0">
                          <a:solidFill>
                            <a:schemeClr val="tx1"/>
                          </a:solidFill>
                          <a:latin typeface="Calibri" panose="020F0502020204030204" charset="-122"/>
                        </a:rPr>
                        <a:t>Occupation</a:t>
                      </a:r>
                      <a:endParaRPr lang="en-US" sz="1800" b="0">
                        <a:solidFill>
                          <a:schemeClr val="tx1"/>
                        </a:solidFill>
                        <a:latin typeface="Calibri" panose="020F0502020204030204"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lgn="ctr">
                        <a:buNone/>
                      </a:pPr>
                      <a:r>
                        <a:rPr lang="en-US" sz="1800" b="0">
                          <a:solidFill>
                            <a:schemeClr val="tx1"/>
                          </a:solidFill>
                          <a:latin typeface="Calibri" panose="020F0502020204030204" charset="-122"/>
                        </a:rPr>
                        <a:t>City_Category</a:t>
                      </a:r>
                      <a:endParaRPr lang="en-US" sz="1800" b="0">
                        <a:solidFill>
                          <a:schemeClr val="tx1"/>
                        </a:solidFill>
                        <a:latin typeface="Calibri" panose="020F0502020204030204"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lgn="ctr">
                        <a:buNone/>
                      </a:pPr>
                      <a:r>
                        <a:rPr lang="en-US" sz="1800" b="0">
                          <a:solidFill>
                            <a:schemeClr val="tx1"/>
                          </a:solidFill>
                          <a:latin typeface="Calibri" panose="020F0502020204030204" charset="-122"/>
                        </a:rPr>
                        <a:t>Marital_Status</a:t>
                      </a:r>
                      <a:endParaRPr lang="en-US" sz="1800" b="0">
                        <a:solidFill>
                          <a:schemeClr val="tx1"/>
                        </a:solidFill>
                        <a:latin typeface="Calibri" panose="020F0502020204030204"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lgn="ctr">
                        <a:buNone/>
                      </a:pPr>
                      <a:r>
                        <a:rPr lang="en-US" sz="1800" b="0">
                          <a:solidFill>
                            <a:schemeClr val="tx1"/>
                          </a:solidFill>
                          <a:latin typeface="Calibri" panose="020F0502020204030204" charset="-122"/>
                        </a:rPr>
                        <a:t>Product_Category_1</a:t>
                      </a:r>
                      <a:endParaRPr lang="en-US" sz="1800" b="0">
                        <a:solidFill>
                          <a:schemeClr val="tx1"/>
                        </a:solidFill>
                        <a:latin typeface="Calibri" panose="020F0502020204030204"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lgn="ctr">
                        <a:buNone/>
                      </a:pPr>
                      <a:r>
                        <a:rPr lang="en-US" sz="1800" b="0">
                          <a:solidFill>
                            <a:schemeClr val="tx1"/>
                          </a:solidFill>
                          <a:latin typeface="Calibri" panose="020F0502020204030204" charset="-122"/>
                        </a:rPr>
                        <a:t>Product_Category_2</a:t>
                      </a:r>
                      <a:endParaRPr lang="en-US" sz="1800" b="0">
                        <a:solidFill>
                          <a:schemeClr val="tx1"/>
                        </a:solidFill>
                        <a:latin typeface="Calibri" panose="020F0502020204030204"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lgn="ctr">
                        <a:buNone/>
                      </a:pPr>
                      <a:r>
                        <a:rPr lang="en-US" sz="1800" b="0">
                          <a:solidFill>
                            <a:schemeClr val="tx1"/>
                          </a:solidFill>
                          <a:latin typeface="Calibri" panose="020F0502020204030204" charset="-122"/>
                        </a:rPr>
                        <a:t>Product_Category_3</a:t>
                      </a:r>
                      <a:endParaRPr lang="en-US" sz="1800" b="0">
                        <a:solidFill>
                          <a:schemeClr val="tx1"/>
                        </a:solidFill>
                        <a:latin typeface="Calibri" panose="020F0502020204030204"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lgn="ctr">
                        <a:buNone/>
                      </a:pPr>
                      <a:r>
                        <a:rPr lang="en-US" sz="1800" b="0">
                          <a:solidFill>
                            <a:schemeClr val="tx1"/>
                          </a:solidFill>
                          <a:latin typeface="Calibri" panose="020F0502020204030204" charset="-122"/>
                        </a:rPr>
                        <a:t>purchase</a:t>
                      </a:r>
                      <a:endParaRPr lang="en-US" sz="1800" b="0">
                        <a:solidFill>
                          <a:schemeClr val="tx1"/>
                        </a:solidFill>
                        <a:latin typeface="Calibri" panose="020F0502020204030204"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bl>
          </a:graphicData>
        </a:graphic>
      </p:graphicFrame>
      <p:sp>
        <p:nvSpPr>
          <p:cNvPr id="11" name="Text Box 10"/>
          <p:cNvSpPr txBox="1"/>
          <p:nvPr/>
        </p:nvSpPr>
        <p:spPr>
          <a:xfrm>
            <a:off x="5713095" y="6199505"/>
            <a:ext cx="6478905" cy="645160"/>
          </a:xfrm>
          <a:prstGeom prst="rect">
            <a:avLst/>
          </a:prstGeom>
          <a:noFill/>
        </p:spPr>
        <p:txBody>
          <a:bodyPr wrap="square" rtlCol="0">
            <a:spAutoFit/>
          </a:bodyPr>
          <a:p>
            <a:r>
              <a:rPr lang="en-US"/>
              <a:t>*dataset taken from https://datahack.analyticsvidhya.com/contest/black-friday/</a:t>
            </a:r>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a:spLocks noGrp="1" noRot="1" noChangeAspect="1" noMove="1" noResize="1" noEditPoints="1" noAdjustHandles="1" noChangeArrowheads="1" noChangeShapeType="1" noTextEdit="1"/>
          </p:cNvSpPr>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120" y="434101"/>
            <a:ext cx="10552176" cy="1232750"/>
          </a:xfrm>
        </p:spPr>
        <p:txBody>
          <a:bodyPr anchor="b">
            <a:normAutofit/>
          </a:bodyPr>
          <a:lstStyle/>
          <a:p>
            <a:pPr algn="just"/>
            <a:r>
              <a:rPr lang="en-US" dirty="0">
                <a:solidFill>
                  <a:schemeClr val="bg1"/>
                </a:solidFill>
              </a:rPr>
              <a:t>ARCHITECTURE   SCALING </a:t>
            </a:r>
            <a:endParaRPr lang="en-US" dirty="0">
              <a:solidFill>
                <a:schemeClr val="bg1"/>
              </a:solidFill>
            </a:endParaRPr>
          </a:p>
        </p:txBody>
      </p:sp>
      <p:cxnSp>
        <p:nvCxnSpPr>
          <p:cNvPr id="21" name="Straight Connector 20"/>
          <p:cNvCxnSpPr>
            <a:cxnSpLocks noGrp="1" noRot="1" noChangeAspect="1" noMove="1" noResize="1" noEditPoints="1" noAdjustHandles="1" noChangeArrowheads="1" noChangeShapeType="1"/>
          </p:cNvCxnSpPr>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Freeform 6"/>
          <p:cNvSpPr>
            <a:spLocks noGrp="1" noRot="1" noChangeAspect="1" noMove="1" noResize="1" noEditPoints="1" noAdjustHandles="1" noChangeArrowheads="1" noChangeShapeType="1" noTextEdit="1"/>
          </p:cNvSpPr>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ln>
        </p:spPr>
      </p:sp>
      <p:sp>
        <p:nvSpPr>
          <p:cNvPr id="3" name="Content Placeholder 2"/>
          <p:cNvSpPr>
            <a:spLocks noGrp="1"/>
          </p:cNvSpPr>
          <p:nvPr>
            <p:ph sz="quarter" idx="13"/>
          </p:nvPr>
        </p:nvSpPr>
        <p:spPr>
          <a:xfrm>
            <a:off x="-893235" y="3177519"/>
            <a:ext cx="2257801" cy="579350"/>
          </a:xfrm>
        </p:spPr>
        <p:txBody>
          <a:bodyPr>
            <a:noAutofit/>
          </a:bodyPr>
          <a:lstStyle/>
          <a:p>
            <a:endParaRPr lang="en-US" sz="1800" dirty="0"/>
          </a:p>
          <a:p>
            <a:pPr marL="0" indent="0">
              <a:buNone/>
            </a:pPr>
            <a:r>
              <a:rPr lang="en-US" sz="1800" dirty="0"/>
              <a:t>                  </a:t>
            </a:r>
            <a:endParaRPr lang="en-US" sz="1800" dirty="0"/>
          </a:p>
        </p:txBody>
      </p:sp>
      <p:sp>
        <p:nvSpPr>
          <p:cNvPr id="4" name="Rectangle 3"/>
          <p:cNvSpPr/>
          <p:nvPr/>
        </p:nvSpPr>
        <p:spPr>
          <a:xfrm>
            <a:off x="344255" y="2752078"/>
            <a:ext cx="1748901" cy="10669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Vendor Database </a:t>
            </a:r>
            <a:endParaRPr lang="en-US" dirty="0"/>
          </a:p>
          <a:p>
            <a:pPr algn="ctr"/>
            <a:r>
              <a:rPr lang="en-US" dirty="0"/>
              <a:t>( SQL, Teradata, Oracle )</a:t>
            </a:r>
            <a:endParaRPr lang="en-US" dirty="0"/>
          </a:p>
        </p:txBody>
      </p:sp>
      <p:cxnSp>
        <p:nvCxnSpPr>
          <p:cNvPr id="6" name="Straight Arrow Connector 5"/>
          <p:cNvCxnSpPr>
            <a:stCxn id="4" idx="3"/>
          </p:cNvCxnSpPr>
          <p:nvPr/>
        </p:nvCxnSpPr>
        <p:spPr>
          <a:xfrm flipV="1">
            <a:off x="2093156" y="3231473"/>
            <a:ext cx="905522" cy="54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015197" y="2780340"/>
            <a:ext cx="2074171" cy="10245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S3 Landing Layer ( Flat Files loaded weekly)</a:t>
            </a:r>
            <a:endParaRPr lang="en-US" dirty="0"/>
          </a:p>
        </p:txBody>
      </p:sp>
      <p:cxnSp>
        <p:nvCxnSpPr>
          <p:cNvPr id="13" name="Straight Arrow Connector 12"/>
          <p:cNvCxnSpPr/>
          <p:nvPr/>
        </p:nvCxnSpPr>
        <p:spPr>
          <a:xfrm flipV="1">
            <a:off x="5112785" y="3235912"/>
            <a:ext cx="905522" cy="13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994890" y="2787335"/>
            <a:ext cx="1981595" cy="10209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S3 Unified Layer</a:t>
            </a:r>
            <a:endParaRPr lang="en-US" dirty="0"/>
          </a:p>
          <a:p>
            <a:pPr algn="ctr"/>
            <a:r>
              <a:rPr lang="en-US" dirty="0"/>
              <a:t>( Tables with preprocessed data</a:t>
            </a:r>
            <a:endParaRPr lang="en-US" dirty="0"/>
          </a:p>
        </p:txBody>
      </p:sp>
      <p:cxnSp>
        <p:nvCxnSpPr>
          <p:cNvPr id="15" name="Straight Arrow Connector 14"/>
          <p:cNvCxnSpPr/>
          <p:nvPr/>
        </p:nvCxnSpPr>
        <p:spPr>
          <a:xfrm flipV="1">
            <a:off x="7930978" y="3244788"/>
            <a:ext cx="905522" cy="13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611346" y="2783965"/>
            <a:ext cx="1646039" cy="10209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S3 Integration Layer</a:t>
            </a:r>
            <a:endParaRPr lang="en-US" dirty="0"/>
          </a:p>
        </p:txBody>
      </p:sp>
      <p:sp>
        <p:nvSpPr>
          <p:cNvPr id="25" name="Rectangle 24"/>
          <p:cNvSpPr/>
          <p:nvPr/>
        </p:nvSpPr>
        <p:spPr>
          <a:xfrm>
            <a:off x="10848513" y="2787334"/>
            <a:ext cx="1322140" cy="101756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S3 Publish Layer</a:t>
            </a:r>
            <a:endParaRPr lang="en-US" dirty="0"/>
          </a:p>
        </p:txBody>
      </p:sp>
      <p:cxnSp>
        <p:nvCxnSpPr>
          <p:cNvPr id="31" name="Straight Arrow Connector 30"/>
          <p:cNvCxnSpPr>
            <a:stCxn id="10" idx="3"/>
          </p:cNvCxnSpPr>
          <p:nvPr/>
        </p:nvCxnSpPr>
        <p:spPr>
          <a:xfrm flipV="1">
            <a:off x="10257385" y="3267800"/>
            <a:ext cx="573130" cy="26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832629" y="4332303"/>
            <a:ext cx="4618963" cy="1877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Apache Spark </a:t>
            </a:r>
            <a:endParaRPr lang="en-US" dirty="0"/>
          </a:p>
          <a:p>
            <a:pPr algn="ctr"/>
            <a:endParaRPr lang="en-US" dirty="0"/>
          </a:p>
          <a:p>
            <a:pPr algn="ctr"/>
            <a:r>
              <a:rPr lang="en-US" dirty="0"/>
              <a:t>Initial Preprocessing involves data cleaning and standardization</a:t>
            </a:r>
            <a:endParaRPr lang="en-US" dirty="0"/>
          </a:p>
          <a:p>
            <a:pPr algn="ctr"/>
            <a:r>
              <a:rPr lang="en-US" dirty="0"/>
              <a:t>ML Algo intermediate tables are in Integration layer and final output is in Publish layer</a:t>
            </a:r>
            <a:endParaRPr lang="en-US" dirty="0"/>
          </a:p>
        </p:txBody>
      </p:sp>
      <p:cxnSp>
        <p:nvCxnSpPr>
          <p:cNvPr id="34" name="Straight Arrow Connector 33"/>
          <p:cNvCxnSpPr>
            <a:endCxn id="9" idx="2"/>
          </p:cNvCxnSpPr>
          <p:nvPr/>
        </p:nvCxnSpPr>
        <p:spPr>
          <a:xfrm flipV="1">
            <a:off x="6954900" y="3808267"/>
            <a:ext cx="30788" cy="552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9367421" y="3770790"/>
            <a:ext cx="5438" cy="552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aws s3 ic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4229" y="4653198"/>
            <a:ext cx="729006" cy="5460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apache spark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0408" y="4653198"/>
            <a:ext cx="1070542" cy="577971"/>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Straight Arrow Connector 41"/>
          <p:cNvCxnSpPr>
            <a:stCxn id="1028" idx="3"/>
            <a:endCxn id="1030" idx="1"/>
          </p:cNvCxnSpPr>
          <p:nvPr/>
        </p:nvCxnSpPr>
        <p:spPr>
          <a:xfrm>
            <a:off x="1313235" y="4926223"/>
            <a:ext cx="427173" cy="15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2" name="Picture 8" descr="Image result for tableau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3103" y="4633071"/>
            <a:ext cx="1324608" cy="707315"/>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p:cNvCxnSpPr>
            <a:stCxn id="1030" idx="3"/>
          </p:cNvCxnSpPr>
          <p:nvPr/>
        </p:nvCxnSpPr>
        <p:spPr>
          <a:xfrm flipV="1">
            <a:off x="2810950" y="4926223"/>
            <a:ext cx="262153" cy="15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p:cNvCxnSpPr>
            <a:stCxn id="32" idx="3"/>
          </p:cNvCxnSpPr>
          <p:nvPr/>
        </p:nvCxnSpPr>
        <p:spPr>
          <a:xfrm flipV="1">
            <a:off x="10451592" y="3819027"/>
            <a:ext cx="559308" cy="14520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1104228" y="4567672"/>
            <a:ext cx="1007086" cy="13640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Viz Tools like Tableau, Spotfire</a:t>
            </a:r>
            <a:endParaRPr lang="en-US" dirty="0"/>
          </a:p>
        </p:txBody>
      </p:sp>
      <p:cxnSp>
        <p:nvCxnSpPr>
          <p:cNvPr id="58" name="Straight Arrow Connector 57"/>
          <p:cNvCxnSpPr/>
          <p:nvPr/>
        </p:nvCxnSpPr>
        <p:spPr>
          <a:xfrm>
            <a:off x="11589766" y="3808521"/>
            <a:ext cx="0" cy="73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a:spLocks noGrp="1" noRot="1" noChangeAspect="1" noMove="1" noResize="1" noEditPoints="1" noAdjustHandles="1" noChangeArrowheads="1" noChangeShapeType="1" noTextEdit="1"/>
          </p:cNvSpPr>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120" y="434101"/>
            <a:ext cx="7169753" cy="1232750"/>
          </a:xfrm>
        </p:spPr>
        <p:txBody>
          <a:bodyPr anchor="b">
            <a:normAutofit/>
          </a:bodyPr>
          <a:lstStyle/>
          <a:p>
            <a:r>
              <a:rPr lang="en-US">
                <a:solidFill>
                  <a:schemeClr val="bg1"/>
                </a:solidFill>
              </a:rPr>
              <a:t>APPROACH</a:t>
            </a:r>
            <a:endParaRPr lang="en-US">
              <a:solidFill>
                <a:schemeClr val="bg1"/>
              </a:solidFill>
            </a:endParaRPr>
          </a:p>
        </p:txBody>
      </p:sp>
      <p:cxnSp>
        <p:nvCxnSpPr>
          <p:cNvPr id="21" name="Straight Connector 20"/>
          <p:cNvCxnSpPr>
            <a:cxnSpLocks noGrp="1" noRot="1" noChangeAspect="1" noMove="1" noResize="1" noEditPoints="1" noAdjustHandles="1" noChangeArrowheads="1" noChangeShapeType="1"/>
          </p:cNvCxnSpPr>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Freeform 6"/>
          <p:cNvSpPr>
            <a:spLocks noGrp="1" noRot="1" noChangeAspect="1" noMove="1" noResize="1" noEditPoints="1" noAdjustHandles="1" noChangeArrowheads="1" noChangeShapeType="1" noTextEdit="1"/>
          </p:cNvSpPr>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ln>
        </p:spPr>
      </p:sp>
      <p:sp>
        <p:nvSpPr>
          <p:cNvPr id="3" name="Content Placeholder 2"/>
          <p:cNvSpPr>
            <a:spLocks noGrp="1"/>
          </p:cNvSpPr>
          <p:nvPr>
            <p:ph sz="quarter" idx="13"/>
          </p:nvPr>
        </p:nvSpPr>
        <p:spPr>
          <a:xfrm>
            <a:off x="318770" y="2540635"/>
            <a:ext cx="10927080" cy="4123055"/>
          </a:xfrm>
        </p:spPr>
        <p:txBody>
          <a:bodyPr>
            <a:noAutofit/>
          </a:bodyPr>
          <a:lstStyle/>
          <a:p>
            <a:r>
              <a:rPr lang="en-US" sz="1800" b="1" dirty="0"/>
              <a:t>ETL – </a:t>
            </a:r>
            <a:endParaRPr lang="en-US" sz="1800" b="1" dirty="0"/>
          </a:p>
          <a:p>
            <a:r>
              <a:rPr lang="en-US" sz="1800" b="1" dirty="0"/>
              <a:t>Transform the data by replacing null values in some columns(</a:t>
            </a:r>
            <a:r>
              <a:rPr lang="en-US" sz="1800" b="1" dirty="0" err="1">
                <a:sym typeface="+mn-ea"/>
              </a:rPr>
              <a:t>product_category</a:t>
            </a:r>
            <a:r>
              <a:rPr lang="en-US" sz="1800" b="1" dirty="0"/>
              <a:t>) by  0</a:t>
            </a:r>
            <a:endParaRPr lang="en-US" sz="1800" b="1" dirty="0"/>
          </a:p>
          <a:p>
            <a:r>
              <a:rPr lang="en-US" sz="1800" b="1" dirty="0"/>
              <a:t> Modify the data that is ambiguous to fit into a category like stay_in_currentcityyears- +4 can be changed to 4</a:t>
            </a:r>
            <a:endParaRPr lang="en-US" sz="1800" b="1" dirty="0"/>
          </a:p>
          <a:p>
            <a:r>
              <a:rPr lang="en-US" sz="1800" b="1" dirty="0"/>
              <a:t> Typecasting values to their correct datatypes e.g change </a:t>
            </a:r>
            <a:r>
              <a:rPr lang="en-US" sz="1800" b="1" dirty="0" err="1"/>
              <a:t>Product_id</a:t>
            </a:r>
            <a:r>
              <a:rPr lang="en-US" sz="1800" b="1" dirty="0"/>
              <a:t>, </a:t>
            </a:r>
            <a:r>
              <a:rPr lang="en-US" sz="1800" b="1" dirty="0" err="1"/>
              <a:t>city_Category,Gender to integer from string  </a:t>
            </a:r>
            <a:endParaRPr lang="en-US" sz="1800" b="1" dirty="0"/>
          </a:p>
          <a:p>
            <a:r>
              <a:rPr lang="en-US" sz="1800" b="1" dirty="0"/>
              <a:t>Drop the features like Product_Category_2, Product_Category_3 that have distribution where max number of values are null because this makes our data skewed and  may affect our final prediction.</a:t>
            </a:r>
            <a:endParaRPr lang="en-US" sz="1800" b="1" dirty="0"/>
          </a:p>
          <a:p>
            <a:pPr marL="0" indent="0">
              <a:buNone/>
            </a:pP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7" name="Content Placeholder 6" descr="product_category_2"/>
          <p:cNvPicPr>
            <a:picLocks noChangeAspect="1"/>
          </p:cNvPicPr>
          <p:nvPr>
            <p:ph sz="half" idx="1"/>
          </p:nvPr>
        </p:nvPicPr>
        <p:blipFill>
          <a:blip r:embed="rId1"/>
          <a:stretch>
            <a:fillRect/>
          </a:stretch>
        </p:blipFill>
        <p:spPr>
          <a:xfrm>
            <a:off x="434975" y="559435"/>
            <a:ext cx="5207000" cy="2489200"/>
          </a:xfrm>
          <a:prstGeom prst="rect">
            <a:avLst/>
          </a:prstGeom>
        </p:spPr>
      </p:pic>
      <p:pic>
        <p:nvPicPr>
          <p:cNvPr id="4" name="Content Placeholder 3" descr="product_category_3"/>
          <p:cNvPicPr>
            <a:picLocks noChangeAspect="1"/>
          </p:cNvPicPr>
          <p:nvPr>
            <p:ph sz="half" idx="2"/>
          </p:nvPr>
        </p:nvPicPr>
        <p:blipFill>
          <a:blip r:embed="rId2"/>
          <a:stretch>
            <a:fillRect/>
          </a:stretch>
        </p:blipFill>
        <p:spPr>
          <a:xfrm>
            <a:off x="5956300" y="559435"/>
            <a:ext cx="5327015" cy="2482215"/>
          </a:xfrm>
          <a:prstGeom prst="rect">
            <a:avLst/>
          </a:prstGeom>
        </p:spPr>
      </p:pic>
      <p:pic>
        <p:nvPicPr>
          <p:cNvPr id="6" name="Picture 5" descr="product_category_1"/>
          <p:cNvPicPr>
            <a:picLocks noChangeAspect="1"/>
          </p:cNvPicPr>
          <p:nvPr/>
        </p:nvPicPr>
        <p:blipFill>
          <a:blip r:embed="rId3"/>
          <a:stretch>
            <a:fillRect/>
          </a:stretch>
        </p:blipFill>
        <p:spPr>
          <a:xfrm>
            <a:off x="2547620" y="3168015"/>
            <a:ext cx="6856730" cy="33153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a:spLocks noGrp="1" noRot="1" noChangeAspect="1" noMove="1" noResize="1" noEditPoints="1" noAdjustHandles="1" noChangeArrowheads="1" noChangeShapeType="1" noTextEdit="1"/>
          </p:cNvSpPr>
          <p:nvPr/>
        </p:nvSpPr>
        <p:spPr>
          <a:xfrm>
            <a:off x="0" y="1397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120" y="434101"/>
            <a:ext cx="7169753" cy="1232750"/>
          </a:xfrm>
        </p:spPr>
        <p:txBody>
          <a:bodyPr anchor="b">
            <a:normAutofit/>
          </a:bodyPr>
          <a:lstStyle/>
          <a:p>
            <a:r>
              <a:rPr lang="en-US">
                <a:solidFill>
                  <a:schemeClr val="bg1"/>
                </a:solidFill>
              </a:rPr>
              <a:t>APPROACH</a:t>
            </a:r>
            <a:endParaRPr lang="en-US">
              <a:solidFill>
                <a:schemeClr val="bg1"/>
              </a:solidFill>
            </a:endParaRPr>
          </a:p>
        </p:txBody>
      </p:sp>
      <p:cxnSp>
        <p:nvCxnSpPr>
          <p:cNvPr id="21" name="Straight Connector 20"/>
          <p:cNvCxnSpPr>
            <a:cxnSpLocks noGrp="1" noRot="1" noChangeAspect="1" noMove="1" noResize="1" noEditPoints="1" noAdjustHandles="1" noChangeArrowheads="1" noChangeShapeType="1"/>
          </p:cNvCxnSpPr>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Freeform 6"/>
          <p:cNvSpPr>
            <a:spLocks noGrp="1" noRot="1" noChangeAspect="1" noMove="1" noResize="1" noEditPoints="1" noAdjustHandles="1" noChangeArrowheads="1" noChangeShapeType="1" noTextEdit="1"/>
          </p:cNvSpPr>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ln>
        </p:spPr>
      </p:sp>
      <p:sp>
        <p:nvSpPr>
          <p:cNvPr id="3" name="Content Placeholder 2"/>
          <p:cNvSpPr>
            <a:spLocks noGrp="1"/>
          </p:cNvSpPr>
          <p:nvPr>
            <p:ph sz="quarter" idx="13"/>
          </p:nvPr>
        </p:nvSpPr>
        <p:spPr>
          <a:xfrm>
            <a:off x="288289" y="2474650"/>
            <a:ext cx="10266681" cy="3892733"/>
          </a:xfrm>
        </p:spPr>
        <p:txBody>
          <a:bodyPr>
            <a:noAutofit/>
          </a:bodyPr>
          <a:lstStyle/>
          <a:p>
            <a:r>
              <a:rPr lang="en-US" sz="1800" b="1" dirty="0"/>
              <a:t>ETL – Load data from s3 storage  </a:t>
            </a:r>
            <a:endParaRPr lang="en-US" sz="1800" b="1" dirty="0"/>
          </a:p>
          <a:p>
            <a:r>
              <a:rPr lang="en-US" sz="1800" b="1" dirty="0"/>
              <a:t>Create training and testing data </a:t>
            </a:r>
            <a:endParaRPr lang="en-US" sz="1800" b="1" dirty="0"/>
          </a:p>
          <a:p>
            <a:r>
              <a:rPr lang="en-US" sz="1800" b="1" dirty="0"/>
              <a:t>Setup a logistic regression model</a:t>
            </a:r>
            <a:endParaRPr lang="en-US" sz="1800" b="1" dirty="0"/>
          </a:p>
          <a:p>
            <a:r>
              <a:rPr lang="en-US" sz="1800" b="1" dirty="0"/>
              <a:t>Fit the model on our data</a:t>
            </a:r>
            <a:endParaRPr lang="en-US" sz="1800" b="1" dirty="0"/>
          </a:p>
          <a:p>
            <a:r>
              <a:rPr lang="en-US" sz="1800" b="1" dirty="0"/>
              <a:t>Find the predictions</a:t>
            </a:r>
            <a:endParaRPr lang="en-US" sz="1800" b="1" dirty="0"/>
          </a:p>
          <a:p>
            <a:r>
              <a:rPr lang="en-US" sz="1800" b="1" dirty="0"/>
              <a:t>Find predicted amount that maximum number of customer would pay for every product and display the conclusions found.</a:t>
            </a:r>
            <a:endParaRPr lang="en-US" sz="1800" b="1" dirty="0"/>
          </a:p>
          <a:p>
            <a:endParaRPr lang="en-US" sz="1800" dirty="0"/>
          </a:p>
          <a:p>
            <a:pPr marL="0" indent="0">
              <a:buNone/>
            </a:pPr>
            <a:r>
              <a:rPr lang="en-US" sz="1800" dirty="0"/>
              <a:t>                  </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p:cNvSpPr>
            <a:spLocks noGrp="1" noRot="1" noChangeAspect="1" noMove="1" noResize="1" noEditPoints="1" noAdjustHandles="1" noChangeArrowheads="1" noChangeShapeType="1" noTextEdit="1"/>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ln>
        </p:spPr>
      </p:sp>
      <p:cxnSp>
        <p:nvCxnSpPr>
          <p:cNvPr id="10" name="Straight Connector 9"/>
          <p:cNvCxnSpPr>
            <a:cxnSpLocks noGrp="1" noRot="1" noChangeAspect="1" noMove="1" noResize="1" noEditPoints="1" noAdjustHandles="1" noChangeArrowheads="1" noChangeShapeType="1"/>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2" name="Rectangle 11"/>
          <p:cNvSpPr>
            <a:spLocks noGrp="1" noRot="1" noChangeAspect="1" noMove="1" noResize="1" noEditPoints="1" noAdjustHandles="1" noChangeArrowheads="1" noChangeShapeType="1" noTextEdit="1"/>
          </p:cNvSpPr>
          <p:nvPr/>
        </p:nvSpPr>
        <p:spPr bwMode="grayWhite">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66478" y="3029909"/>
            <a:ext cx="8832898" cy="3798420"/>
          </a:xfrm>
        </p:spPr>
        <p:txBody>
          <a:bodyPr vert="horz" lIns="91440" tIns="45720" rIns="91440" bIns="45720" rtlCol="0" anchor="t">
            <a:normAutofit/>
          </a:bodyPr>
          <a:lstStyle/>
          <a:p>
            <a:pPr algn="l">
              <a:lnSpc>
                <a:spcPct val="85000"/>
              </a:lnSpc>
            </a:pPr>
            <a:r>
              <a:rPr lang="en-US" sz="8000" cap="all" dirty="0">
                <a:solidFill>
                  <a:schemeClr val="tx2"/>
                </a:solidFill>
              </a:rPr>
              <a:t>Sample Code</a:t>
            </a:r>
            <a:endParaRPr lang="en-US" sz="8000" cap="all" dirty="0">
              <a:solidFill>
                <a:schemeClr val="tx2"/>
              </a:solidFill>
            </a:endParaRPr>
          </a:p>
        </p:txBody>
      </p:sp>
      <p:sp>
        <p:nvSpPr>
          <p:cNvPr id="14" name="Freeform 6"/>
          <p:cNvSpPr>
            <a:spLocks noGrp="1" noRot="1" noChangeAspect="1" noMove="1" noResize="1" noEditPoints="1" noAdjustHandles="1" noChangeArrowheads="1" noChangeShapeType="1" noTextEdit="1"/>
          </p:cNvSpPr>
          <p:nvPr/>
        </p:nvSpPr>
        <p:spPr bwMode="auto">
          <a:xfrm>
            <a:off x="11784011" y="51457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ln>
        </p:spPr>
      </p:sp>
      <p:cxnSp>
        <p:nvCxnSpPr>
          <p:cNvPr id="16" name="Straight Connector 15"/>
          <p:cNvCxnSpPr>
            <a:cxnSpLocks noGrp="1" noRot="1" noChangeAspect="1" noMove="1" noResize="1" noEditPoints="1" noAdjustHandles="1" noChangeArrowheads="1" noChangeShapeType="1"/>
          </p:cNvCxnSpPr>
          <p:nvPr/>
        </p:nvCxnSpPr>
        <p:spPr>
          <a:xfrm>
            <a:off x="2865120" y="2519131"/>
            <a:ext cx="932688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p:cNvSpPr>
            <a:spLocks noGrp="1" noRot="1" noChangeAspect="1" noMove="1" noResize="1" noEditPoints="1" noAdjustHandles="1" noChangeArrowheads="1" noChangeShapeType="1" noTextEdit="1"/>
          </p:cNvSpPr>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7989" y="291592"/>
            <a:ext cx="5443665" cy="1407292"/>
          </a:xfrm>
        </p:spPr>
        <p:txBody>
          <a:bodyPr>
            <a:normAutofit fontScale="90000"/>
          </a:bodyPr>
          <a:lstStyle/>
          <a:p>
            <a:pPr algn="l"/>
            <a:r>
              <a:rPr lang="en-US" dirty="0" err="1">
                <a:solidFill>
                  <a:schemeClr val="tx1"/>
                </a:solidFill>
              </a:rPr>
              <a:t>Vectorisation</a:t>
            </a:r>
            <a:r>
              <a:rPr lang="en-US" dirty="0">
                <a:solidFill>
                  <a:schemeClr val="tx1"/>
                </a:solidFill>
              </a:rPr>
              <a:t> of features</a:t>
            </a: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endParaRPr lang="en-US" dirty="0">
              <a:solidFill>
                <a:schemeClr val="tx1"/>
              </a:solidFill>
            </a:endParaRPr>
          </a:p>
        </p:txBody>
      </p:sp>
      <p:sp>
        <p:nvSpPr>
          <p:cNvPr id="30" name="Freeform 6"/>
          <p:cNvSpPr>
            <a:spLocks noGrp="1" noRot="1" noChangeAspect="1" noMove="1" noResize="1" noEditPoints="1" noAdjustHandles="1" noChangeArrowheads="1" noChangeShapeType="1" noTextEdit="1"/>
          </p:cNvSpPr>
          <p:nvPr/>
        </p:nvSpPr>
        <p:spPr bwMode="auto">
          <a:xfrm flipH="1">
            <a:off x="1" y="538057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ln>
        </p:spPr>
      </p:sp>
      <p:sp>
        <p:nvSpPr>
          <p:cNvPr id="32" name="Freeform: Shape 31"/>
          <p:cNvSpPr>
            <a:spLocks noGrp="1" noRot="1" noChangeAspect="1" noMove="1" noResize="1" noEditPoints="1" noAdjustHandles="1" noChangeArrowheads="1" noChangeShapeType="1" noTextEdit="1"/>
          </p:cNvSpPr>
          <p:nvPr/>
        </p:nvSpPr>
        <p:spPr>
          <a:xfrm flipH="1">
            <a:off x="6748333"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6" descr="A picture containing table, large, computer&#10;&#10;Description automatically generated"/>
          <p:cNvPicPr>
            <a:picLocks noGrp="1" noChangeAspect="1"/>
          </p:cNvPicPr>
          <p:nvPr>
            <p:ph sz="quarter" idx="13"/>
          </p:nvPr>
        </p:nvPicPr>
        <p:blipFill>
          <a:blip r:embed="rId1"/>
          <a:stretch>
            <a:fillRect/>
          </a:stretch>
        </p:blipFill>
        <p:spPr>
          <a:xfrm>
            <a:off x="7750960" y="933280"/>
            <a:ext cx="3679036" cy="4991440"/>
          </a:xfrm>
        </p:spPr>
      </p:pic>
      <p:sp>
        <p:nvSpPr>
          <p:cNvPr id="9" name="TextBox 8"/>
          <p:cNvSpPr txBox="1"/>
          <p:nvPr/>
        </p:nvSpPr>
        <p:spPr>
          <a:xfrm>
            <a:off x="203995" y="1765094"/>
            <a:ext cx="6552029" cy="4801314"/>
          </a:xfrm>
          <a:prstGeom prst="rect">
            <a:avLst/>
          </a:prstGeom>
          <a:solidFill>
            <a:schemeClr val="tx1"/>
          </a:solidFill>
        </p:spPr>
        <p:txBody>
          <a:bodyPr wrap="square" rtlCol="0">
            <a:spAutoFit/>
          </a:bodyPr>
          <a:lstStyle/>
          <a:p>
            <a:r>
              <a:rPr lang="en-US" dirty="0">
                <a:solidFill>
                  <a:schemeClr val="bg2"/>
                </a:solidFill>
              </a:rPr>
              <a:t>data = </a:t>
            </a:r>
            <a:r>
              <a:rPr lang="en-US" dirty="0" err="1">
                <a:solidFill>
                  <a:schemeClr val="bg2"/>
                </a:solidFill>
              </a:rPr>
              <a:t>spark.read.format</a:t>
            </a:r>
            <a:r>
              <a:rPr lang="en-US" dirty="0">
                <a:solidFill>
                  <a:schemeClr val="bg2"/>
                </a:solidFill>
              </a:rPr>
              <a:t>("csv")\</a:t>
            </a:r>
            <a:endParaRPr lang="en-US" dirty="0">
              <a:solidFill>
                <a:schemeClr val="bg2"/>
              </a:solidFill>
            </a:endParaRPr>
          </a:p>
          <a:p>
            <a:r>
              <a:rPr lang="en-US" dirty="0">
                <a:solidFill>
                  <a:schemeClr val="bg2"/>
                </a:solidFill>
              </a:rPr>
              <a:t>    .option("</a:t>
            </a:r>
            <a:r>
              <a:rPr lang="en-US" dirty="0" err="1">
                <a:solidFill>
                  <a:schemeClr val="bg2"/>
                </a:solidFill>
              </a:rPr>
              <a:t>header","true</a:t>
            </a:r>
            <a:r>
              <a:rPr lang="en-US" dirty="0">
                <a:solidFill>
                  <a:schemeClr val="bg2"/>
                </a:solidFill>
              </a:rPr>
              <a:t>")\</a:t>
            </a:r>
            <a:endParaRPr lang="en-US" dirty="0">
              <a:solidFill>
                <a:schemeClr val="bg2"/>
              </a:solidFill>
            </a:endParaRPr>
          </a:p>
          <a:p>
            <a:r>
              <a:rPr lang="en-US" dirty="0">
                <a:solidFill>
                  <a:schemeClr val="bg2"/>
                </a:solidFill>
              </a:rPr>
              <a:t>    .option("</a:t>
            </a:r>
            <a:r>
              <a:rPr lang="en-US" dirty="0" err="1">
                <a:solidFill>
                  <a:schemeClr val="bg2"/>
                </a:solidFill>
              </a:rPr>
              <a:t>inferSchema</a:t>
            </a:r>
            <a:r>
              <a:rPr lang="en-US" dirty="0">
                <a:solidFill>
                  <a:schemeClr val="bg2"/>
                </a:solidFill>
              </a:rPr>
              <a:t>", "true")\</a:t>
            </a:r>
            <a:endParaRPr lang="en-US" dirty="0">
              <a:solidFill>
                <a:schemeClr val="bg2"/>
              </a:solidFill>
            </a:endParaRPr>
          </a:p>
          <a:p>
            <a:r>
              <a:rPr lang="en-US" dirty="0">
                <a:solidFill>
                  <a:schemeClr val="bg2"/>
                </a:solidFill>
              </a:rPr>
              <a:t>    .load("E:\#Notes and Study Stuff\PBDA\Final Project\data\\pbda_train.csv")</a:t>
            </a:r>
            <a:endParaRPr lang="en-US" dirty="0">
              <a:solidFill>
                <a:schemeClr val="bg2"/>
              </a:solidFill>
            </a:endParaRPr>
          </a:p>
          <a:p>
            <a:endParaRPr lang="en-US" dirty="0">
              <a:solidFill>
                <a:schemeClr val="bg2"/>
              </a:solidFill>
            </a:endParaRPr>
          </a:p>
          <a:p>
            <a:r>
              <a:rPr lang="en-US" dirty="0">
                <a:solidFill>
                  <a:schemeClr val="bg2"/>
                </a:solidFill>
              </a:rPr>
              <a:t>df = data</a:t>
            </a:r>
            <a:endParaRPr lang="en-US" dirty="0">
              <a:solidFill>
                <a:schemeClr val="bg2"/>
              </a:solidFill>
            </a:endParaRPr>
          </a:p>
          <a:p>
            <a:r>
              <a:rPr lang="en-US" dirty="0">
                <a:solidFill>
                  <a:schemeClr val="bg2"/>
                </a:solidFill>
              </a:rPr>
              <a:t>merged = </a:t>
            </a:r>
            <a:r>
              <a:rPr lang="en-US" dirty="0" err="1">
                <a:solidFill>
                  <a:schemeClr val="bg2"/>
                </a:solidFill>
              </a:rPr>
              <a:t>F.udf</a:t>
            </a:r>
            <a:r>
              <a:rPr lang="en-US" dirty="0">
                <a:solidFill>
                  <a:schemeClr val="bg2"/>
                </a:solidFill>
              </a:rPr>
              <a:t>(lambda </a:t>
            </a:r>
            <a:r>
              <a:rPr lang="en-US" dirty="0" err="1">
                <a:solidFill>
                  <a:schemeClr val="bg2"/>
                </a:solidFill>
              </a:rPr>
              <a:t>a,b,c,d,e,f,g,h,i,j,k</a:t>
            </a:r>
            <a:r>
              <a:rPr lang="en-US" dirty="0">
                <a:solidFill>
                  <a:schemeClr val="bg2"/>
                </a:solidFill>
              </a:rPr>
              <a:t>: '</a:t>
            </a:r>
            <a:r>
              <a:rPr lang="en-US" dirty="0" err="1">
                <a:solidFill>
                  <a:schemeClr val="bg2"/>
                </a:solidFill>
              </a:rPr>
              <a:t>a'+str</a:t>
            </a:r>
            <a:r>
              <a:rPr lang="en-US" dirty="0">
                <a:solidFill>
                  <a:schemeClr val="bg2"/>
                </a:solidFill>
              </a:rPr>
              <a:t>(a)+' </a:t>
            </a:r>
            <a:r>
              <a:rPr lang="en-US" dirty="0" err="1">
                <a:solidFill>
                  <a:schemeClr val="bg2"/>
                </a:solidFill>
              </a:rPr>
              <a:t>b'+str</a:t>
            </a:r>
            <a:r>
              <a:rPr lang="en-US" dirty="0">
                <a:solidFill>
                  <a:schemeClr val="bg2"/>
                </a:solidFill>
              </a:rPr>
              <a:t>(b)+' </a:t>
            </a:r>
            <a:r>
              <a:rPr lang="en-US" dirty="0" err="1">
                <a:solidFill>
                  <a:schemeClr val="bg2"/>
                </a:solidFill>
              </a:rPr>
              <a:t>c'+str</a:t>
            </a:r>
            <a:r>
              <a:rPr lang="en-US" dirty="0">
                <a:solidFill>
                  <a:schemeClr val="bg2"/>
                </a:solidFill>
              </a:rPr>
              <a:t>(c)+' </a:t>
            </a:r>
            <a:r>
              <a:rPr lang="en-US" dirty="0" err="1">
                <a:solidFill>
                  <a:schemeClr val="bg2"/>
                </a:solidFill>
              </a:rPr>
              <a:t>d'+str</a:t>
            </a:r>
            <a:r>
              <a:rPr lang="en-US" dirty="0">
                <a:solidFill>
                  <a:schemeClr val="bg2"/>
                </a:solidFill>
              </a:rPr>
              <a:t>(d)+' </a:t>
            </a:r>
            <a:r>
              <a:rPr lang="en-US" dirty="0" err="1">
                <a:solidFill>
                  <a:schemeClr val="bg2"/>
                </a:solidFill>
              </a:rPr>
              <a:t>e'+str</a:t>
            </a:r>
            <a:r>
              <a:rPr lang="en-US" dirty="0">
                <a:solidFill>
                  <a:schemeClr val="bg2"/>
                </a:solidFill>
              </a:rPr>
              <a:t>(e)+' </a:t>
            </a:r>
            <a:r>
              <a:rPr lang="en-US" dirty="0" err="1">
                <a:solidFill>
                  <a:schemeClr val="bg2"/>
                </a:solidFill>
              </a:rPr>
              <a:t>f'+str</a:t>
            </a:r>
            <a:r>
              <a:rPr lang="en-US" dirty="0">
                <a:solidFill>
                  <a:schemeClr val="bg2"/>
                </a:solidFill>
              </a:rPr>
              <a:t>(f)+' </a:t>
            </a:r>
            <a:r>
              <a:rPr lang="en-US" dirty="0" err="1">
                <a:solidFill>
                  <a:schemeClr val="bg2"/>
                </a:solidFill>
              </a:rPr>
              <a:t>g'+str</a:t>
            </a:r>
            <a:r>
              <a:rPr lang="en-US" dirty="0">
                <a:solidFill>
                  <a:schemeClr val="bg2"/>
                </a:solidFill>
              </a:rPr>
              <a:t>(g)+' </a:t>
            </a:r>
            <a:r>
              <a:rPr lang="en-US" dirty="0" err="1">
                <a:solidFill>
                  <a:schemeClr val="bg2"/>
                </a:solidFill>
              </a:rPr>
              <a:t>h'+str</a:t>
            </a:r>
            <a:r>
              <a:rPr lang="en-US" dirty="0">
                <a:solidFill>
                  <a:schemeClr val="bg2"/>
                </a:solidFill>
              </a:rPr>
              <a:t>(h)+' </a:t>
            </a:r>
            <a:r>
              <a:rPr lang="en-US" dirty="0" err="1">
                <a:solidFill>
                  <a:schemeClr val="bg2"/>
                </a:solidFill>
              </a:rPr>
              <a:t>i</a:t>
            </a:r>
            <a:r>
              <a:rPr lang="en-US" dirty="0">
                <a:solidFill>
                  <a:schemeClr val="bg2"/>
                </a:solidFill>
              </a:rPr>
              <a:t>'+str(</a:t>
            </a:r>
            <a:r>
              <a:rPr lang="en-US" dirty="0" err="1">
                <a:solidFill>
                  <a:schemeClr val="bg2"/>
                </a:solidFill>
              </a:rPr>
              <a:t>i</a:t>
            </a:r>
            <a:r>
              <a:rPr lang="en-US" dirty="0">
                <a:solidFill>
                  <a:schemeClr val="bg2"/>
                </a:solidFill>
              </a:rPr>
              <a:t>)+' </a:t>
            </a:r>
            <a:r>
              <a:rPr lang="en-US" dirty="0" err="1">
                <a:solidFill>
                  <a:schemeClr val="bg2"/>
                </a:solidFill>
              </a:rPr>
              <a:t>j'+str</a:t>
            </a:r>
            <a:r>
              <a:rPr lang="en-US" dirty="0">
                <a:solidFill>
                  <a:schemeClr val="bg2"/>
                </a:solidFill>
              </a:rPr>
              <a:t>(j)+' </a:t>
            </a:r>
            <a:r>
              <a:rPr lang="en-US" dirty="0" err="1">
                <a:solidFill>
                  <a:schemeClr val="bg2"/>
                </a:solidFill>
              </a:rPr>
              <a:t>k'+str</a:t>
            </a:r>
            <a:r>
              <a:rPr lang="en-US" dirty="0">
                <a:solidFill>
                  <a:schemeClr val="bg2"/>
                </a:solidFill>
              </a:rPr>
              <a:t>(k))</a:t>
            </a:r>
            <a:endParaRPr lang="en-US" dirty="0">
              <a:solidFill>
                <a:schemeClr val="bg2"/>
              </a:solidFill>
            </a:endParaRPr>
          </a:p>
          <a:p>
            <a:endParaRPr lang="en-US" dirty="0">
              <a:solidFill>
                <a:schemeClr val="bg2"/>
              </a:solidFill>
            </a:endParaRPr>
          </a:p>
          <a:p>
            <a:r>
              <a:rPr lang="en-US" dirty="0">
                <a:solidFill>
                  <a:schemeClr val="bg2"/>
                </a:solidFill>
              </a:rPr>
              <a:t>df = </a:t>
            </a:r>
            <a:r>
              <a:rPr lang="en-US" dirty="0" err="1">
                <a:solidFill>
                  <a:schemeClr val="bg2"/>
                </a:solidFill>
              </a:rPr>
              <a:t>df.withColumn</a:t>
            </a:r>
            <a:r>
              <a:rPr lang="en-US" dirty="0">
                <a:solidFill>
                  <a:schemeClr val="bg2"/>
                </a:solidFill>
              </a:rPr>
              <a:t>('</a:t>
            </a:r>
            <a:r>
              <a:rPr lang="en-US" dirty="0" err="1">
                <a:solidFill>
                  <a:schemeClr val="bg2"/>
                </a:solidFill>
              </a:rPr>
              <a:t>X',merged</a:t>
            </a:r>
            <a:r>
              <a:rPr lang="en-US" dirty="0">
                <a:solidFill>
                  <a:schemeClr val="bg2"/>
                </a:solidFill>
              </a:rPr>
              <a:t>(df['</a:t>
            </a:r>
            <a:r>
              <a:rPr lang="en-US" dirty="0" err="1">
                <a:solidFill>
                  <a:schemeClr val="bg2"/>
                </a:solidFill>
              </a:rPr>
              <a:t>Age_label</a:t>
            </a:r>
            <a:r>
              <a:rPr lang="en-US" dirty="0">
                <a:solidFill>
                  <a:schemeClr val="bg2"/>
                </a:solidFill>
              </a:rPr>
              <a:t>'], df['Gender'], df['Occupation'], df['</a:t>
            </a:r>
            <a:r>
              <a:rPr lang="en-US" dirty="0" err="1">
                <a:solidFill>
                  <a:schemeClr val="bg2"/>
                </a:solidFill>
              </a:rPr>
              <a:t>Product_ID</a:t>
            </a:r>
            <a:r>
              <a:rPr lang="en-US" dirty="0">
                <a:solidFill>
                  <a:schemeClr val="bg2"/>
                </a:solidFill>
              </a:rPr>
              <a:t>'], df['</a:t>
            </a:r>
            <a:r>
              <a:rPr lang="en-US" dirty="0" err="1">
                <a:solidFill>
                  <a:schemeClr val="bg2"/>
                </a:solidFill>
              </a:rPr>
              <a:t>City_Category</a:t>
            </a:r>
            <a:r>
              <a:rPr lang="en-US" dirty="0">
                <a:solidFill>
                  <a:schemeClr val="bg2"/>
                </a:solidFill>
              </a:rPr>
              <a:t>'], df['</a:t>
            </a:r>
            <a:r>
              <a:rPr lang="en-US" dirty="0" err="1">
                <a:solidFill>
                  <a:schemeClr val="bg2"/>
                </a:solidFill>
              </a:rPr>
              <a:t>stay_in_label</a:t>
            </a:r>
            <a:r>
              <a:rPr lang="en-US" dirty="0">
                <a:solidFill>
                  <a:schemeClr val="bg2"/>
                </a:solidFill>
              </a:rPr>
              <a:t>'], df['</a:t>
            </a:r>
            <a:r>
              <a:rPr lang="en-US" dirty="0" err="1">
                <a:solidFill>
                  <a:schemeClr val="bg2"/>
                </a:solidFill>
              </a:rPr>
              <a:t>Stay_In_Current_City_Years</a:t>
            </a:r>
            <a:r>
              <a:rPr lang="en-US" dirty="0">
                <a:solidFill>
                  <a:schemeClr val="bg2"/>
                </a:solidFill>
              </a:rPr>
              <a:t>'], df['</a:t>
            </a:r>
            <a:r>
              <a:rPr lang="en-US" dirty="0" err="1">
                <a:solidFill>
                  <a:schemeClr val="bg2"/>
                </a:solidFill>
              </a:rPr>
              <a:t>Marital_Status</a:t>
            </a:r>
            <a:r>
              <a:rPr lang="en-US" dirty="0">
                <a:solidFill>
                  <a:schemeClr val="bg2"/>
                </a:solidFill>
              </a:rPr>
              <a:t>'], df['Product_Category_1’], df['Product_Category_2’],  df['Product_Category_3’]))</a:t>
            </a:r>
            <a:endParaRPr lang="en-US" dirty="0">
              <a:solidFill>
                <a:schemeClr val="bg2"/>
              </a:solidFill>
            </a:endParaRPr>
          </a:p>
          <a:p>
            <a:endParaRPr lang="en-US" dirty="0">
              <a:solidFill>
                <a:schemeClr val="bg2"/>
              </a:solidFill>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4843</Words>
  <Application>WPS Presentation</Application>
  <PresentationFormat>Widescreen</PresentationFormat>
  <Paragraphs>180</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SimSun</vt:lpstr>
      <vt:lpstr>Wingdings</vt:lpstr>
      <vt:lpstr>Corbel</vt:lpstr>
      <vt:lpstr>Century Schoolbook</vt:lpstr>
      <vt:lpstr>Microsoft YaHei</vt:lpstr>
      <vt:lpstr>Arial Unicode MS</vt:lpstr>
      <vt:lpstr>Calibri</vt:lpstr>
      <vt:lpstr>Calibri</vt:lpstr>
      <vt:lpstr>Headlines</vt:lpstr>
      <vt:lpstr>PBDA PROJECT</vt:lpstr>
      <vt:lpstr>Problem Statement</vt:lpstr>
      <vt:lpstr>Dataset description</vt:lpstr>
      <vt:lpstr>ARCHITECTURE   SCALING </vt:lpstr>
      <vt:lpstr>APPROACH</vt:lpstr>
      <vt:lpstr>PowerPoint 演示文稿</vt:lpstr>
      <vt:lpstr>APPROACH</vt:lpstr>
      <vt:lpstr>Sample Code</vt:lpstr>
      <vt:lpstr>Vectorisation of features    </vt:lpstr>
      <vt:lpstr>Assigning predictions to  features vectors    </vt:lpstr>
      <vt:lpstr>Training and Testing Data    </vt:lpstr>
      <vt:lpstr>Original Data V/S Predicted Data    </vt:lpstr>
      <vt:lpstr>Predicted Data Analysis    </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PBDA PROJECT</dc:title>
  <dc:creator>KimmelOps</dc:creator>
  <cp:lastModifiedBy>admin</cp:lastModifiedBy>
  <cp:revision>20</cp:revision>
  <dcterms:created xsi:type="dcterms:W3CDTF">2019-12-11T18:03:00Z</dcterms:created>
  <dcterms:modified xsi:type="dcterms:W3CDTF">2019-12-12T00:20:29Z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ies>
</file>