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notesMasterIdLst>
    <p:notesMasterId r:id="rId21"/>
  </p:notesMasterIdLst>
  <p:sldIdLst>
    <p:sldId id="256" r:id="rId2"/>
    <p:sldId id="285" r:id="rId3"/>
    <p:sldId id="286" r:id="rId4"/>
    <p:sldId id="258" r:id="rId5"/>
    <p:sldId id="257" r:id="rId6"/>
    <p:sldId id="272" r:id="rId7"/>
    <p:sldId id="268" r:id="rId8"/>
    <p:sldId id="262" r:id="rId9"/>
    <p:sldId id="283" r:id="rId10"/>
    <p:sldId id="263" r:id="rId11"/>
    <p:sldId id="266" r:id="rId12"/>
    <p:sldId id="275" r:id="rId13"/>
    <p:sldId id="277" r:id="rId14"/>
    <p:sldId id="279" r:id="rId15"/>
    <p:sldId id="284" r:id="rId16"/>
    <p:sldId id="260" r:id="rId17"/>
    <p:sldId id="280" r:id="rId18"/>
    <p:sldId id="281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793" autoAdjust="0"/>
  </p:normalViewPr>
  <p:slideViewPr>
    <p:cSldViewPr snapToGrid="0" snapToObjects="1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80A6F-413F-4ED3-AC9D-864D9C1B7F1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8ABA5-8B11-4036-B0EE-0FC11F43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8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ABA5-8B11-4036-B0EE-0FC11F43E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7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– alpha (smoothing parameter for level) = 0.9999 and l0 = 44.4691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ABA5-8B11-4036-B0EE-0FC11F43E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3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– alpha(level) = 0.9999 and beta(smoothing)  = 1e-04, </a:t>
            </a:r>
            <a:r>
              <a:rPr lang="en-US" dirty="0">
                <a:effectLst/>
              </a:rPr>
              <a:t>l0 = 43.7788 and b0 = 0.0129</a:t>
            </a:r>
          </a:p>
          <a:p>
            <a:r>
              <a:rPr lang="en-US" dirty="0"/>
              <a:t>Dark gray is the 80% conﬁdence interval, the light gray is the 95% conﬁdence interval, and the blue line is the actual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ABA5-8B11-4036-B0EE-0FC11F43E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Acf</a:t>
            </a:r>
            <a:r>
              <a:rPr lang="en-US" dirty="0"/>
              <a:t> plot, indicating significant correlation exists and decays very slowly which suggests that the time series is non-stationary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ABA5-8B11-4036-B0EE-0FC11F43E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effectLst/>
              </a:rPr>
              <a:t>Coefficients: ar1 ar2 ar3 ar4 ma1 0.6437 -0.1286 0.0351 0.0986 -0.6123 with </a:t>
            </a:r>
            <a:r>
              <a:rPr lang="en-US" dirty="0">
                <a:effectLst/>
              </a:rPr>
              <a:t>sigma^2 estimated as 0.0776: log likelihood = -256.24, </a:t>
            </a:r>
            <a:r>
              <a:rPr lang="en-US" dirty="0" err="1">
                <a:effectLst/>
              </a:rPr>
              <a:t>aic</a:t>
            </a:r>
            <a:r>
              <a:rPr lang="en-US" dirty="0">
                <a:effectLst/>
              </a:rPr>
              <a:t> = 524.48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ABA5-8B11-4036-B0EE-0FC11F43E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3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8ABA5-8B11-4036-B0EE-0FC11F43E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7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961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32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34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8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60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5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9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5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6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2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5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0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71AB-C0B1-D546-AC56-4EA3FDF3F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47" y="2095322"/>
            <a:ext cx="9176656" cy="2667355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l Tarikh" pitchFamily="2" charset="-78"/>
                <a:ea typeface="Arial Unicode MS" panose="020B0604020202020204" pitchFamily="34" charset="-128"/>
                <a:cs typeface="Al Tarikh" pitchFamily="2" charset="-78"/>
              </a:rPr>
              <a:t>CURRENCY EXCHANGE RATE</a:t>
            </a:r>
            <a:br>
              <a:rPr lang="en-US" b="1" dirty="0">
                <a:solidFill>
                  <a:schemeClr val="accent2"/>
                </a:solidFill>
                <a:latin typeface="Al Tarikh" pitchFamily="2" charset="-78"/>
                <a:ea typeface="Arial Unicode MS" panose="020B0604020202020204" pitchFamily="34" charset="-128"/>
                <a:cs typeface="Al Tarikh" pitchFamily="2" charset="-78"/>
              </a:rPr>
            </a:br>
            <a:r>
              <a:rPr lang="en-US" b="1" dirty="0">
                <a:solidFill>
                  <a:schemeClr val="accent2"/>
                </a:solidFill>
                <a:latin typeface="Al Tarikh" pitchFamily="2" charset="-78"/>
                <a:ea typeface="Arial Unicode MS" panose="020B0604020202020204" pitchFamily="34" charset="-128"/>
                <a:cs typeface="Al Tarikh" pitchFamily="2" charset="-78"/>
              </a:rPr>
              <a:t>FORECASTING</a:t>
            </a:r>
          </a:p>
        </p:txBody>
      </p:sp>
    </p:spTree>
    <p:extLst>
      <p:ext uri="{BB962C8B-B14F-4D97-AF65-F5344CB8AC3E}">
        <p14:creationId xmlns:p14="http://schemas.microsoft.com/office/powerpoint/2010/main" val="290748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29D6-44F7-48D0-9FD8-91BD0D85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31" y="463923"/>
            <a:ext cx="4024541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DECOMPOSITION using STL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EA2D2-F42D-41D5-8691-AFF79CD4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6" y="528918"/>
            <a:ext cx="5430560" cy="6082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0B6C-6142-4671-B133-3DD1E290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695" y="2837329"/>
            <a:ext cx="3998017" cy="156930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Blue line shows the trend cycle component over original data.</a:t>
            </a:r>
          </a:p>
        </p:txBody>
      </p:sp>
    </p:spTree>
    <p:extLst>
      <p:ext uri="{BB962C8B-B14F-4D97-AF65-F5344CB8AC3E}">
        <p14:creationId xmlns:p14="http://schemas.microsoft.com/office/powerpoint/2010/main" val="206653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229D6-44F7-48D0-9FD8-91BD0D85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171" y="365135"/>
            <a:ext cx="3985630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SEASONALLY ADJUSTED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27D7D-3E01-4343-A6C6-88917296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7" y="776685"/>
            <a:ext cx="5690825" cy="54641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0B6C-6142-4671-B133-3DD1E290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458" y="2853637"/>
            <a:ext cx="3363058" cy="209488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Here we have eliminated the seasonal component from the original data.</a:t>
            </a:r>
          </a:p>
          <a:p>
            <a:r>
              <a:rPr lang="en-US" dirty="0">
                <a:solidFill>
                  <a:srgbClr val="FFFFFF"/>
                </a:solidFill>
              </a:rPr>
              <a:t>Red- trend + error</a:t>
            </a:r>
          </a:p>
          <a:p>
            <a:r>
              <a:rPr lang="en-US" dirty="0">
                <a:solidFill>
                  <a:srgbClr val="FFFFFF"/>
                </a:solidFill>
              </a:rPr>
              <a:t>Blue – only trend</a:t>
            </a:r>
          </a:p>
        </p:txBody>
      </p:sp>
    </p:spTree>
    <p:extLst>
      <p:ext uri="{BB962C8B-B14F-4D97-AF65-F5344CB8AC3E}">
        <p14:creationId xmlns:p14="http://schemas.microsoft.com/office/powerpoint/2010/main" val="392098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CCA0B21-218E-4B73-8A1C-8D17D0AC704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416831" y="596630"/>
            <a:ext cx="4512989" cy="22277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NAÏVE FORECAST OF SEASONALLY ADJUSTED DATA: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CCBC74-F6F6-4887-B1E1-921B735A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7" y="867548"/>
            <a:ext cx="7005863" cy="50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4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CCA0B21-218E-4B73-8A1C-8D17D0AC704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938320" y="503564"/>
            <a:ext cx="4512989" cy="22277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SIMPLE EXPONENTIAL SMOOTHING: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6E189C-2B37-4ABC-81C9-3BDA33F8C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0" y="624511"/>
            <a:ext cx="5612860" cy="560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3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CCA0B21-218E-4B73-8A1C-8D17D0AC704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758859" y="875488"/>
            <a:ext cx="3664829" cy="15737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HOLT'S MODEL: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ED9A7-C2C5-430C-9D47-55CDE30E3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05" y="636497"/>
            <a:ext cx="5827848" cy="55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7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51CA-1870-4C32-BE30-117F5BB2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90417" cy="684810"/>
          </a:xfrm>
        </p:spPr>
        <p:txBody>
          <a:bodyPr/>
          <a:lstStyle/>
          <a:p>
            <a:r>
              <a:rPr lang="en-US" dirty="0" err="1"/>
              <a:t>Acf</a:t>
            </a:r>
            <a:r>
              <a:rPr lang="en-US" dirty="0"/>
              <a:t> Plot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CF8989-2EB0-4B52-8FF7-BEBF7ACA2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294410"/>
            <a:ext cx="8596668" cy="43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7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E720-B641-4103-8BEE-C4531C22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ARIMA MODEL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F286F-8056-4157-A5B3-89492E4C9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95" y="1391052"/>
            <a:ext cx="7003916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9F705-2782-4180-A274-066DCC623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91" b="-2"/>
          <a:stretch/>
        </p:blipFill>
        <p:spPr>
          <a:xfrm>
            <a:off x="8260139" y="-62752"/>
            <a:ext cx="3931860" cy="6663447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AE0000-5A38-410E-9E9C-4371F711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14" y="188259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Results 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0E904-B4B6-4076-BF3C-0443CB696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7" y="831273"/>
            <a:ext cx="9342185" cy="58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0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71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5" name="Straight Connector 73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77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AE7307-7C3A-46E6-B424-51A6636D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754" y="3270017"/>
            <a:ext cx="7902663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comparing all the 7 types of errors in every model, we have concluded that Holt’s Model is the appropriate fit for our prediction.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651DE-DC84-4F64-8AC4-B73D681E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662" y="1811676"/>
            <a:ext cx="5078521" cy="1243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Conclusion</a:t>
            </a:r>
          </a:p>
        </p:txBody>
      </p:sp>
      <p:sp>
        <p:nvSpPr>
          <p:cNvPr id="9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21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1999-28B6-45F3-BE9C-D9B70469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95" y="2359133"/>
            <a:ext cx="8596668" cy="1320800"/>
          </a:xfrm>
        </p:spPr>
        <p:txBody>
          <a:bodyPr>
            <a:noAutofit/>
          </a:bodyPr>
          <a:lstStyle/>
          <a:p>
            <a:r>
              <a:rPr lang="en-US" sz="10000" dirty="0"/>
              <a:t>THANK</a:t>
            </a:r>
            <a:r>
              <a:rPr lang="en-US" sz="12000" dirty="0"/>
              <a:t> </a:t>
            </a:r>
            <a:r>
              <a:rPr lang="en-US" sz="10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31057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4F21-8826-43FA-9C09-116DA14F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Members: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7E8884-609D-4C5B-842D-63FF3565F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3881437"/>
          </a:xfrm>
        </p:spPr>
        <p:txBody>
          <a:bodyPr>
            <a:normAutofit/>
          </a:bodyPr>
          <a:lstStyle/>
          <a:p>
            <a:r>
              <a:rPr lang="en-US" sz="2800" dirty="0" err="1"/>
              <a:t>Mehal</a:t>
            </a:r>
            <a:r>
              <a:rPr lang="en-US" sz="2800" dirty="0"/>
              <a:t> Rathod</a:t>
            </a:r>
          </a:p>
          <a:p>
            <a:r>
              <a:rPr lang="en-US" sz="2800" dirty="0"/>
              <a:t>Pritesh </a:t>
            </a:r>
            <a:r>
              <a:rPr lang="en-US" sz="2800" dirty="0" err="1"/>
              <a:t>Sheth</a:t>
            </a:r>
            <a:endParaRPr lang="en-US" sz="2800" dirty="0"/>
          </a:p>
          <a:p>
            <a:r>
              <a:rPr lang="en-US" sz="2800" dirty="0"/>
              <a:t>Aishwarya </a:t>
            </a:r>
            <a:r>
              <a:rPr lang="en-US" sz="2800" dirty="0" err="1"/>
              <a:t>Mathkar</a:t>
            </a:r>
            <a:r>
              <a:rPr lang="en-US" sz="2800" dirty="0"/>
              <a:t>	</a:t>
            </a:r>
          </a:p>
          <a:p>
            <a:r>
              <a:rPr lang="en-US" sz="2800" dirty="0" err="1"/>
              <a:t>Gauravi</a:t>
            </a:r>
            <a:r>
              <a:rPr lang="en-US" sz="2800" dirty="0"/>
              <a:t> </a:t>
            </a:r>
            <a:r>
              <a:rPr lang="en-US" sz="2800" dirty="0" err="1"/>
              <a:t>Tembulkar</a:t>
            </a:r>
            <a:endParaRPr lang="en-US" sz="2800" dirty="0"/>
          </a:p>
          <a:p>
            <a:r>
              <a:rPr lang="en-US" sz="2800" dirty="0" err="1"/>
              <a:t>Krutarth</a:t>
            </a:r>
            <a:r>
              <a:rPr lang="en-US" sz="2800" dirty="0"/>
              <a:t> Patel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458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3926-6488-4FB2-B746-975FE7B4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49F4-ADF1-40F5-831A-94233A75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343"/>
            <a:ext cx="8596668" cy="4550019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Implementation techniques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5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12E83-D92F-5F4D-A384-6C501D4F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8086-BDD9-074D-9DC5-F64536B78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forecast the INR in comparison to USD for approximately 780days (3 years).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currency exchange rates icon between inr and usd">
            <a:extLst>
              <a:ext uri="{FF2B5EF4-FFF2-40B4-BE49-F238E27FC236}">
                <a16:creationId xmlns:a16="http://schemas.microsoft.com/office/drawing/2014/main" id="{D0D41E96-4864-4B99-BB0A-9FAE88FD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7616" y="972608"/>
            <a:ext cx="4900269" cy="49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5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BEC5-D6EB-804B-B921-F384066C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60" y="514924"/>
            <a:ext cx="4342902" cy="894481"/>
          </a:xfrm>
        </p:spPr>
        <p:txBody>
          <a:bodyPr>
            <a:noAutofit/>
          </a:bodyPr>
          <a:lstStyle/>
          <a:p>
            <a:r>
              <a:rPr lang="en-US" sz="3600" dirty="0"/>
              <a:t>DATA DESCRIPTION: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376351-2F52-4702-92AB-7902D9F8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71382D-F891-4F71-A4B7-3C3D994E5BA0}"/>
              </a:ext>
            </a:extLst>
          </p:cNvPr>
          <p:cNvSpPr txBox="1">
            <a:spLocks/>
          </p:cNvSpPr>
          <p:nvPr/>
        </p:nvSpPr>
        <p:spPr>
          <a:xfrm>
            <a:off x="303259" y="1799514"/>
            <a:ext cx="434290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dataset contains the daily currency exchange rates as reported to </a:t>
            </a:r>
            <a:r>
              <a:rPr lang="en-US" i="1" dirty="0"/>
              <a:t>Investing.com</a:t>
            </a:r>
            <a:r>
              <a:rPr lang="en-US" dirty="0"/>
              <a:t>.</a:t>
            </a:r>
          </a:p>
          <a:p>
            <a:r>
              <a:rPr lang="en-US" dirty="0"/>
              <a:t>Included is Indian Rupee in comparison to USD over the period from 11-01-2010 to 11-29-2019.</a:t>
            </a:r>
          </a:p>
          <a:p>
            <a:r>
              <a:rPr lang="en-US" dirty="0"/>
              <a:t>Training data from Nov 1,2010 till Oct 20,2017 and test data from Oct 23,2017 till Nov 29,2019.</a:t>
            </a:r>
          </a:p>
          <a:p>
            <a:r>
              <a:rPr lang="en-US" dirty="0"/>
              <a:t>The rate of comparison to USD is always 1.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A6177-C494-440F-9813-1DFE2BE0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202" y="1254789"/>
            <a:ext cx="4592146" cy="40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8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FD9C911-F988-4896-AEA8-244AA3F1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85" y="1067752"/>
            <a:ext cx="7933866" cy="5890896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F79F6F0-4BB0-4B6A-B9A4-47B33C96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60" y="514924"/>
            <a:ext cx="4342902" cy="894481"/>
          </a:xfrm>
        </p:spPr>
        <p:txBody>
          <a:bodyPr>
            <a:noAutofit/>
          </a:bodyPr>
          <a:lstStyle/>
          <a:p>
            <a:r>
              <a:rPr lang="en-US" sz="3600" dirty="0"/>
              <a:t>Time Plot of Original Data :</a:t>
            </a:r>
          </a:p>
        </p:txBody>
      </p:sp>
    </p:spTree>
    <p:extLst>
      <p:ext uri="{BB962C8B-B14F-4D97-AF65-F5344CB8AC3E}">
        <p14:creationId xmlns:p14="http://schemas.microsoft.com/office/powerpoint/2010/main" val="205584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4" descr="Image result for financial market stock market icon">
            <a:extLst>
              <a:ext uri="{FF2B5EF4-FFF2-40B4-BE49-F238E27FC236}">
                <a16:creationId xmlns:a16="http://schemas.microsoft.com/office/drawing/2014/main" id="{B0D6AA51-4B4A-422C-94E4-14CFC8529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1" t="9091" r="19158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1237E-1E2E-4421-AD2E-64ED5B39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61" y="1510527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300" dirty="0"/>
              <a:t>IMPLEMENTATION OF TIME SERIES TECHNIQUES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441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26ED-5E82-40FD-A43D-ADB20C9D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1" y="130784"/>
            <a:ext cx="8596668" cy="1625600"/>
          </a:xfrm>
        </p:spPr>
        <p:txBody>
          <a:bodyPr>
            <a:normAutofit/>
          </a:bodyPr>
          <a:lstStyle/>
          <a:p>
            <a:r>
              <a:rPr lang="en-US" sz="3600" dirty="0"/>
              <a:t>MEAN, NAÏVE, SEASONAL NAÏVE, DRIFT :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95652D6-9862-4D2D-9436-7B9C168E4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0928" y="996545"/>
            <a:ext cx="4105072" cy="410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C2C8A9-91DB-4971-9E44-4150A55B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6" y="1507788"/>
            <a:ext cx="7619343" cy="48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4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212B-5772-4138-9FC3-AE4BEF73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" y="91440"/>
            <a:ext cx="8585200" cy="833120"/>
          </a:xfrm>
        </p:spPr>
        <p:txBody>
          <a:bodyPr/>
          <a:lstStyle/>
          <a:p>
            <a:r>
              <a:rPr lang="en-US" dirty="0"/>
              <a:t>Decomposition of Additive time series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9F7E4E-8BEC-41E4-8CE5-F0DDE7246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20" y="1488281"/>
            <a:ext cx="864616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02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344</Words>
  <Application>Microsoft Office PowerPoint</Application>
  <PresentationFormat>Widescreen</PresentationFormat>
  <Paragraphs>53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 Tarikh</vt:lpstr>
      <vt:lpstr>Arial</vt:lpstr>
      <vt:lpstr>Calibri</vt:lpstr>
      <vt:lpstr>Trebuchet MS</vt:lpstr>
      <vt:lpstr>Wingdings 3</vt:lpstr>
      <vt:lpstr>Facet</vt:lpstr>
      <vt:lpstr>CURRENCY EXCHANGE RATE FORECASTING</vt:lpstr>
      <vt:lpstr>Group Members: </vt:lpstr>
      <vt:lpstr>AGENDA</vt:lpstr>
      <vt:lpstr>OBJECTIVE:</vt:lpstr>
      <vt:lpstr>DATA DESCRIPTION:</vt:lpstr>
      <vt:lpstr>Time Plot of Original Data :</vt:lpstr>
      <vt:lpstr>IMPLEMENTATION OF TIME SERIES TECHNIQUES</vt:lpstr>
      <vt:lpstr>MEAN, NAÏVE, SEASONAL NAÏVE, DRIFT :</vt:lpstr>
      <vt:lpstr>Decomposition of Additive time series</vt:lpstr>
      <vt:lpstr>DECOMPOSITION using STL :</vt:lpstr>
      <vt:lpstr>SEASONALLY ADJUSTED DATA </vt:lpstr>
      <vt:lpstr>NAÏVE FORECAST OF SEASONALLY ADJUSTED DATA:</vt:lpstr>
      <vt:lpstr>SIMPLE EXPONENTIAL SMOOTHING:</vt:lpstr>
      <vt:lpstr>HOLT'S MODEL:</vt:lpstr>
      <vt:lpstr>Acf Plot </vt:lpstr>
      <vt:lpstr>ARIMA MODEL :</vt:lpstr>
      <vt:lpstr>Results :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EXCHANGE RATE FORECASTING</dc:title>
  <dc:creator>AISHWARYA MATHKAR</dc:creator>
  <cp:lastModifiedBy>AISHWARYA MATHKAR</cp:lastModifiedBy>
  <cp:revision>18</cp:revision>
  <dcterms:created xsi:type="dcterms:W3CDTF">2019-12-03T05:02:26Z</dcterms:created>
  <dcterms:modified xsi:type="dcterms:W3CDTF">2019-12-03T23:09:48Z</dcterms:modified>
</cp:coreProperties>
</file>