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latin typeface="Times New Roman" panose="02020603050405020304" pitchFamily="18" charset="0"/>
                <a:cs typeface="Times New Roman" panose="02020603050405020304" pitchFamily="18" charset="0"/>
              </a:rPr>
              <a:t>Basic Details of the Team and Problem Statement</a:t>
            </a:r>
            <a:endParaRPr dirty="0">
              <a:latin typeface="Times New Roman" panose="02020603050405020304" pitchFamily="18" charset="0"/>
              <a:cs typeface="Times New Roman" panose="02020603050405020304" pitchFamily="18" charset="0"/>
            </a:endParaRPr>
          </a:p>
        </p:txBody>
      </p:sp>
      <p:sp>
        <p:nvSpPr>
          <p:cNvPr id="211" name="Google Shape;211;p1"/>
          <p:cNvSpPr txBox="1">
            <a:spLocks noGrp="1"/>
          </p:cNvSpPr>
          <p:nvPr>
            <p:ph type="body" idx="1"/>
          </p:nvPr>
        </p:nvSpPr>
        <p:spPr>
          <a:xfrm>
            <a:off x="5481412" y="1427876"/>
            <a:ext cx="5999441" cy="479004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sz="1600" b="1" dirty="0">
                <a:latin typeface="Times New Roman" panose="02020603050405020304" pitchFamily="18" charset="0"/>
                <a:ea typeface="Franklin Gothic"/>
                <a:cs typeface="Times New Roman" panose="02020603050405020304" pitchFamily="18" charset="0"/>
                <a:sym typeface="Franklin Gothic"/>
              </a:rPr>
              <a:t>Ministry/Organization Name/Student Innovation: </a:t>
            </a:r>
          </a:p>
          <a:p>
            <a:pPr marL="0" lvl="0" indent="0" rtl="0">
              <a:lnSpc>
                <a:spcPct val="90000"/>
              </a:lnSpc>
              <a:spcBef>
                <a:spcPts val="0"/>
              </a:spcBef>
              <a:spcAft>
                <a:spcPts val="0"/>
              </a:spcAft>
              <a:buClr>
                <a:schemeClr val="lt2"/>
              </a:buClr>
              <a:buSzPts val="1800"/>
              <a:buNone/>
            </a:pPr>
            <a:r>
              <a:rPr lang="en-US" sz="1600" b="1" dirty="0">
                <a:solidFill>
                  <a:schemeClr val="tx1"/>
                </a:solidFill>
                <a:latin typeface="Times New Roman" panose="02020603050405020304" pitchFamily="18" charset="0"/>
                <a:cs typeface="Times New Roman" panose="02020603050405020304" pitchFamily="18" charset="0"/>
                <a:sym typeface="Franklin Gothic"/>
              </a:rPr>
              <a:t>GOVERNMENT OF GUJARAT</a:t>
            </a:r>
            <a:endParaRPr sz="1600" b="1" dirty="0">
              <a:solidFill>
                <a:schemeClr val="tx1"/>
              </a:solidFill>
              <a:latin typeface="Times New Roman" panose="02020603050405020304" pitchFamily="18" charset="0"/>
              <a:ea typeface="Franklin Gothic"/>
              <a:cs typeface="Times New Roman" panose="02020603050405020304" pitchFamily="18" charset="0"/>
              <a:sym typeface="Franklin Gothic"/>
            </a:endParaRPr>
          </a:p>
          <a:p>
            <a:pPr marL="0" lvl="0" indent="0" algn="l" rtl="0">
              <a:lnSpc>
                <a:spcPct val="90000"/>
              </a:lnSpc>
              <a:spcBef>
                <a:spcPts val="1000"/>
              </a:spcBef>
              <a:spcAft>
                <a:spcPts val="0"/>
              </a:spcAft>
              <a:buClr>
                <a:schemeClr val="lt2"/>
              </a:buClr>
              <a:buSzPts val="1800"/>
              <a:buNone/>
            </a:pPr>
            <a:r>
              <a:rPr lang="en-US" sz="1600" b="1" dirty="0">
                <a:latin typeface="Times New Roman" panose="02020603050405020304" pitchFamily="18" charset="0"/>
                <a:ea typeface="Franklin Gothic"/>
                <a:cs typeface="Times New Roman" panose="02020603050405020304" pitchFamily="18" charset="0"/>
                <a:sym typeface="Franklin Gothic"/>
              </a:rPr>
              <a:t>PS Code: </a:t>
            </a:r>
            <a:r>
              <a:rPr lang="en-US" sz="1600" b="1" dirty="0">
                <a:solidFill>
                  <a:schemeClr val="tx1"/>
                </a:solidFill>
                <a:latin typeface="Times New Roman" panose="02020603050405020304" pitchFamily="18" charset="0"/>
                <a:ea typeface="Franklin Gothic"/>
                <a:cs typeface="Times New Roman" panose="02020603050405020304" pitchFamily="18" charset="0"/>
                <a:sym typeface="Franklin Gothic"/>
              </a:rPr>
              <a:t>1362</a:t>
            </a:r>
            <a:endParaRPr sz="1600" b="1" dirty="0">
              <a:solidFill>
                <a:schemeClr val="tx1"/>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r>
              <a:rPr lang="en-US" sz="1600" dirty="0">
                <a:latin typeface="Times New Roman" panose="02020603050405020304" pitchFamily="18" charset="0"/>
                <a:ea typeface="Franklin Gothic"/>
                <a:cs typeface="Times New Roman" panose="02020603050405020304" pitchFamily="18" charset="0"/>
                <a:sym typeface="Franklin Gothic"/>
              </a:rPr>
              <a:t>   </a:t>
            </a:r>
            <a:br>
              <a:rPr lang="en-US" sz="1600" dirty="0">
                <a:latin typeface="Times New Roman" panose="02020603050405020304" pitchFamily="18" charset="0"/>
                <a:ea typeface="Franklin Gothic"/>
                <a:cs typeface="Times New Roman" panose="02020603050405020304" pitchFamily="18" charset="0"/>
                <a:sym typeface="Franklin Gothic"/>
              </a:rPr>
            </a:br>
            <a:r>
              <a:rPr lang="en-US" sz="1600" b="1" dirty="0">
                <a:latin typeface="Times New Roman" panose="02020603050405020304" pitchFamily="18" charset="0"/>
                <a:ea typeface="Franklin Gothic"/>
                <a:cs typeface="Times New Roman" panose="02020603050405020304" pitchFamily="18" charset="0"/>
                <a:sym typeface="Franklin Gothic"/>
              </a:rPr>
              <a:t>Problem Statement Title: </a:t>
            </a:r>
          </a:p>
          <a:p>
            <a:pPr marL="0" lvl="0" indent="0" algn="l" rtl="0">
              <a:lnSpc>
                <a:spcPct val="90000"/>
              </a:lnSpc>
              <a:spcBef>
                <a:spcPts val="1000"/>
              </a:spcBef>
              <a:spcAft>
                <a:spcPts val="0"/>
              </a:spcAft>
              <a:buClr>
                <a:schemeClr val="lt2"/>
              </a:buClr>
              <a:buSzPts val="1800"/>
              <a:buNone/>
            </a:pPr>
            <a:r>
              <a:rPr lang="en-US" sz="1600" b="1" dirty="0">
                <a:solidFill>
                  <a:schemeClr val="tx1"/>
                </a:solidFill>
                <a:latin typeface="Times New Roman" panose="02020603050405020304" pitchFamily="18" charset="0"/>
                <a:ea typeface="Franklin Gothic"/>
                <a:cs typeface="Times New Roman" panose="02020603050405020304" pitchFamily="18" charset="0"/>
                <a:sym typeface="Franklin Gothic"/>
              </a:rPr>
              <a:t>STUDENT DROPOUT ANALYSIS FOR SCHOOL EDUACTION</a:t>
            </a:r>
            <a:endParaRPr lang="en-US" sz="1600" b="1" dirty="0">
              <a:solidFill>
                <a:schemeClr val="tx1"/>
              </a:solidFill>
              <a:latin typeface="Times New Roman" panose="02020603050405020304" pitchFamily="18" charset="0"/>
              <a:ea typeface="Franklin Gothic"/>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br>
              <a:rPr lang="en-US" sz="1600" dirty="0">
                <a:latin typeface="Times New Roman" panose="02020603050405020304" pitchFamily="18" charset="0"/>
                <a:ea typeface="Franklin Gothic"/>
                <a:cs typeface="Times New Roman" panose="02020603050405020304" pitchFamily="18" charset="0"/>
                <a:sym typeface="Franklin Gothic"/>
              </a:rPr>
            </a:br>
            <a:r>
              <a:rPr lang="en-US" sz="1600" b="1" dirty="0">
                <a:latin typeface="Times New Roman" panose="02020603050405020304" pitchFamily="18" charset="0"/>
                <a:ea typeface="Franklin Gothic"/>
                <a:cs typeface="Times New Roman" panose="02020603050405020304" pitchFamily="18" charset="0"/>
                <a:sym typeface="Franklin Gothic"/>
              </a:rPr>
              <a:t>Team Name: </a:t>
            </a:r>
            <a:r>
              <a:rPr lang="en-US" sz="1600" b="1" dirty="0">
                <a:solidFill>
                  <a:schemeClr val="tx1"/>
                </a:solidFill>
                <a:latin typeface="Times New Roman" panose="02020603050405020304" pitchFamily="18" charset="0"/>
                <a:ea typeface="Franklin Gothic"/>
                <a:cs typeface="Times New Roman" panose="02020603050405020304" pitchFamily="18" charset="0"/>
                <a:sym typeface="Franklin Gothic"/>
              </a:rPr>
              <a:t>CODES &amp; BYTES</a:t>
            </a:r>
            <a:endParaRPr sz="1600" b="1" dirty="0">
              <a:solidFill>
                <a:schemeClr val="tx1"/>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br>
              <a:rPr lang="en-US" sz="1600" dirty="0">
                <a:latin typeface="Times New Roman" panose="02020603050405020304" pitchFamily="18" charset="0"/>
                <a:ea typeface="Franklin Gothic"/>
                <a:cs typeface="Times New Roman" panose="02020603050405020304" pitchFamily="18" charset="0"/>
                <a:sym typeface="Franklin Gothic"/>
              </a:rPr>
            </a:br>
            <a:r>
              <a:rPr lang="en-US" sz="1600" b="1" dirty="0">
                <a:latin typeface="Times New Roman" panose="02020603050405020304" pitchFamily="18" charset="0"/>
                <a:ea typeface="Franklin Gothic"/>
                <a:cs typeface="Times New Roman" panose="02020603050405020304" pitchFamily="18" charset="0"/>
                <a:sym typeface="Franklin Gothic"/>
              </a:rPr>
              <a:t>Team Leader Name: </a:t>
            </a:r>
            <a:r>
              <a:rPr lang="en-US" sz="1600" b="1" dirty="0">
                <a:solidFill>
                  <a:schemeClr val="tx1"/>
                </a:solidFill>
                <a:latin typeface="Times New Roman" panose="02020603050405020304" pitchFamily="18" charset="0"/>
                <a:ea typeface="Franklin Gothic"/>
                <a:cs typeface="Times New Roman" panose="02020603050405020304" pitchFamily="18" charset="0"/>
                <a:sym typeface="Franklin Gothic"/>
              </a:rPr>
              <a:t>MOKSHITH BALIDI</a:t>
            </a:r>
            <a:endParaRPr sz="1600" b="1" dirty="0">
              <a:solidFill>
                <a:schemeClr val="tx1"/>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br>
              <a:rPr lang="en-US" sz="1600" dirty="0">
                <a:latin typeface="Times New Roman" panose="02020603050405020304" pitchFamily="18" charset="0"/>
                <a:ea typeface="Franklin Gothic"/>
                <a:cs typeface="Times New Roman" panose="02020603050405020304" pitchFamily="18" charset="0"/>
                <a:sym typeface="Franklin Gothic"/>
              </a:rPr>
            </a:br>
            <a:r>
              <a:rPr lang="en-US" sz="1600" b="1" dirty="0">
                <a:latin typeface="Times New Roman" panose="02020603050405020304" pitchFamily="18" charset="0"/>
                <a:ea typeface="Franklin Gothic"/>
                <a:cs typeface="Times New Roman" panose="02020603050405020304" pitchFamily="18" charset="0"/>
                <a:sym typeface="Franklin Gothic"/>
              </a:rPr>
              <a:t>Institute Code (AISHE):</a:t>
            </a:r>
            <a:endParaRPr sz="1600" b="1"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br>
              <a:rPr lang="en-US" sz="1600" dirty="0">
                <a:latin typeface="Times New Roman" panose="02020603050405020304" pitchFamily="18" charset="0"/>
                <a:ea typeface="Franklin Gothic"/>
                <a:cs typeface="Times New Roman" panose="02020603050405020304" pitchFamily="18" charset="0"/>
                <a:sym typeface="Franklin Gothic"/>
              </a:rPr>
            </a:br>
            <a:r>
              <a:rPr lang="en-IN" sz="1600" b="1" dirty="0">
                <a:latin typeface="Times New Roman" panose="02020603050405020304" pitchFamily="18" charset="0"/>
                <a:ea typeface="Franklin Gothic"/>
                <a:cs typeface="Times New Roman" panose="02020603050405020304" pitchFamily="18" charset="0"/>
                <a:sym typeface="Franklin Gothic"/>
              </a:rPr>
              <a:t>Institute Name: </a:t>
            </a:r>
          </a:p>
          <a:p>
            <a:pPr marL="0" lvl="0" indent="0" algn="l" rtl="0">
              <a:lnSpc>
                <a:spcPct val="90000"/>
              </a:lnSpc>
              <a:spcBef>
                <a:spcPts val="1000"/>
              </a:spcBef>
              <a:spcAft>
                <a:spcPts val="0"/>
              </a:spcAft>
              <a:buClr>
                <a:schemeClr val="lt2"/>
              </a:buClr>
              <a:buSzPts val="1800"/>
              <a:buNone/>
            </a:pPr>
            <a:r>
              <a:rPr lang="en-US" sz="1600" b="1" dirty="0">
                <a:solidFill>
                  <a:schemeClr val="tx1"/>
                </a:solidFill>
                <a:latin typeface="Times New Roman" panose="02020603050405020304" pitchFamily="18" charset="0"/>
                <a:ea typeface="Franklin Gothic"/>
                <a:cs typeface="Times New Roman" panose="02020603050405020304" pitchFamily="18" charset="0"/>
                <a:sym typeface="Franklin Gothic"/>
              </a:rPr>
              <a:t>CHAITANYA </a:t>
            </a:r>
            <a:r>
              <a:rPr lang="en-IN" sz="1600" b="1" dirty="0">
                <a:solidFill>
                  <a:schemeClr val="tx1"/>
                </a:solidFill>
                <a:latin typeface="Times New Roman" panose="02020603050405020304" pitchFamily="18" charset="0"/>
                <a:ea typeface="Franklin Gothic"/>
                <a:cs typeface="Times New Roman" panose="02020603050405020304" pitchFamily="18" charset="0"/>
                <a:sym typeface="Franklin Gothic"/>
              </a:rPr>
              <a:t>BHARATHI INSTITUTE OF TECHNOLOGY</a:t>
            </a:r>
            <a:endParaRPr lang="en-IN" sz="1600" b="1" dirty="0">
              <a:solidFill>
                <a:schemeClr val="tx1"/>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r>
              <a:rPr lang="en-US" sz="1600" dirty="0">
                <a:latin typeface="Times New Roman" panose="02020603050405020304" pitchFamily="18" charset="0"/>
                <a:ea typeface="Franklin Gothic"/>
                <a:cs typeface="Times New Roman" panose="02020603050405020304" pitchFamily="18" charset="0"/>
                <a:sym typeface="Franklin Gothic"/>
              </a:rPr>
              <a:t>Theme Name: </a:t>
            </a:r>
            <a:r>
              <a:rPr lang="en-US" sz="1600" b="1" dirty="0">
                <a:solidFill>
                  <a:schemeClr val="tx1"/>
                </a:solidFill>
                <a:latin typeface="Times New Roman" panose="02020603050405020304" pitchFamily="18" charset="0"/>
                <a:ea typeface="Franklin Gothic"/>
                <a:cs typeface="Times New Roman" panose="02020603050405020304" pitchFamily="18" charset="0"/>
                <a:sym typeface="Franklin Gothic"/>
              </a:rPr>
              <a:t>SMART EDUCATION</a:t>
            </a:r>
            <a:endParaRPr sz="1600" b="1" dirty="0">
              <a:solidFill>
                <a:schemeClr val="tx1"/>
              </a:solidFill>
              <a:latin typeface="Times New Roman" panose="02020603050405020304" pitchFamily="18" charset="0"/>
              <a:cs typeface="Times New Roman" panose="02020603050405020304" pitchFamily="18" charset="0"/>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4592320" y="-29718"/>
            <a:ext cx="3007360" cy="4064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ct val="100000"/>
              <a:buFont typeface="Franklin Gothic"/>
              <a:buNone/>
            </a:pPr>
            <a:r>
              <a:rPr lang="en-US" sz="2400" dirty="0">
                <a:latin typeface="Times New Roman" panose="02020603050405020304" pitchFamily="18" charset="0"/>
                <a:cs typeface="Times New Roman" panose="02020603050405020304" pitchFamily="18" charset="0"/>
              </a:rPr>
              <a:t>Idea/Approach Details</a:t>
            </a:r>
            <a:endParaRPr sz="2400" dirty="0">
              <a:latin typeface="Times New Roman" panose="02020603050405020304" pitchFamily="18" charset="0"/>
              <a:cs typeface="Times New Roman" panose="02020603050405020304" pitchFamily="18" charset="0"/>
            </a:endParaRPr>
          </a:p>
        </p:txBody>
      </p:sp>
      <p:sp>
        <p:nvSpPr>
          <p:cNvPr id="218" name="Google Shape;218;p2"/>
          <p:cNvSpPr txBox="1">
            <a:spLocks noGrp="1"/>
          </p:cNvSpPr>
          <p:nvPr>
            <p:ph type="body" idx="1"/>
          </p:nvPr>
        </p:nvSpPr>
        <p:spPr>
          <a:xfrm>
            <a:off x="137160" y="406398"/>
            <a:ext cx="5660136" cy="4360041"/>
          </a:xfrm>
          <a:prstGeom prst="rect">
            <a:avLst/>
          </a:prstGeom>
          <a:noFill/>
          <a:ln w="9525" cap="flat" cmpd="sng">
            <a:noFill/>
            <a:prstDash val="solid"/>
            <a:round/>
            <a:headEnd type="none" w="sm" len="sm"/>
            <a:tailEnd type="none" w="sm" len="sm"/>
          </a:ln>
        </p:spPr>
        <p:txBody>
          <a:bodyPr spcFirstLastPara="1" wrap="square" lIns="0" tIns="0" rIns="0" bIns="0" anchor="t" anchorCtr="0">
            <a:noAutofit/>
          </a:bodyPr>
          <a:lstStyle/>
          <a:p>
            <a:pPr marL="0" lvl="0" indent="0" algn="just" rtl="0">
              <a:lnSpc>
                <a:spcPct val="100000"/>
              </a:lnSpc>
              <a:spcBef>
                <a:spcPts val="1000"/>
              </a:spcBef>
              <a:spcAft>
                <a:spcPts val="0"/>
              </a:spcAft>
              <a:buClr>
                <a:schemeClr val="dk1"/>
              </a:buClr>
              <a:buSzPts val="1600"/>
            </a:pPr>
            <a:r>
              <a:rPr lang="en-IN" sz="1300" b="1" dirty="0">
                <a:latin typeface="Times New Roman" panose="02020603050405020304" pitchFamily="18" charset="0"/>
                <a:cs typeface="Times New Roman" panose="02020603050405020304" pitchFamily="18" charset="0"/>
              </a:rPr>
              <a:t>Project Description Summary:</a:t>
            </a:r>
          </a:p>
          <a:p>
            <a:pPr marL="0" lvl="0" indent="0" algn="just" rtl="0">
              <a:lnSpc>
                <a:spcPct val="100000"/>
              </a:lnSpc>
              <a:spcBef>
                <a:spcPts val="1000"/>
              </a:spcBef>
              <a:spcAft>
                <a:spcPts val="0"/>
              </a:spcAft>
              <a:buClr>
                <a:schemeClr val="dk1"/>
              </a:buClr>
              <a:buSzPts val="1600"/>
            </a:pPr>
            <a:r>
              <a:rPr lang="en-IN" sz="1300" dirty="0">
                <a:latin typeface="Times New Roman" panose="02020603050405020304" pitchFamily="18" charset="0"/>
                <a:cs typeface="Times New Roman" panose="02020603050405020304" pitchFamily="18" charset="0"/>
              </a:rPr>
              <a:t>We're embarking on an exciting project to create a powerful full-stack web application with two primary features:</a:t>
            </a:r>
          </a:p>
          <a:p>
            <a:pPr marL="0" lvl="0" indent="0" algn="just" rtl="0">
              <a:lnSpc>
                <a:spcPct val="100000"/>
              </a:lnSpc>
              <a:spcBef>
                <a:spcPts val="1000"/>
              </a:spcBef>
              <a:spcAft>
                <a:spcPts val="0"/>
              </a:spcAft>
              <a:buClr>
                <a:schemeClr val="dk1"/>
              </a:buClr>
              <a:buSzPts val="1600"/>
            </a:pPr>
            <a:r>
              <a:rPr lang="en-IN" sz="1300" b="1" dirty="0">
                <a:latin typeface="Times New Roman" panose="02020603050405020304" pitchFamily="18" charset="0"/>
                <a:cs typeface="Times New Roman" panose="02020603050405020304" pitchFamily="18" charset="0"/>
              </a:rPr>
              <a:t>1.Predictive Insights:</a:t>
            </a:r>
          </a:p>
          <a:p>
            <a:pPr marL="0" lvl="0" indent="0" algn="just" rtl="0">
              <a:lnSpc>
                <a:spcPct val="100000"/>
              </a:lnSpc>
              <a:spcBef>
                <a:spcPts val="1000"/>
              </a:spcBef>
              <a:spcAft>
                <a:spcPts val="0"/>
              </a:spcAft>
              <a:buClr>
                <a:schemeClr val="dk1"/>
              </a:buClr>
              <a:buSzPts val="1600"/>
            </a:pPr>
            <a:r>
              <a:rPr lang="en-IN" sz="1300" dirty="0">
                <a:latin typeface="Times New Roman" panose="02020603050405020304" pitchFamily="18" charset="0"/>
                <a:cs typeface="Times New Roman" panose="02020603050405020304" pitchFamily="18" charset="0"/>
              </a:rPr>
              <a:t>   - Users can input student-specific details.</a:t>
            </a:r>
          </a:p>
          <a:p>
            <a:pPr marL="0" lvl="0" indent="0" algn="just" rtl="0">
              <a:lnSpc>
                <a:spcPct val="100000"/>
              </a:lnSpc>
              <a:spcBef>
                <a:spcPts val="1000"/>
              </a:spcBef>
              <a:spcAft>
                <a:spcPts val="0"/>
              </a:spcAft>
              <a:buClr>
                <a:schemeClr val="dk1"/>
              </a:buClr>
              <a:buSzPts val="1600"/>
            </a:pPr>
            <a:r>
              <a:rPr lang="en-IN" sz="1300" dirty="0">
                <a:latin typeface="Times New Roman" panose="02020603050405020304" pitchFamily="18" charset="0"/>
                <a:cs typeface="Times New Roman" panose="02020603050405020304" pitchFamily="18" charset="0"/>
              </a:rPr>
              <a:t>   - Our advanced predictive modelling and machine learning techniques will forecast whether a student is likely to graduate successfully or face the risk of dropping out based on historical academic data.</a:t>
            </a:r>
          </a:p>
          <a:p>
            <a:pPr marL="0" lvl="0" indent="0" algn="just" rtl="0">
              <a:lnSpc>
                <a:spcPct val="100000"/>
              </a:lnSpc>
              <a:spcBef>
                <a:spcPts val="1000"/>
              </a:spcBef>
              <a:spcAft>
                <a:spcPts val="0"/>
              </a:spcAft>
              <a:buClr>
                <a:schemeClr val="dk1"/>
              </a:buClr>
              <a:buSzPts val="1600"/>
            </a:pPr>
            <a:r>
              <a:rPr lang="en-IN" sz="1300" b="1" dirty="0">
                <a:latin typeface="Times New Roman" panose="02020603050405020304" pitchFamily="18" charset="0"/>
                <a:cs typeface="Times New Roman" panose="02020603050405020304" pitchFamily="18" charset="0"/>
              </a:rPr>
              <a:t>2. Data Analysis at Your Fingertips:</a:t>
            </a:r>
          </a:p>
          <a:p>
            <a:pPr marL="0" lvl="0" indent="0" algn="just" rtl="0">
              <a:lnSpc>
                <a:spcPct val="100000"/>
              </a:lnSpc>
              <a:spcBef>
                <a:spcPts val="1000"/>
              </a:spcBef>
              <a:spcAft>
                <a:spcPts val="0"/>
              </a:spcAft>
              <a:buClr>
                <a:schemeClr val="dk1"/>
              </a:buClr>
              <a:buSzPts val="1600"/>
            </a:pPr>
            <a:r>
              <a:rPr lang="en-IN" sz="1300" dirty="0">
                <a:latin typeface="Times New Roman" panose="02020603050405020304" pitchFamily="18" charset="0"/>
                <a:cs typeface="Times New Roman" panose="02020603050405020304" pitchFamily="18" charset="0"/>
              </a:rPr>
              <a:t>   - Users can easily upload comprehensive student datasets.</a:t>
            </a:r>
          </a:p>
          <a:p>
            <a:pPr marL="0" lvl="0" indent="0" algn="just" rtl="0">
              <a:lnSpc>
                <a:spcPct val="100000"/>
              </a:lnSpc>
              <a:spcBef>
                <a:spcPts val="1000"/>
              </a:spcBef>
              <a:spcAft>
                <a:spcPts val="0"/>
              </a:spcAft>
              <a:buClr>
                <a:schemeClr val="dk1"/>
              </a:buClr>
              <a:buSzPts val="1600"/>
            </a:pPr>
            <a:r>
              <a:rPr lang="en-IN" sz="1300" dirty="0">
                <a:latin typeface="Times New Roman" panose="02020603050405020304" pitchFamily="18" charset="0"/>
                <a:cs typeface="Times New Roman" panose="02020603050405020304" pitchFamily="18" charset="0"/>
              </a:rPr>
              <a:t>   - The application unlocks the potential for in-depth data analysis, providing precise insights that go beyond traditional methods. You can explore data from various angles, including geographic regions, educational institutions, caste, gender, and states.</a:t>
            </a:r>
            <a:r>
              <a:rPr lang="en-US" sz="1300" dirty="0">
                <a:latin typeface="Times New Roman" panose="02020603050405020304" pitchFamily="18" charset="0"/>
                <a:cs typeface="Times New Roman" panose="02020603050405020304" pitchFamily="18" charset="0"/>
              </a:rPr>
              <a:t> </a:t>
            </a:r>
          </a:p>
          <a:p>
            <a:pPr marL="0" lvl="0" indent="0" algn="ctr" rtl="0">
              <a:lnSpc>
                <a:spcPct val="100000"/>
              </a:lnSpc>
              <a:spcBef>
                <a:spcPts val="1000"/>
              </a:spcBef>
              <a:spcAft>
                <a:spcPts val="0"/>
              </a:spcAft>
              <a:buClr>
                <a:schemeClr val="dk1"/>
              </a:buClr>
              <a:buSzPts val="1600"/>
            </a:pPr>
            <a:r>
              <a:rPr lang="en-US" sz="1300" b="1" dirty="0">
                <a:latin typeface="Times New Roman" panose="02020603050405020304" pitchFamily="18" charset="0"/>
                <a:cs typeface="Times New Roman" panose="02020603050405020304" pitchFamily="18" charset="0"/>
              </a:rPr>
              <a:t>SINGLE PAGE APPLICATION (MERN STACK)</a:t>
            </a:r>
          </a:p>
          <a:p>
            <a:pPr marL="0" lvl="0" indent="0" algn="just" rtl="0">
              <a:lnSpc>
                <a:spcPct val="100000"/>
              </a:lnSpc>
              <a:spcBef>
                <a:spcPts val="1000"/>
              </a:spcBef>
              <a:spcAft>
                <a:spcPts val="0"/>
              </a:spcAft>
              <a:buClr>
                <a:schemeClr val="dk1"/>
              </a:buClr>
              <a:buSzPts val="1600"/>
            </a:pPr>
            <a:endParaRPr lang="en-US" sz="1300" dirty="0">
              <a:latin typeface="Times New Roman" panose="02020603050405020304" pitchFamily="18" charset="0"/>
              <a:cs typeface="Times New Roman" panose="02020603050405020304" pitchFamily="18" charset="0"/>
            </a:endParaRPr>
          </a:p>
          <a:p>
            <a:pPr marL="0" lvl="0" indent="0" algn="just" rtl="0">
              <a:lnSpc>
                <a:spcPct val="100000"/>
              </a:lnSpc>
              <a:spcBef>
                <a:spcPts val="1000"/>
              </a:spcBef>
              <a:spcAft>
                <a:spcPts val="0"/>
              </a:spcAft>
              <a:buClr>
                <a:schemeClr val="dk1"/>
              </a:buClr>
              <a:buSzPts val="1600"/>
            </a:pPr>
            <a:endParaRPr lang="en-US" sz="1300" dirty="0">
              <a:latin typeface="Times New Roman" panose="02020603050405020304" pitchFamily="18" charset="0"/>
              <a:cs typeface="Times New Roman" panose="02020603050405020304" pitchFamily="18" charset="0"/>
            </a:endParaRPr>
          </a:p>
          <a:p>
            <a:pPr marL="0" lvl="0" indent="0" algn="just" rtl="0">
              <a:lnSpc>
                <a:spcPct val="100000"/>
              </a:lnSpc>
              <a:spcBef>
                <a:spcPts val="1000"/>
              </a:spcBef>
              <a:spcAft>
                <a:spcPts val="0"/>
              </a:spcAft>
              <a:buClr>
                <a:schemeClr val="dk1"/>
              </a:buClr>
              <a:buSzPts val="1600"/>
            </a:pPr>
            <a:endParaRPr sz="1300" dirty="0">
              <a:latin typeface="Times New Roman" panose="02020603050405020304" pitchFamily="18" charset="0"/>
              <a:cs typeface="Times New Roman" panose="02020603050405020304" pitchFamily="18" charset="0"/>
            </a:endParaRPr>
          </a:p>
          <a:p>
            <a:pPr marL="285750" lvl="0" indent="-184150" algn="l" rtl="0">
              <a:lnSpc>
                <a:spcPct val="100000"/>
              </a:lnSpc>
              <a:spcBef>
                <a:spcPts val="1000"/>
              </a:spcBef>
              <a:spcAft>
                <a:spcPts val="0"/>
              </a:spcAft>
              <a:buClr>
                <a:schemeClr val="dk1"/>
              </a:buClr>
              <a:buSzPts val="1600"/>
              <a:buFont typeface="Noto Sans Symbols"/>
              <a:buNone/>
            </a:pPr>
            <a:endParaRPr sz="1200" dirty="0"/>
          </a:p>
        </p:txBody>
      </p:sp>
      <p:pic>
        <p:nvPicPr>
          <p:cNvPr id="7" name="Picture 6" descr="A diagram of a model&#10;&#10;Description automatically generated">
            <a:extLst>
              <a:ext uri="{FF2B5EF4-FFF2-40B4-BE49-F238E27FC236}">
                <a16:creationId xmlns:a16="http://schemas.microsoft.com/office/drawing/2014/main" id="{68B93FAE-686D-EF53-59F9-7932C0CF427C}"/>
              </a:ext>
            </a:extLst>
          </p:cNvPr>
          <p:cNvPicPr>
            <a:picLocks noChangeAspect="1"/>
          </p:cNvPicPr>
          <p:nvPr/>
        </p:nvPicPr>
        <p:blipFill>
          <a:blip r:embed="rId3"/>
          <a:stretch>
            <a:fillRect/>
          </a:stretch>
        </p:blipFill>
        <p:spPr>
          <a:xfrm>
            <a:off x="6297910" y="406399"/>
            <a:ext cx="5894090" cy="6278119"/>
          </a:xfrm>
          <a:prstGeom prst="rect">
            <a:avLst/>
          </a:prstGeom>
          <a:ln>
            <a:noFill/>
          </a:ln>
        </p:spPr>
      </p:pic>
      <p:pic>
        <p:nvPicPr>
          <p:cNvPr id="3" name="Picture 2" descr="A person sitting at a desk working on a computer&#10;&#10;Description automatically generated">
            <a:extLst>
              <a:ext uri="{FF2B5EF4-FFF2-40B4-BE49-F238E27FC236}">
                <a16:creationId xmlns:a16="http://schemas.microsoft.com/office/drawing/2014/main" id="{79A5E241-E781-1F18-0F3A-F0C41DBE5C65}"/>
              </a:ext>
            </a:extLst>
          </p:cNvPr>
          <p:cNvPicPr>
            <a:picLocks noChangeAspect="1"/>
          </p:cNvPicPr>
          <p:nvPr/>
        </p:nvPicPr>
        <p:blipFill rotWithShape="1">
          <a:blip r:embed="rId4"/>
          <a:srcRect l="9867" t="6739" r="10453" b="16369"/>
          <a:stretch/>
        </p:blipFill>
        <p:spPr>
          <a:xfrm>
            <a:off x="365433" y="4766440"/>
            <a:ext cx="4536505" cy="209155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4825745" y="0"/>
            <a:ext cx="2540509" cy="315916"/>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2000" dirty="0">
                <a:latin typeface="Times New Roman" panose="02020603050405020304" pitchFamily="18" charset="0"/>
                <a:cs typeface="Times New Roman" panose="02020603050405020304" pitchFamily="18" charset="0"/>
              </a:rPr>
              <a:t>Idea/Approach Details</a:t>
            </a:r>
            <a:endParaRPr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664A90-7576-88E7-180F-73723D108745}"/>
              </a:ext>
            </a:extLst>
          </p:cNvPr>
          <p:cNvSpPr txBox="1"/>
          <p:nvPr/>
        </p:nvSpPr>
        <p:spPr>
          <a:xfrm>
            <a:off x="121919" y="0"/>
            <a:ext cx="6126480" cy="7576433"/>
          </a:xfrm>
          <a:prstGeom prst="rect">
            <a:avLst/>
          </a:prstGeom>
          <a:noFill/>
          <a:ln>
            <a:noFill/>
          </a:ln>
        </p:spPr>
        <p:txBody>
          <a:bodyPr wrap="square">
            <a:spAutoFit/>
          </a:bodyPr>
          <a:lstStyle/>
          <a:p>
            <a:pPr marL="0" lvl="0" indent="0" algn="l" rtl="0">
              <a:lnSpc>
                <a:spcPct val="100000"/>
              </a:lnSpc>
              <a:spcBef>
                <a:spcPts val="1000"/>
              </a:spcBef>
              <a:spcAft>
                <a:spcPts val="0"/>
              </a:spcAft>
              <a:buClr>
                <a:schemeClr val="dk1"/>
              </a:buClr>
              <a:buSzPts val="1600"/>
            </a:pPr>
            <a:endParaRPr lang="en-IN" sz="1400" dirty="0"/>
          </a:p>
          <a:p>
            <a:pPr marL="0" lvl="0" indent="0" algn="just" rtl="0">
              <a:spcBef>
                <a:spcPts val="1000"/>
              </a:spcBef>
              <a:spcAft>
                <a:spcPts val="0"/>
              </a:spcAft>
              <a:buClr>
                <a:schemeClr val="dk1"/>
              </a:buClr>
              <a:buSzPts val="1600"/>
            </a:pPr>
            <a:r>
              <a:rPr lang="en-IN" sz="1400" b="1" dirty="0">
                <a:latin typeface="Times New Roman" panose="02020603050405020304" pitchFamily="18" charset="0"/>
                <a:cs typeface="Times New Roman" panose="02020603050405020304" pitchFamily="18" charset="0"/>
              </a:rPr>
              <a:t>Project Description:</a:t>
            </a:r>
          </a:p>
          <a:p>
            <a:pPr marL="0" lvl="0" indent="0" algn="just" rtl="0">
              <a:lnSpc>
                <a:spcPct val="150000"/>
              </a:lnSpc>
              <a:spcBef>
                <a:spcPts val="1000"/>
              </a:spcBef>
              <a:spcAft>
                <a:spcPts val="0"/>
              </a:spcAft>
              <a:buClr>
                <a:schemeClr val="dk1"/>
              </a:buClr>
              <a:buSzPts val="1600"/>
            </a:pPr>
            <a:r>
              <a:rPr lang="en-IN" sz="1400" dirty="0">
                <a:latin typeface="Times New Roman" panose="02020603050405020304" pitchFamily="18" charset="0"/>
                <a:cs typeface="Times New Roman" panose="02020603050405020304" pitchFamily="18" charset="0"/>
              </a:rPr>
              <a:t>We are embarking on an exciting endeavour to develop a sophisticated full-stack web application with dual capabilities:</a:t>
            </a:r>
          </a:p>
          <a:p>
            <a:pPr marL="0" lvl="0" indent="0" algn="just" rtl="0">
              <a:lnSpc>
                <a:spcPct val="150000"/>
              </a:lnSpc>
              <a:spcBef>
                <a:spcPts val="1000"/>
              </a:spcBef>
              <a:spcAft>
                <a:spcPts val="0"/>
              </a:spcAft>
              <a:buClr>
                <a:schemeClr val="dk1"/>
              </a:buClr>
              <a:buSzPts val="1600"/>
            </a:pPr>
            <a:r>
              <a:rPr lang="en-IN" sz="1400" b="1" dirty="0">
                <a:latin typeface="Times New Roman" panose="02020603050405020304" pitchFamily="18" charset="0"/>
                <a:cs typeface="Times New Roman" panose="02020603050405020304" pitchFamily="18" charset="0"/>
              </a:rPr>
              <a:t>1. Predictive Insights:</a:t>
            </a:r>
          </a:p>
          <a:p>
            <a:pPr marL="0" lvl="0" indent="0" algn="just" rtl="0">
              <a:lnSpc>
                <a:spcPct val="150000"/>
              </a:lnSpc>
              <a:spcBef>
                <a:spcPts val="1000"/>
              </a:spcBef>
              <a:spcAft>
                <a:spcPts val="0"/>
              </a:spcAft>
              <a:buClr>
                <a:schemeClr val="dk1"/>
              </a:buClr>
              <a:buSzPts val="1600"/>
            </a:pPr>
            <a:r>
              <a:rPr lang="en-IN" sz="1400" dirty="0">
                <a:latin typeface="Times New Roman" panose="02020603050405020304" pitchFamily="18" charset="0"/>
                <a:cs typeface="Times New Roman" panose="02020603050405020304" pitchFamily="18" charset="0"/>
              </a:rPr>
              <a:t>Empower users to enter student-specific details. Harness the power of advanced predictive modelling and machine learning to forecast whether the individual is likely to graduate successfully or face the challenge of dropout based on historical academic data.</a:t>
            </a:r>
          </a:p>
          <a:p>
            <a:pPr marL="0" lvl="0" indent="0" algn="just" rtl="0">
              <a:lnSpc>
                <a:spcPct val="150000"/>
              </a:lnSpc>
              <a:spcBef>
                <a:spcPts val="1000"/>
              </a:spcBef>
              <a:spcAft>
                <a:spcPts val="0"/>
              </a:spcAft>
              <a:buClr>
                <a:schemeClr val="dk1"/>
              </a:buClr>
              <a:buSzPts val="1600"/>
            </a:pPr>
            <a:r>
              <a:rPr lang="en-IN" sz="1400" b="1" dirty="0">
                <a:latin typeface="Times New Roman" panose="02020603050405020304" pitchFamily="18" charset="0"/>
                <a:cs typeface="Times New Roman" panose="02020603050405020304" pitchFamily="18" charset="0"/>
              </a:rPr>
              <a:t> 2. Data Analysis at Your Fingertips:</a:t>
            </a:r>
          </a:p>
          <a:p>
            <a:pPr marL="0" lvl="0" indent="0" algn="just" rtl="0">
              <a:lnSpc>
                <a:spcPct val="150000"/>
              </a:lnSpc>
              <a:spcBef>
                <a:spcPts val="1000"/>
              </a:spcBef>
              <a:spcAft>
                <a:spcPts val="0"/>
              </a:spcAft>
              <a:buClr>
                <a:schemeClr val="dk1"/>
              </a:buClr>
              <a:buSzPts val="1600"/>
            </a:pPr>
            <a:r>
              <a:rPr lang="en-IN" sz="1400" dirty="0">
                <a:latin typeface="Times New Roman" panose="02020603050405020304" pitchFamily="18" charset="0"/>
                <a:cs typeface="Times New Roman" panose="02020603050405020304" pitchFamily="18" charset="0"/>
              </a:rPr>
              <a:t>Enable users to effortlessly upload datasets containing comprehensive student information. Unleash the potential of our application to dissect data intricately, delivering precise insights that transcend conventional analysis. Dive into data in the following dimensions:</a:t>
            </a:r>
          </a:p>
          <a:p>
            <a:pPr marL="0" lvl="0" indent="0" algn="just" rtl="0">
              <a:spcBef>
                <a:spcPts val="1000"/>
              </a:spcBef>
              <a:spcAft>
                <a:spcPts val="0"/>
              </a:spcAft>
              <a:buClr>
                <a:schemeClr val="dk1"/>
              </a:buClr>
              <a:buSzPts val="1600"/>
            </a:pPr>
            <a:r>
              <a:rPr lang="en-IN" sz="1400" b="1" dirty="0">
                <a:latin typeface="Times New Roman" panose="02020603050405020304" pitchFamily="18" charset="0"/>
                <a:cs typeface="Times New Roman" panose="02020603050405020304" pitchFamily="18" charset="0"/>
              </a:rPr>
              <a:t>By Area: </a:t>
            </a:r>
            <a:r>
              <a:rPr lang="en-IN" sz="1400" dirty="0">
                <a:latin typeface="Times New Roman" panose="02020603050405020304" pitchFamily="18" charset="0"/>
                <a:cs typeface="Times New Roman" panose="02020603050405020304" pitchFamily="18" charset="0"/>
              </a:rPr>
              <a:t>Uncover trends and patterns in different geographic regions.</a:t>
            </a:r>
          </a:p>
          <a:p>
            <a:pPr marL="0" lvl="0" indent="0" algn="just" rtl="0">
              <a:spcBef>
                <a:spcPts val="1000"/>
              </a:spcBef>
              <a:spcAft>
                <a:spcPts val="0"/>
              </a:spcAft>
              <a:buClr>
                <a:schemeClr val="dk1"/>
              </a:buClr>
              <a:buSzPts val="1600"/>
            </a:pPr>
            <a:r>
              <a:rPr lang="en-IN" sz="1400" b="1" dirty="0">
                <a:latin typeface="Times New Roman" panose="02020603050405020304" pitchFamily="18" charset="0"/>
                <a:cs typeface="Times New Roman" panose="02020603050405020304" pitchFamily="18" charset="0"/>
              </a:rPr>
              <a:t>By School: </a:t>
            </a:r>
            <a:r>
              <a:rPr lang="en-IN" sz="1400" dirty="0">
                <a:latin typeface="Times New Roman" panose="02020603050405020304" pitchFamily="18" charset="0"/>
                <a:cs typeface="Times New Roman" panose="02020603050405020304" pitchFamily="18" charset="0"/>
              </a:rPr>
              <a:t>Gain valuable insights tailored to specific educational institutions.</a:t>
            </a:r>
          </a:p>
          <a:p>
            <a:pPr marL="0" lvl="0" indent="0" algn="just" rtl="0">
              <a:spcBef>
                <a:spcPts val="1000"/>
              </a:spcBef>
              <a:spcAft>
                <a:spcPts val="0"/>
              </a:spcAft>
              <a:buClr>
                <a:schemeClr val="dk1"/>
              </a:buClr>
              <a:buSzPts val="1600"/>
            </a:pPr>
            <a:r>
              <a:rPr lang="en-IN" sz="1400" b="1" dirty="0">
                <a:latin typeface="Times New Roman" panose="02020603050405020304" pitchFamily="18" charset="0"/>
                <a:cs typeface="Times New Roman" panose="02020603050405020304" pitchFamily="18" charset="0"/>
              </a:rPr>
              <a:t>By Caste: </a:t>
            </a:r>
            <a:r>
              <a:rPr lang="en-IN" sz="1400" dirty="0">
                <a:latin typeface="Times New Roman" panose="02020603050405020304" pitchFamily="18" charset="0"/>
                <a:cs typeface="Times New Roman" panose="02020603050405020304" pitchFamily="18" charset="0"/>
              </a:rPr>
              <a:t>Explore the influence of caste on academic outcomes.</a:t>
            </a:r>
          </a:p>
          <a:p>
            <a:pPr marL="0" lvl="0" indent="0" algn="just" rtl="0">
              <a:spcBef>
                <a:spcPts val="1000"/>
              </a:spcBef>
              <a:spcAft>
                <a:spcPts val="0"/>
              </a:spcAft>
              <a:buClr>
                <a:schemeClr val="dk1"/>
              </a:buClr>
              <a:buSzPts val="1600"/>
            </a:pPr>
            <a:r>
              <a:rPr lang="en-IN" sz="1400" b="1" dirty="0">
                <a:latin typeface="Times New Roman" panose="02020603050405020304" pitchFamily="18" charset="0"/>
                <a:cs typeface="Times New Roman" panose="02020603050405020304" pitchFamily="18" charset="0"/>
              </a:rPr>
              <a:t>By Gender: </a:t>
            </a:r>
            <a:r>
              <a:rPr lang="en-IN" sz="1400" dirty="0">
                <a:latin typeface="Times New Roman" panose="02020603050405020304" pitchFamily="18" charset="0"/>
                <a:cs typeface="Times New Roman" panose="02020603050405020304" pitchFamily="18" charset="0"/>
              </a:rPr>
              <a:t>Investigate gender-based variations in educational achievements.</a:t>
            </a:r>
          </a:p>
          <a:p>
            <a:pPr marL="0" lvl="0" indent="0" algn="just" rtl="0">
              <a:spcBef>
                <a:spcPts val="1000"/>
              </a:spcBef>
              <a:spcAft>
                <a:spcPts val="0"/>
              </a:spcAft>
              <a:buClr>
                <a:schemeClr val="dk1"/>
              </a:buClr>
              <a:buSzPts val="1600"/>
            </a:pPr>
            <a:r>
              <a:rPr lang="en-IN" sz="1400" b="1" dirty="0">
                <a:latin typeface="Times New Roman" panose="02020603050405020304" pitchFamily="18" charset="0"/>
                <a:cs typeface="Times New Roman" panose="02020603050405020304" pitchFamily="18" charset="0"/>
              </a:rPr>
              <a:t>By State: </a:t>
            </a:r>
            <a:r>
              <a:rPr lang="en-IN" sz="1400" dirty="0">
                <a:latin typeface="Times New Roman" panose="02020603050405020304" pitchFamily="18" charset="0"/>
                <a:cs typeface="Times New Roman" panose="02020603050405020304" pitchFamily="18" charset="0"/>
              </a:rPr>
              <a:t>Access valuable insights and comparisons at the state level.</a:t>
            </a:r>
          </a:p>
          <a:p>
            <a:pPr marL="0" lvl="0" indent="0" algn="l" rtl="0">
              <a:lnSpc>
                <a:spcPct val="100000"/>
              </a:lnSpc>
              <a:spcBef>
                <a:spcPts val="1000"/>
              </a:spcBef>
              <a:spcAft>
                <a:spcPts val="0"/>
              </a:spcAft>
              <a:buClr>
                <a:schemeClr val="dk1"/>
              </a:buClr>
              <a:buSzPts val="1600"/>
            </a:pPr>
            <a:r>
              <a:rPr lang="en-IN" sz="1400" dirty="0"/>
              <a:t> </a:t>
            </a:r>
          </a:p>
          <a:p>
            <a:pPr marL="285750" lvl="0" indent="-184150" algn="l" rtl="0">
              <a:lnSpc>
                <a:spcPct val="100000"/>
              </a:lnSpc>
              <a:spcBef>
                <a:spcPts val="1000"/>
              </a:spcBef>
              <a:spcAft>
                <a:spcPts val="0"/>
              </a:spcAft>
              <a:buClr>
                <a:schemeClr val="dk1"/>
              </a:buClr>
              <a:buSzPts val="1600"/>
              <a:buFont typeface="Noto Sans Symbols"/>
              <a:buNone/>
            </a:pPr>
            <a:endParaRPr lang="en-IN" sz="1400" dirty="0"/>
          </a:p>
        </p:txBody>
      </p:sp>
      <p:sp>
        <p:nvSpPr>
          <p:cNvPr id="2" name="Google Shape;231;p3">
            <a:extLst>
              <a:ext uri="{FF2B5EF4-FFF2-40B4-BE49-F238E27FC236}">
                <a16:creationId xmlns:a16="http://schemas.microsoft.com/office/drawing/2014/main" id="{D54EF073-0CDC-5A94-1077-4B960B3DA5EA}"/>
              </a:ext>
            </a:extLst>
          </p:cNvPr>
          <p:cNvSpPr txBox="1"/>
          <p:nvPr/>
        </p:nvSpPr>
        <p:spPr>
          <a:xfrm>
            <a:off x="6626352" y="33234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1" i="0" dirty="0">
                <a:solidFill>
                  <a:schemeClr val="tx1"/>
                </a:solidFill>
                <a:latin typeface="Times New Roman" panose="02020603050405020304" pitchFamily="18" charset="0"/>
                <a:ea typeface="Franklin Gothic"/>
                <a:cs typeface="Times New Roman" panose="02020603050405020304" pitchFamily="18" charset="0"/>
                <a:sym typeface="Franklin Gothic"/>
              </a:rPr>
              <a:t>Describe your Dependencies / Show Stopper here</a:t>
            </a:r>
            <a:endParaRPr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B3ED792-C9B2-CDDA-3D1D-9E830B96E12C}"/>
              </a:ext>
            </a:extLst>
          </p:cNvPr>
          <p:cNvSpPr txBox="1"/>
          <p:nvPr/>
        </p:nvSpPr>
        <p:spPr>
          <a:xfrm>
            <a:off x="6248399" y="664679"/>
            <a:ext cx="5734813" cy="8710077"/>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Dropout analysis, which involves studying and understanding the reasons why students leave or "drop out" of educational programs before completion, is a valuable practice used in various contexts. Here are some key areas where dropout analysis is commonly applied:</a:t>
            </a:r>
            <a:endParaRPr lang="en-IN" b="1" dirty="0">
              <a:latin typeface="Times New Roman" panose="02020603050405020304" pitchFamily="18" charset="0"/>
              <a:cs typeface="Times New Roman" panose="02020603050405020304" pitchFamily="18" charset="0"/>
            </a:endParaRPr>
          </a:p>
          <a:p>
            <a:pPr algn="just">
              <a:lnSpc>
                <a:spcPct val="150000"/>
              </a:lnSpc>
            </a:pPr>
            <a:r>
              <a:rPr lang="en-IN" b="1" dirty="0">
                <a:latin typeface="Times New Roman" panose="02020603050405020304" pitchFamily="18" charset="0"/>
                <a:cs typeface="Times New Roman" panose="02020603050405020304" pitchFamily="18" charset="0"/>
              </a:rPr>
              <a:t>1.Education Institutions:</a:t>
            </a:r>
          </a:p>
          <a:p>
            <a:pPr algn="just">
              <a:lnSpc>
                <a:spcPct val="150000"/>
              </a:lnSpc>
            </a:pPr>
            <a:r>
              <a:rPr lang="en-IN" dirty="0">
                <a:latin typeface="Times New Roman" panose="02020603050405020304" pitchFamily="18" charset="0"/>
                <a:cs typeface="Times New Roman" panose="02020603050405020304" pitchFamily="18" charset="0"/>
              </a:rPr>
              <a:t>Schools and K-12 Education: Educational institutions use dropout analysis to identify students at risk of leaving school early. This helps them implement intervention strategies to improve student retention rates.</a:t>
            </a:r>
          </a:p>
          <a:p>
            <a:pPr algn="just">
              <a:lnSpc>
                <a:spcPct val="150000"/>
              </a:lnSpc>
            </a:pPr>
            <a:r>
              <a:rPr lang="en-IN" b="1" dirty="0">
                <a:latin typeface="Times New Roman" panose="02020603050405020304" pitchFamily="18" charset="0"/>
                <a:cs typeface="Times New Roman" panose="02020603050405020304" pitchFamily="18" charset="0"/>
              </a:rPr>
              <a:t>Higher Education</a:t>
            </a:r>
            <a:r>
              <a:rPr lang="en-IN" dirty="0">
                <a:latin typeface="Times New Roman" panose="02020603050405020304" pitchFamily="18" charset="0"/>
                <a:cs typeface="Times New Roman" panose="02020603050405020304" pitchFamily="18" charset="0"/>
              </a:rPr>
              <a:t>: Colleges and universities analyse dropout rates to enhance student success, allocate resources effectively, and develop retention programs.</a:t>
            </a:r>
          </a:p>
          <a:p>
            <a:pPr algn="just">
              <a:lnSpc>
                <a:spcPct val="150000"/>
              </a:lnSpc>
            </a:pPr>
            <a:r>
              <a:rPr lang="en-IN" b="1" dirty="0">
                <a:latin typeface="Times New Roman" panose="02020603050405020304" pitchFamily="18" charset="0"/>
                <a:cs typeface="Times New Roman" panose="02020603050405020304" pitchFamily="18" charset="0"/>
              </a:rPr>
              <a:t>2.Government and Policy Making:</a:t>
            </a:r>
          </a:p>
          <a:p>
            <a:pPr algn="just">
              <a:lnSpc>
                <a:spcPct val="150000"/>
              </a:lnSpc>
            </a:pPr>
            <a:r>
              <a:rPr lang="en-IN" b="1" dirty="0">
                <a:latin typeface="Times New Roman" panose="02020603050405020304" pitchFamily="18" charset="0"/>
                <a:cs typeface="Times New Roman" panose="02020603050405020304" pitchFamily="18" charset="0"/>
              </a:rPr>
              <a:t>Education Policy: </a:t>
            </a:r>
            <a:r>
              <a:rPr lang="en-IN" dirty="0">
                <a:latin typeface="Times New Roman" panose="02020603050405020304" pitchFamily="18" charset="0"/>
                <a:cs typeface="Times New Roman" panose="02020603050405020304" pitchFamily="18" charset="0"/>
              </a:rPr>
              <a:t>Governments and policymakers use dropout analysis to shape education policies, allocate funding, and target interventions to reduce dropout rates and improve educational outcomes.</a:t>
            </a:r>
          </a:p>
          <a:p>
            <a:pPr algn="just">
              <a:lnSpc>
                <a:spcPct val="150000"/>
              </a:lnSpc>
            </a:pPr>
            <a:r>
              <a:rPr lang="en-IN" b="1" dirty="0">
                <a:latin typeface="Times New Roman" panose="02020603050405020304" pitchFamily="18" charset="0"/>
                <a:cs typeface="Times New Roman" panose="02020603050405020304" pitchFamily="18" charset="0"/>
              </a:rPr>
              <a:t>Labor Market Planning</a:t>
            </a:r>
            <a:r>
              <a:rPr lang="en-IN" dirty="0">
                <a:latin typeface="Times New Roman" panose="02020603050405020304" pitchFamily="18" charset="0"/>
                <a:cs typeface="Times New Roman" panose="02020603050405020304" pitchFamily="18" charset="0"/>
              </a:rPr>
              <a:t>: Understanding dropout rates can inform workforce planning and economic development strategies, ensuring an educated and skilled workforce.</a:t>
            </a:r>
          </a:p>
          <a:p>
            <a:r>
              <a:rPr lang="en-IN" dirty="0"/>
              <a: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400" b="1" dirty="0">
                <a:solidFill>
                  <a:srgbClr val="5D7C3F"/>
                </a:solidFill>
                <a:latin typeface="Times New Roman" panose="02020603050405020304" pitchFamily="18" charset="0"/>
                <a:cs typeface="Times New Roman" panose="02020603050405020304" pitchFamily="18" charset="0"/>
              </a:rPr>
              <a:t>Team Leader Name : MOKSHITH BALIDI</a:t>
            </a:r>
          </a:p>
          <a:p>
            <a:pPr marL="0" lvl="0" indent="0" algn="l" rtl="0">
              <a:lnSpc>
                <a:spcPct val="90000"/>
              </a:lnSpc>
              <a:spcBef>
                <a:spcPts val="0"/>
              </a:spcBef>
              <a:spcAft>
                <a:spcPts val="0"/>
              </a:spcAft>
              <a:buClr>
                <a:srgbClr val="5D7C3F"/>
              </a:buClr>
              <a:buSzPts val="1200"/>
              <a:buNone/>
            </a:pPr>
            <a:r>
              <a:rPr lang="en-US" sz="1400" b="1" dirty="0">
                <a:latin typeface="Times New Roman" panose="02020603050405020304" pitchFamily="18" charset="0"/>
                <a:cs typeface="Times New Roman" panose="02020603050405020304" pitchFamily="18" charset="0"/>
              </a:rPr>
              <a:t>Branch : BE			Stream : IT			Year :  II</a:t>
            </a:r>
            <a:endParaRPr sz="1400" b="1"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rgbClr val="5D7C3F"/>
              </a:buClr>
              <a:buSzPts val="1200"/>
              <a:buNone/>
            </a:pPr>
            <a:r>
              <a:rPr lang="en-US" sz="1400" b="1" dirty="0">
                <a:solidFill>
                  <a:srgbClr val="5D7C3F"/>
                </a:solidFill>
                <a:latin typeface="Times New Roman" panose="02020603050405020304" pitchFamily="18" charset="0"/>
                <a:cs typeface="Times New Roman" panose="02020603050405020304" pitchFamily="18" charset="0"/>
              </a:rPr>
              <a:t>Team Member 1 Name : Varshith Reddy</a:t>
            </a:r>
            <a:endParaRPr sz="1400" b="1"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1400" b="1" dirty="0">
                <a:latin typeface="Times New Roman" panose="02020603050405020304" pitchFamily="18" charset="0"/>
                <a:cs typeface="Times New Roman" panose="02020603050405020304" pitchFamily="18" charset="0"/>
              </a:rPr>
              <a:t>Branch : BE			Stream : IT			Year : II</a:t>
            </a:r>
            <a:endParaRPr sz="1400" b="1"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rgbClr val="5D7C3F"/>
              </a:buClr>
              <a:buSzPts val="1200"/>
              <a:buNone/>
            </a:pPr>
            <a:r>
              <a:rPr lang="en-US" sz="1400" b="1" dirty="0">
                <a:solidFill>
                  <a:srgbClr val="5D7C3F"/>
                </a:solidFill>
                <a:latin typeface="Times New Roman" panose="02020603050405020304" pitchFamily="18" charset="0"/>
                <a:cs typeface="Times New Roman" panose="02020603050405020304" pitchFamily="18" charset="0"/>
              </a:rPr>
              <a:t>Team Member 2  Name : Aishwarya Reddy </a:t>
            </a:r>
            <a:r>
              <a:rPr lang="en-US" sz="1400" b="1" dirty="0" err="1">
                <a:solidFill>
                  <a:srgbClr val="5D7C3F"/>
                </a:solidFill>
                <a:latin typeface="Times New Roman" panose="02020603050405020304" pitchFamily="18" charset="0"/>
                <a:cs typeface="Times New Roman" panose="02020603050405020304" pitchFamily="18" charset="0"/>
              </a:rPr>
              <a:t>Mamidala</a:t>
            </a:r>
            <a:endParaRPr sz="1400" b="1"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1400" b="1" dirty="0">
                <a:latin typeface="Times New Roman" panose="02020603050405020304" pitchFamily="18" charset="0"/>
                <a:cs typeface="Times New Roman" panose="02020603050405020304" pitchFamily="18" charset="0"/>
              </a:rPr>
              <a:t>Branch : BE			Stream : CSE		Year : II</a:t>
            </a:r>
            <a:endParaRPr sz="1400" b="1"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rgbClr val="5D7C3F"/>
              </a:buClr>
              <a:buSzPts val="1200"/>
              <a:buNone/>
            </a:pPr>
            <a:r>
              <a:rPr lang="en-US" sz="1400" b="1" dirty="0">
                <a:solidFill>
                  <a:srgbClr val="5D7C3F"/>
                </a:solidFill>
                <a:latin typeface="Times New Roman" panose="02020603050405020304" pitchFamily="18" charset="0"/>
                <a:cs typeface="Times New Roman" panose="02020603050405020304" pitchFamily="18" charset="0"/>
              </a:rPr>
              <a:t>Team Member 3  Name : </a:t>
            </a:r>
            <a:r>
              <a:rPr lang="en-US" sz="1400" b="1" dirty="0" err="1">
                <a:solidFill>
                  <a:srgbClr val="5D7C3F"/>
                </a:solidFill>
                <a:latin typeface="Times New Roman" panose="02020603050405020304" pitchFamily="18" charset="0"/>
                <a:cs typeface="Times New Roman" panose="02020603050405020304" pitchFamily="18" charset="0"/>
              </a:rPr>
              <a:t>Vrithika</a:t>
            </a:r>
            <a:r>
              <a:rPr lang="en-US" sz="1400" b="1" dirty="0">
                <a:solidFill>
                  <a:srgbClr val="5D7C3F"/>
                </a:solidFill>
                <a:latin typeface="Times New Roman" panose="02020603050405020304" pitchFamily="18" charset="0"/>
                <a:cs typeface="Times New Roman" panose="02020603050405020304" pitchFamily="18" charset="0"/>
              </a:rPr>
              <a:t> </a:t>
            </a:r>
            <a:r>
              <a:rPr lang="en-US" sz="1400" b="1" dirty="0" err="1">
                <a:solidFill>
                  <a:srgbClr val="5D7C3F"/>
                </a:solidFill>
                <a:latin typeface="Times New Roman" panose="02020603050405020304" pitchFamily="18" charset="0"/>
                <a:cs typeface="Times New Roman" panose="02020603050405020304" pitchFamily="18" charset="0"/>
              </a:rPr>
              <a:t>Boggarapu</a:t>
            </a:r>
            <a:endParaRPr sz="1400" b="1"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1400" b="1" dirty="0">
                <a:latin typeface="Times New Roman" panose="02020603050405020304" pitchFamily="18" charset="0"/>
                <a:cs typeface="Times New Roman" panose="02020603050405020304" pitchFamily="18" charset="0"/>
              </a:rPr>
              <a:t>Branch : BE			Stream : IT			Year : II </a:t>
            </a:r>
            <a:endParaRPr sz="1400" b="1"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rgbClr val="5D7C3F"/>
              </a:buClr>
              <a:buSzPts val="1200"/>
              <a:buNone/>
            </a:pPr>
            <a:r>
              <a:rPr lang="en-US" sz="1400" b="1" dirty="0">
                <a:solidFill>
                  <a:srgbClr val="5D7C3F"/>
                </a:solidFill>
                <a:latin typeface="Times New Roman" panose="02020603050405020304" pitchFamily="18" charset="0"/>
                <a:cs typeface="Times New Roman" panose="02020603050405020304" pitchFamily="18" charset="0"/>
              </a:rPr>
              <a:t>Team Member 4  Name : </a:t>
            </a:r>
            <a:r>
              <a:rPr lang="en-US" sz="1400" b="1" dirty="0" err="1">
                <a:solidFill>
                  <a:srgbClr val="5D7C3F"/>
                </a:solidFill>
                <a:latin typeface="Times New Roman" panose="02020603050405020304" pitchFamily="18" charset="0"/>
                <a:cs typeface="Times New Roman" panose="02020603050405020304" pitchFamily="18" charset="0"/>
              </a:rPr>
              <a:t>Kireeti</a:t>
            </a:r>
            <a:r>
              <a:rPr lang="en-US" sz="1400" b="1" dirty="0">
                <a:solidFill>
                  <a:srgbClr val="5D7C3F"/>
                </a:solidFill>
                <a:latin typeface="Times New Roman" panose="02020603050405020304" pitchFamily="18" charset="0"/>
                <a:cs typeface="Times New Roman" panose="02020603050405020304" pitchFamily="18" charset="0"/>
              </a:rPr>
              <a:t> Reddy</a:t>
            </a:r>
            <a:endParaRPr sz="1400" b="1"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1400" b="1" dirty="0">
                <a:latin typeface="Times New Roman" panose="02020603050405020304" pitchFamily="18" charset="0"/>
                <a:cs typeface="Times New Roman" panose="02020603050405020304" pitchFamily="18" charset="0"/>
              </a:rPr>
              <a:t>Branch : BE			Stream : IT			Year : II </a:t>
            </a:r>
            <a:endParaRPr sz="1400" b="1"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rgbClr val="5D7C3F"/>
              </a:buClr>
              <a:buSzPts val="1200"/>
              <a:buNone/>
            </a:pPr>
            <a:r>
              <a:rPr lang="en-US" sz="1400" b="1" dirty="0">
                <a:solidFill>
                  <a:srgbClr val="5D7C3F"/>
                </a:solidFill>
                <a:latin typeface="Times New Roman" panose="02020603050405020304" pitchFamily="18" charset="0"/>
                <a:cs typeface="Times New Roman" panose="02020603050405020304" pitchFamily="18" charset="0"/>
              </a:rPr>
              <a:t>Team Member 5  Name: </a:t>
            </a:r>
            <a:r>
              <a:rPr lang="en-US" sz="1400" b="1" dirty="0" err="1">
                <a:solidFill>
                  <a:srgbClr val="5D7C3F"/>
                </a:solidFill>
                <a:latin typeface="Times New Roman" panose="02020603050405020304" pitchFamily="18" charset="0"/>
                <a:cs typeface="Times New Roman" panose="02020603050405020304" pitchFamily="18" charset="0"/>
              </a:rPr>
              <a:t>Nithin</a:t>
            </a:r>
            <a:r>
              <a:rPr lang="en-US" sz="1400" b="1" dirty="0">
                <a:solidFill>
                  <a:srgbClr val="5D7C3F"/>
                </a:solidFill>
                <a:latin typeface="Times New Roman" panose="02020603050405020304" pitchFamily="18" charset="0"/>
                <a:cs typeface="Times New Roman" panose="02020603050405020304" pitchFamily="18" charset="0"/>
              </a:rPr>
              <a:t> Soma</a:t>
            </a:r>
            <a:endParaRPr sz="1400" b="1"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1400" b="1" dirty="0">
                <a:latin typeface="Times New Roman" panose="02020603050405020304" pitchFamily="18" charset="0"/>
                <a:cs typeface="Times New Roman" panose="02020603050405020304" pitchFamily="18" charset="0"/>
              </a:rPr>
              <a:t>Branch : BE			Stream : IT			Year : II </a:t>
            </a:r>
            <a:endParaRPr sz="1400" b="1"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rgbClr val="804160"/>
              </a:buClr>
              <a:buSzPts val="1200"/>
              <a:buNone/>
            </a:pPr>
            <a:r>
              <a:rPr lang="en-US" sz="1400" b="1" dirty="0">
                <a:solidFill>
                  <a:srgbClr val="804160"/>
                </a:solidFill>
                <a:latin typeface="Times New Roman" panose="02020603050405020304" pitchFamily="18" charset="0"/>
                <a:cs typeface="Times New Roman" panose="02020603050405020304" pitchFamily="18" charset="0"/>
              </a:rPr>
              <a:t>Team Mentor 1 Name: </a:t>
            </a:r>
            <a:r>
              <a:rPr lang="en-US" sz="1400" b="1" dirty="0" err="1">
                <a:solidFill>
                  <a:srgbClr val="804160"/>
                </a:solidFill>
                <a:latin typeface="Times New Roman" panose="02020603050405020304" pitchFamily="18" charset="0"/>
                <a:cs typeface="Times New Roman" panose="02020603050405020304" pitchFamily="18" charset="0"/>
              </a:rPr>
              <a:t>Mr</a:t>
            </a:r>
            <a:r>
              <a:rPr lang="en-US" sz="1400" b="1" dirty="0">
                <a:solidFill>
                  <a:srgbClr val="804160"/>
                </a:solidFill>
                <a:latin typeface="Times New Roman" panose="02020603050405020304" pitchFamily="18" charset="0"/>
                <a:cs typeface="Times New Roman" panose="02020603050405020304" pitchFamily="18" charset="0"/>
              </a:rPr>
              <a:t> K RAJESH KANNAN, Assistant Professor, Department of IT.</a:t>
            </a:r>
            <a:endParaRPr sz="1400" b="1"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1400" b="1" dirty="0">
                <a:latin typeface="Times New Roman" panose="02020603050405020304" pitchFamily="18" charset="0"/>
                <a:cs typeface="Times New Roman" panose="02020603050405020304" pitchFamily="18" charset="0"/>
              </a:rPr>
              <a:t>Category : Academic	Expertise : Data Science and Programming Paradigms       Domain Experience : 5 Years    </a:t>
            </a:r>
            <a:endParaRPr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724</Words>
  <Application>Microsoft Office PowerPoint</Application>
  <PresentationFormat>Widescreen</PresentationFormat>
  <Paragraphs>72</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Franklin Gothic</vt:lpstr>
      <vt:lpstr>Noto Sans Symbols</vt:lpstr>
      <vt:lpstr>Libre Franklin</vt:lpstr>
      <vt:lpstr>Times New Roman</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Mokshith Balidi</cp:lastModifiedBy>
  <cp:revision>22</cp:revision>
  <dcterms:created xsi:type="dcterms:W3CDTF">2022-02-11T07:14:46Z</dcterms:created>
  <dcterms:modified xsi:type="dcterms:W3CDTF">2023-10-28T16:33:45Z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