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6" r:id="rId2"/>
    <p:sldId id="268" r:id="rId3"/>
    <p:sldId id="277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B3734"/>
    <a:srgbClr val="F38A00"/>
    <a:srgbClr val="D1B400"/>
    <a:srgbClr val="ACA39A"/>
    <a:srgbClr val="8F001A"/>
    <a:srgbClr val="049ADB"/>
    <a:srgbClr val="1BA2E2"/>
    <a:srgbClr val="2DAAE2"/>
    <a:srgbClr val="5A93E2"/>
    <a:srgbClr val="81A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2" autoAdjust="0"/>
    <p:restoredTop sz="95885" autoAdjust="0"/>
  </p:normalViewPr>
  <p:slideViewPr>
    <p:cSldViewPr>
      <p:cViewPr varScale="1">
        <p:scale>
          <a:sx n="122" d="100"/>
          <a:sy n="122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1BB15-DE40-F842-8059-510BF077C15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442AD-E810-5C4F-BBB9-F00611DA0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2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BA96726-B0E5-5C4D-84CE-D535101983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91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21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>
                <a:solidFill>
                  <a:srgbClr val="242424"/>
                </a:solidFill>
                <a:effectLst/>
                <a:latin typeface="-apple-system"/>
              </a:rPr>
              <a:t>During a pandemic or a natural disaster, it is crucial to respond quickly to people’s needs, which are expressed in messages sent across various channels. </a:t>
            </a:r>
            <a:r>
              <a:rPr lang="en-CA" b="1" i="0" dirty="0">
                <a:solidFill>
                  <a:srgbClr val="242424"/>
                </a:solidFill>
                <a:effectLst/>
                <a:latin typeface="-apple-system"/>
              </a:rPr>
              <a:t>Machine learning algorithms using NLP could help to categorise messages so that they can be sent to appropriate disaster relief agencies </a:t>
            </a:r>
            <a:r>
              <a:rPr lang="en-CA" dirty="0">
                <a:solidFill>
                  <a:srgbClr val="242424"/>
                </a:solidFill>
                <a:effectLst/>
                <a:latin typeface="-apple-system"/>
              </a:rPr>
              <a:t>that takes care of medical aid, water, shelter, food, logistics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7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Preprocessing would involve changing the text messages to lower case and removing non-ascii characters and URLs.</a:t>
            </a:r>
          </a:p>
          <a:p>
            <a:r>
              <a:rPr lang="en-CA" dirty="0"/>
              <a:t>CLS represents sentence level classification.</a:t>
            </a:r>
          </a:p>
          <a:p>
            <a:r>
              <a:rPr lang="en-CA" dirty="0"/>
              <a:t>Epoch is the number of times the algorithm will work through the entire data.</a:t>
            </a:r>
          </a:p>
          <a:p>
            <a:pPr algn="l"/>
            <a:r>
              <a:rPr lang="en-CA" b="1" i="0" dirty="0" err="1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ELMo</a:t>
            </a:r>
            <a:r>
              <a:rPr lang="en-CA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("Embeddings from Language </a:t>
            </a:r>
            <a:r>
              <a:rPr lang="en-CA" b="1" i="0" dirty="0">
                <a:solidFill>
                  <a:srgbClr val="BCC0C3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en-CA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") is a word embedding method for representing a sequence of words as a corresponding sequence of vectors.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96726-B0E5-5C4D-84CE-D5351019831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029200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0292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6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750" y="692696"/>
            <a:ext cx="7774632" cy="864096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37535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-6643" y="5768214"/>
            <a:ext cx="9150643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14" name="Picture 1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5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6" name="Picture 1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28111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809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6" name="Picture 5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7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8" name="Picture 7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1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38862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38862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3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9" name="Picture 8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10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11" name="Picture 10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4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5" name="Picture 4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6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7" name="Picture 6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4" name="Picture 3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5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6" name="Picture 5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4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7281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30242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5363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CA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86916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941" y="6652164"/>
            <a:ext cx="9166412" cy="21330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6643" y="5768214"/>
            <a:ext cx="9165584" cy="886711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110" charset="0"/>
              </a:rPr>
              <a:t> </a:t>
            </a:r>
          </a:p>
        </p:txBody>
      </p:sp>
      <p:pic>
        <p:nvPicPr>
          <p:cNvPr id="7" name="Picture 6" descr="top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866"/>
            <a:ext cx="9144002" cy="384305"/>
          </a:xfrm>
          <a:prstGeom prst="rect">
            <a:avLst/>
          </a:prstGeom>
        </p:spPr>
      </p:pic>
      <p:sp>
        <p:nvSpPr>
          <p:cNvPr id="8" name="Footer Placeholder 6"/>
          <p:cNvSpPr txBox="1">
            <a:spLocks noChangeArrowheads="1"/>
          </p:cNvSpPr>
          <p:nvPr userDrawn="1"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b="1" i="0" dirty="0" err="1">
                <a:solidFill>
                  <a:srgbClr val="A69C95"/>
                </a:solidFill>
                <a:latin typeface="Arial"/>
                <a:cs typeface="Arial"/>
              </a:rPr>
              <a:t>uOttawa.ca</a:t>
            </a:r>
            <a:endParaRPr lang="en-US" b="1" i="0" dirty="0">
              <a:solidFill>
                <a:srgbClr val="A69C95"/>
              </a:solidFill>
              <a:latin typeface="Arial"/>
              <a:cs typeface="Arial"/>
            </a:endParaRPr>
          </a:p>
        </p:txBody>
      </p:sp>
      <p:pic>
        <p:nvPicPr>
          <p:cNvPr id="9" name="Picture 8" descr="uOttawa_HOR_WG7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367" y="5947834"/>
            <a:ext cx="1697566" cy="4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6553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title</a:t>
            </a:r>
            <a:r>
              <a:rPr lang="fr-CA" dirty="0"/>
              <a:t>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add</a:t>
            </a:r>
            <a:r>
              <a:rPr lang="fr-CA" dirty="0"/>
              <a:t> content </a:t>
            </a:r>
            <a:r>
              <a:rPr lang="fr-CA" dirty="0" err="1"/>
              <a:t>here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8663717" y="200778"/>
            <a:ext cx="432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0B1AAE9-9813-2248-B2A8-96C88B254205}" type="slidenum">
              <a:rPr lang="en-US" sz="1000" smtClean="0">
                <a:solidFill>
                  <a:schemeClr val="bg2"/>
                </a:solidFill>
                <a:latin typeface="Arial;"/>
                <a:cs typeface="Arial;"/>
              </a:rPr>
              <a:t>‹#›</a:t>
            </a:fld>
            <a:endParaRPr lang="en-US" sz="1000" dirty="0">
              <a:solidFill>
                <a:schemeClr val="bg2"/>
              </a:solidFill>
              <a:latin typeface="Arial;"/>
              <a:cs typeface="Arial;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990000"/>
          </a:solidFill>
          <a:latin typeface="+mn-lt"/>
          <a:ea typeface="ＭＳ Ｐゴシック" charset="0"/>
          <a:cs typeface="Verdan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Verdana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990000"/>
          </a:solidFill>
          <a:latin typeface="Arial Black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0"/>
          <a:cs typeface="Verdan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Verdana"/>
          <a:ea typeface="ＭＳ Ｐゴシック" pitchFamily="-110" charset="-128"/>
          <a:cs typeface="Verdan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r="2945"/>
          <a:stretch/>
        </p:blipFill>
        <p:spPr>
          <a:xfrm>
            <a:off x="0" y="116632"/>
            <a:ext cx="9144000" cy="657875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-14941" y="-1866"/>
            <a:ext cx="9173882" cy="6867337"/>
            <a:chOff x="-14941" y="-1866"/>
            <a:chExt cx="9173882" cy="686733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4941" y="6652164"/>
              <a:ext cx="9166412" cy="21330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 bwMode="auto">
            <a:xfrm>
              <a:off x="-6643" y="5768214"/>
              <a:ext cx="9165584" cy="886711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itchFamily="-110" charset="0"/>
                </a:rPr>
                <a:t> </a:t>
              </a:r>
            </a:p>
          </p:txBody>
        </p:sp>
        <p:pic>
          <p:nvPicPr>
            <p:cNvPr id="16" name="Picture 15" descr="uOttawa_HOR_WHIT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00" y="5949280"/>
              <a:ext cx="1693389" cy="452922"/>
            </a:xfrm>
            <a:prstGeom prst="rect">
              <a:avLst/>
            </a:prstGeom>
          </p:spPr>
        </p:pic>
        <p:pic>
          <p:nvPicPr>
            <p:cNvPr id="14" name="Picture 13" descr="top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1866"/>
              <a:ext cx="9144002" cy="384305"/>
            </a:xfrm>
            <a:prstGeom prst="rect">
              <a:avLst/>
            </a:prstGeom>
          </p:spPr>
        </p:pic>
      </p:grpSp>
      <p:sp>
        <p:nvSpPr>
          <p:cNvPr id="17" name="Footer Placeholder 6"/>
          <p:cNvSpPr txBox="1">
            <a:spLocks noChangeArrowheads="1"/>
          </p:cNvSpPr>
          <p:nvPr/>
        </p:nvSpPr>
        <p:spPr bwMode="auto">
          <a:xfrm>
            <a:off x="179512" y="6152115"/>
            <a:ext cx="4536504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A69C95"/>
                </a:solidFill>
                <a:latin typeface="Verdana" charset="0"/>
                <a:ea typeface="ＭＳ Ｐゴシック" charset="0"/>
                <a:cs typeface="Verdana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uOttawa.ca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1763688" y="2852936"/>
            <a:ext cx="7380312" cy="122413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763688" y="4149080"/>
            <a:ext cx="7380312" cy="32132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0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688352" y="2852936"/>
            <a:ext cx="78511" cy="1224136"/>
          </a:xfrm>
          <a:prstGeom prst="rect">
            <a:avLst/>
          </a:prstGeom>
          <a:solidFill>
            <a:srgbClr val="8F001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A69C95"/>
              </a:solidFill>
              <a:effectLst/>
              <a:latin typeface="Times" pitchFamily="-110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688353" y="4149080"/>
            <a:ext cx="78510" cy="321320"/>
          </a:xfrm>
          <a:prstGeom prst="rect">
            <a:avLst/>
          </a:prstGeom>
          <a:solidFill>
            <a:srgbClr val="8F001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69C95"/>
                </a:solidFill>
                <a:effectLst/>
                <a:latin typeface="Times" pitchFamily="-110" charset="0"/>
              </a:rPr>
              <a:t> 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 bwMode="auto">
          <a:xfrm>
            <a:off x="1872208" y="2996952"/>
            <a:ext cx="71642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990000"/>
                </a:solidFill>
                <a:latin typeface="Verdana"/>
                <a:ea typeface="ＭＳ Ｐゴシック" charset="0"/>
                <a:cs typeface="Verdan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Verdana" charset="0"/>
                <a:ea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990000"/>
                </a:solidFill>
                <a:latin typeface="Arial Black" pitchFamily="-110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Classifying messages related to disasters using Bidirectional Encoder Representations from Transformer (BERT)</a:t>
            </a:r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auto">
          <a:xfrm>
            <a:off x="1872208" y="4149080"/>
            <a:ext cx="7164288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charset="0"/>
                <a:cs typeface="Verdan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/>
                <a:ea typeface="ＭＳ Ｐゴシック" pitchFamily="-110" charset="-128"/>
                <a:cs typeface="Verdan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Presented by: Adorin Kripanand Lucas, Aishwarya Manapuram, Daksh Chaudhary</a:t>
            </a:r>
          </a:p>
        </p:txBody>
      </p:sp>
    </p:spTree>
    <p:extLst>
      <p:ext uri="{BB962C8B-B14F-4D97-AF65-F5344CB8AC3E}">
        <p14:creationId xmlns:p14="http://schemas.microsoft.com/office/powerpoint/2010/main" val="34799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During disasters, large number of messages will be sent to disaster response organizations.</a:t>
            </a:r>
          </a:p>
          <a:p>
            <a:r>
              <a:rPr lang="en-US" dirty="0">
                <a:cs typeface="Arial"/>
              </a:rPr>
              <a:t>These messages should be handled correctly in order to reach out to someone in need. </a:t>
            </a:r>
          </a:p>
          <a:p>
            <a:r>
              <a:rPr lang="en-CA" dirty="0"/>
              <a:t>The project aims at categorizing the messages from the disaster response messages dataset using Bidirectional Encoder Representations from Transformers (BERT).</a:t>
            </a:r>
          </a:p>
          <a:p>
            <a:r>
              <a:rPr lang="en-CA" dirty="0"/>
              <a:t>Each of the messages is checked if it contains any of the keywords related to disasters and are categorized accordingly.</a:t>
            </a:r>
          </a:p>
          <a:p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067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B025-35FA-36F6-C3B1-FE4A63ED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512A-F4F9-260F-6F9C-EBFDCCB9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700808"/>
            <a:ext cx="7772400" cy="4320480"/>
          </a:xfrm>
        </p:spPr>
        <p:txBody>
          <a:bodyPr/>
          <a:lstStyle/>
          <a:p>
            <a:r>
              <a:rPr lang="en-US" dirty="0"/>
              <a:t>For this project we are using the ”Disaster Response Messages” dataset from Kaggle.</a:t>
            </a:r>
          </a:p>
          <a:p>
            <a:r>
              <a:rPr lang="en-US" dirty="0"/>
              <a:t>It contains 30000 messages exchanged during multiple disastrous events.</a:t>
            </a:r>
          </a:p>
          <a:p>
            <a:r>
              <a:rPr lang="en-US" dirty="0"/>
              <a:t>Apart from messages, the dataset also contains news articles from the disasters.</a:t>
            </a:r>
          </a:p>
          <a:p>
            <a:r>
              <a:rPr lang="en-CA" dirty="0"/>
              <a:t>The goal is to classify the messages into 36 different categories related to disasters.</a:t>
            </a:r>
          </a:p>
          <a:p>
            <a:r>
              <a:rPr lang="en-CA" dirty="0"/>
              <a:t>Example: </a:t>
            </a:r>
          </a:p>
          <a:p>
            <a:pPr marL="0" indent="0">
              <a:buNone/>
            </a:pPr>
            <a:r>
              <a:rPr lang="en-CA" dirty="0"/>
              <a:t>     Message: </a:t>
            </a:r>
            <a:r>
              <a:rPr lang="en-CA" sz="1800" dirty="0">
                <a:solidFill>
                  <a:srgbClr val="242424"/>
                </a:solidFill>
                <a:effectLst/>
                <a:latin typeface="-apple-system"/>
              </a:rPr>
              <a:t>How can we find help and food in </a:t>
            </a:r>
            <a:r>
              <a:rPr lang="en-CA" sz="1800" dirty="0" err="1">
                <a:solidFill>
                  <a:srgbClr val="242424"/>
                </a:solidFill>
                <a:effectLst/>
                <a:latin typeface="-apple-system"/>
              </a:rPr>
              <a:t>fontamara</a:t>
            </a:r>
            <a:r>
              <a:rPr lang="en-CA" sz="1800" dirty="0">
                <a:solidFill>
                  <a:srgbClr val="242424"/>
                </a:solidFill>
                <a:effectLst/>
                <a:latin typeface="-apple-system"/>
              </a:rPr>
              <a:t> 43 rue </a:t>
            </a:r>
            <a:r>
              <a:rPr lang="en-CA" sz="1800" dirty="0" err="1">
                <a:solidFill>
                  <a:srgbClr val="242424"/>
                </a:solidFill>
                <a:effectLst/>
                <a:latin typeface="-apple-system"/>
              </a:rPr>
              <a:t>menos-à</a:t>
            </a:r>
            <a:r>
              <a:rPr lang="en-CA" sz="1800" dirty="0">
                <a:solidFill>
                  <a:srgbClr val="242424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42424"/>
                </a:solidFill>
                <a:latin typeface="-apple-system"/>
              </a:rPr>
              <a:t>       </a:t>
            </a:r>
            <a:r>
              <a:rPr lang="en-CA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Keywords:</a:t>
            </a:r>
            <a:r>
              <a:rPr lang="en-CA" sz="1800" dirty="0">
                <a:solidFill>
                  <a:srgbClr val="242424"/>
                </a:solidFill>
                <a:latin typeface="-apple-system"/>
              </a:rPr>
              <a:t> help, food.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242424"/>
                </a:solidFill>
                <a:effectLst/>
                <a:latin typeface="-apple-system"/>
              </a:rPr>
              <a:t>       </a:t>
            </a:r>
            <a:r>
              <a:rPr lang="en-CA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Category:</a:t>
            </a:r>
            <a:r>
              <a:rPr lang="en-CA" sz="1800" dirty="0">
                <a:solidFill>
                  <a:srgbClr val="242424"/>
                </a:solidFill>
                <a:effectLst/>
                <a:latin typeface="-apple-system"/>
              </a:rPr>
              <a:t> food.</a:t>
            </a:r>
          </a:p>
          <a:p>
            <a:pPr marL="0" indent="0">
              <a:buNone/>
            </a:pPr>
            <a:endParaRPr lang="en-CA" sz="1800" dirty="0">
              <a:solidFill>
                <a:srgbClr val="242424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5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4DB7-FD7E-68AF-9EC7-75739BCC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3C3BF-2C9D-5037-772E-E7691680F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 building the model would be the preprocessing of data.</a:t>
            </a:r>
          </a:p>
          <a:p>
            <a:r>
              <a:rPr lang="en-CA" dirty="0"/>
              <a:t>Since BERT requires the data to be in a specific format, additional [CLS] token is added at the beginning of each sentence.</a:t>
            </a:r>
          </a:p>
          <a:p>
            <a:r>
              <a:rPr lang="en-CA" dirty="0"/>
              <a:t>We plan to use 4000 samples each for validation and test sets, and the remaining for training.</a:t>
            </a:r>
          </a:p>
          <a:p>
            <a:r>
              <a:rPr lang="en-CA" dirty="0"/>
              <a:t>Samples are shuffled after each epoch during training.</a:t>
            </a:r>
          </a:p>
          <a:p>
            <a:r>
              <a:rPr lang="en-CA" dirty="0"/>
              <a:t>Then we use the default BERT model for sentence classification.</a:t>
            </a:r>
          </a:p>
          <a:p>
            <a:r>
              <a:rPr lang="en-CA" dirty="0"/>
              <a:t>We use the Elmo model on the data to contrast the results.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3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5366-2D55-9B1C-C671-D2B930B0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3F9E6-56C5-7DDB-7F41-60C6FB0D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expected outcome is to classify the messages into 36 categories related to disaster response.</a:t>
            </a:r>
          </a:p>
          <a:p>
            <a:r>
              <a:rPr lang="en-CA" dirty="0"/>
              <a:t>The categories are: related, request, offer, aid related, medical help, medical products, search and rescue, security, military, child alone, water, food, shelter, clothing, money, missing people, refugees, death, other aid, infrastructure related, transportation.</a:t>
            </a:r>
            <a:endParaRPr lang="en-US" dirty="0"/>
          </a:p>
          <a:p>
            <a:r>
              <a:rPr lang="en-US" dirty="0"/>
              <a:t>The messages can be prioritized based on their classification.</a:t>
            </a:r>
          </a:p>
          <a:p>
            <a:r>
              <a:rPr lang="en-US" dirty="0"/>
              <a:t>The outcomes obtained by BERT and </a:t>
            </a:r>
            <a:r>
              <a:rPr lang="en-US" dirty="0" err="1"/>
              <a:t>ELMo</a:t>
            </a:r>
            <a:r>
              <a:rPr lang="en-US" dirty="0"/>
              <a:t> models are evaluated to compare their efficiency.</a:t>
            </a:r>
          </a:p>
        </p:txBody>
      </p:sp>
    </p:spTree>
    <p:extLst>
      <p:ext uri="{BB962C8B-B14F-4D97-AF65-F5344CB8AC3E}">
        <p14:creationId xmlns:p14="http://schemas.microsoft.com/office/powerpoint/2010/main" val="268369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B58C-0113-608C-80C9-0213B1BC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48" y="2708920"/>
            <a:ext cx="2448272" cy="8640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3907513"/>
      </p:ext>
    </p:extLst>
  </p:cSld>
  <p:clrMapOvr>
    <a:masterClrMapping/>
  </p:clrMapOvr>
</p:sld>
</file>

<file path=ppt/theme/theme1.xml><?xml version="1.0" encoding="utf-8"?>
<a:theme xmlns:a="http://schemas.openxmlformats.org/drawingml/2006/main" name="uOttawa-powerpoint-templat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Garne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10" charset="0"/>
          </a:defRPr>
        </a:defPPr>
      </a:lstStyle>
    </a:lnDef>
  </a:objectDefaults>
  <a:extraClrSchemeLst>
    <a:extraClrScheme>
      <a:clrScheme name="Garne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arne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arne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uOttawa-powerpoint-template.pot</Template>
  <TotalTime>718</TotalTime>
  <Words>518</Words>
  <Application>Microsoft Macintosh PowerPoint</Application>
  <PresentationFormat>On-screen Show (4:3)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Arial</vt:lpstr>
      <vt:lpstr>Arial Black</vt:lpstr>
      <vt:lpstr>Arial;</vt:lpstr>
      <vt:lpstr>Times</vt:lpstr>
      <vt:lpstr>Verdana</vt:lpstr>
      <vt:lpstr>uOttawa-powerpoint-template</vt:lpstr>
      <vt:lpstr>PowerPoint Presentation</vt:lpstr>
      <vt:lpstr>Introduction</vt:lpstr>
      <vt:lpstr>Dataset</vt:lpstr>
      <vt:lpstr>Implementation procedure</vt:lpstr>
      <vt:lpstr>Expected outcome</vt:lpstr>
      <vt:lpstr>THANK YOU</vt:lpstr>
    </vt:vector>
  </TitlesOfParts>
  <Manager/>
  <Company>University of Ottawa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>Adorin Kripanand Lucas</cp:lastModifiedBy>
  <cp:revision>119</cp:revision>
  <cp:lastPrinted>2013-05-07T16:03:29Z</cp:lastPrinted>
  <dcterms:created xsi:type="dcterms:W3CDTF">2010-02-26T18:49:55Z</dcterms:created>
  <dcterms:modified xsi:type="dcterms:W3CDTF">2022-12-05T21:05:53Z</dcterms:modified>
  <cp:category/>
</cp:coreProperties>
</file>