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59" r:id="rId6"/>
    <p:sldId id="260" r:id="rId7"/>
    <p:sldId id="268" r:id="rId8"/>
    <p:sldId id="261" r:id="rId9"/>
    <p:sldId id="263" r:id="rId10"/>
    <p:sldId id="264" r:id="rId11"/>
    <p:sldId id="265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BC338-4D97-42F8-853E-AEDEF5D4A52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14F75-445A-48CE-83B5-7B8B4AAB1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6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3ACC-7D4A-7B08-908F-FE5834C76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3BEEA-887C-120D-E78E-70321EFF9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1103-6090-7C6D-5F71-529B62EA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9DF0-A59C-4DBD-8DE5-6A4ED619E0A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0D81-4D66-8A92-AF2A-9B6FC14E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D8E40-8631-E3EB-6FB8-10DAFEF4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0F3D-625E-429E-B33D-13605649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6D67-7D8F-DEA0-4F4B-9C278EE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69D88-0576-DF89-1038-83C782FAC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BFC20-FDA7-1149-43EF-FBB46A91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9DF0-A59C-4DBD-8DE5-6A4ED619E0A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1A4A-984D-8941-0E20-CF699538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BE0ED-CA30-E1CB-630B-522665A1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0F3D-625E-429E-B33D-13605649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D5B27-C931-CFD3-FA5E-2F961324A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5E0DA-A85B-2805-4E42-9FFE34C4B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16E2-8641-C6E1-1290-59E64FE4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9DF0-A59C-4DBD-8DE5-6A4ED619E0A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F98B-10C4-CA19-6A62-8270926F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DF72F-C416-D3B2-6C0F-45C5810F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0F3D-625E-429E-B33D-13605649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91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AE7-6B66-F59C-E75A-B7098028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1A9E-7E59-0DDB-1DF7-80BC5913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C7D6C-59D5-7644-860D-196B81E3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9DF0-A59C-4DBD-8DE5-6A4ED619E0A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744D-30DF-EA01-CAF3-3675DAEF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5E2C2-11FA-1635-F45B-8308584D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0F3D-625E-429E-B33D-13605649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57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CE34-10FF-E4E1-0688-28571C5B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6821A-19E9-F543-D834-EEB4C2EB4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FB28-D446-FB59-FACF-E8B17A4B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9DF0-A59C-4DBD-8DE5-6A4ED619E0A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1201-F077-8C1A-F05A-882C8CB3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A1F1-87C8-135D-DCFE-3E1C17BB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0F3D-625E-429E-B33D-13605649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67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7583-DC67-DA83-E7CB-A0C0F0BE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F2A9-5787-B1BF-AE1A-BD086E170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55A5F-CA44-FD3B-0375-A48702969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867AD-41A7-B010-D5DA-1B11528F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9DF0-A59C-4DBD-8DE5-6A4ED619E0A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380D-C0F4-0D03-B7C3-426800C9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669CC-EA3A-6BD9-AD12-BA4FC991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0F3D-625E-429E-B33D-13605649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8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B1FC-928F-4E41-E0A4-3AF458CA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A28C5-DB4D-9FFD-129D-429527FBB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95F1D-BA3C-BDC1-3BE9-10C530123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A7811-4183-0866-2F70-60646B27E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3C4C3-85DE-B8A0-001A-247CC4BCE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E5AA8-9AE0-9B76-0819-D1B1288A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9DF0-A59C-4DBD-8DE5-6A4ED619E0A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67A30-D2B0-B8B6-10D8-41983140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D0585-3297-73AA-B6C7-09024C73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0F3D-625E-429E-B33D-13605649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2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41C8-4948-3573-E313-51F965AD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0CAE6-CF41-61AC-5560-DA90B240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9DF0-A59C-4DBD-8DE5-6A4ED619E0A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22A1D-E98C-B2D6-0749-223F3133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19753-5113-EFD6-8B5E-30AF3FFE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0F3D-625E-429E-B33D-13605649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92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D5F9B-5C14-0516-424F-E80EF603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9DF0-A59C-4DBD-8DE5-6A4ED619E0A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9BBC6-BE6D-B76E-953C-3BC1FDCE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C295A-6921-75EF-6586-E6920130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0F3D-625E-429E-B33D-13605649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4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FF83-976D-CF8F-67F9-080A3447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C0D1-0894-F897-56F3-C65FA7F6A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21E56-B447-7F5D-3B28-D9BA9152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D2DA4-21B4-5AF3-FB8B-4C680F74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9DF0-A59C-4DBD-8DE5-6A4ED619E0A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40A1-B625-1803-25F3-298F6CE7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33DAA-8FB6-17DD-D632-6B0CAA20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0F3D-625E-429E-B33D-13605649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93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2DFF-A133-9730-1B7D-8B957B27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186B6-2B63-D8B3-D9F5-352A4597F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63FE3-A350-B825-33A5-3E2BC3490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6212E-4A92-A969-F566-F7589A09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9DF0-A59C-4DBD-8DE5-6A4ED619E0A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6C31E-8B93-4D69-E4C5-22DF4DB6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5D507-BE7B-1408-1184-6B49E205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0F3D-625E-429E-B33D-13605649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57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095EB-E36F-7CA5-D47E-67E2EB9F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337AE-AAB8-2DED-4F3E-5D68E917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0154-9B58-8B6E-2962-D42E340BA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F9DF0-A59C-4DBD-8DE5-6A4ED619E0A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F52F9-3D4B-C6A2-A3FF-06F941704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83D4F-9440-A37B-5D14-E37178F3A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0F3D-625E-429E-B33D-13605649C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63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0D53-1B62-535F-06A3-B371035BC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669" y="1367453"/>
            <a:ext cx="9924662" cy="3428482"/>
          </a:xfr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INTRODUCTION TO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755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5DB-FA7C-3429-D6A0-2240BA5D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b="1" dirty="0">
                <a:latin typeface="Garamond" panose="02020404030301010803" pitchFamily="18" charset="0"/>
              </a:rPr>
              <a:t>Types of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FD29-F2FE-A0BD-5E34-263F53C9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aramond" panose="02020404030301010803" pitchFamily="18" charset="0"/>
              </a:rPr>
              <a:t>There are </a:t>
            </a:r>
            <a:r>
              <a:rPr 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Garamond" panose="02020404030301010803" pitchFamily="18" charset="0"/>
              </a:rPr>
              <a:t>two types of pooling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aramond" panose="02020404030301010803" pitchFamily="18" charset="0"/>
              </a:rPr>
              <a:t> that are used: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Garamond" panose="02020404030301010803" pitchFamily="18" charset="0"/>
              </a:rPr>
              <a:t>Max pooling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aramond" panose="02020404030301010803" pitchFamily="18" charset="0"/>
              </a:rPr>
              <a:t>: This works by selecting the maximum value from every pool. Max Pooling retains the </a:t>
            </a:r>
            <a:r>
              <a:rPr 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Garamond" panose="02020404030301010803" pitchFamily="18" charset="0"/>
              </a:rPr>
              <a:t>most prominent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aramond" panose="02020404030301010803" pitchFamily="18" charset="0"/>
              </a:rPr>
              <a:t> features of the feature map, and the returned image is sharper than the original image.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Garamond" panose="02020404030301010803" pitchFamily="18" charset="0"/>
              </a:rPr>
              <a:t>Average pooling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aramond" panose="02020404030301010803" pitchFamily="18" charset="0"/>
              </a:rPr>
              <a:t>: This pooling layer works by getting the average of the pool. Average pooling retains the </a:t>
            </a:r>
            <a:r>
              <a:rPr 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Garamond" panose="02020404030301010803" pitchFamily="18" charset="0"/>
              </a:rPr>
              <a:t>average values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aramond" panose="02020404030301010803" pitchFamily="18" charset="0"/>
              </a:rPr>
              <a:t> of features of the feature map. It smoothens the image while keeping the essence of the feature in an image.</a:t>
            </a:r>
          </a:p>
          <a:p>
            <a:pPr marL="0" indent="0">
              <a:buNone/>
            </a:pPr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1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60FCE6-7D1A-28AA-409E-BD8FED01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20" y="1188811"/>
            <a:ext cx="7135024" cy="254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29D186D-D5A6-84E8-D56F-DB678B2DC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20" y="3920544"/>
            <a:ext cx="7192778" cy="254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2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EE85-3CA3-63E0-3FBE-098D5376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>
                <a:latin typeface="Garamond" panose="02020404030301010803" pitchFamily="18" charset="0"/>
              </a:rPr>
              <a:t>Flattening the image</a:t>
            </a:r>
          </a:p>
        </p:txBody>
      </p:sp>
      <p:pic>
        <p:nvPicPr>
          <p:cNvPr id="102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58A0EFAC-7ED3-F16C-A684-A3C7C3A6AF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810" y="1909425"/>
            <a:ext cx="9018379" cy="431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9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D91B-A2EC-5813-E936-5C16212049D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b="1" dirty="0">
                <a:latin typeface="Garamond" panose="02020404030301010803" pitchFamily="18" charset="0"/>
              </a:rPr>
              <a:t>Fully Connected Layer</a:t>
            </a:r>
          </a:p>
        </p:txBody>
      </p:sp>
      <p:pic>
        <p:nvPicPr>
          <p:cNvPr id="2050" name="Picture 2" descr="Fully Connected Layers in Convolutional Neural Networks – IndianTechWarrior">
            <a:extLst>
              <a:ext uri="{FF2B5EF4-FFF2-40B4-BE49-F238E27FC236}">
                <a16:creationId xmlns:a16="http://schemas.microsoft.com/office/drawing/2014/main" id="{8CC3DA12-6A67-91D5-FDF3-185C10C7F9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32" y="1993576"/>
            <a:ext cx="73893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15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7C3D4D-9BE0-5759-EA02-276837BFF744}"/>
              </a:ext>
            </a:extLst>
          </p:cNvPr>
          <p:cNvSpPr txBox="1"/>
          <p:nvPr/>
        </p:nvSpPr>
        <p:spPr>
          <a:xfrm>
            <a:off x="1402702" y="2740481"/>
            <a:ext cx="9386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464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E9D1-7AFB-05D4-D376-8699DEE2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b="1" dirty="0">
                <a:latin typeface="Garamond" panose="02020404030301010803" pitchFamily="18" charset="0"/>
              </a:rPr>
              <a:t>What are convolutional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42F5-FDB2-74EC-598A-15BFDB00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CNN are special kind of neural network for processing data that has a known grid like topology like images (2D).</a:t>
            </a:r>
          </a:p>
          <a:p>
            <a:r>
              <a:rPr lang="en-IN" dirty="0">
                <a:latin typeface="Garamond" panose="02020404030301010803" pitchFamily="18" charset="0"/>
              </a:rPr>
              <a:t>CNN are widely being used in the field of computer vision.</a:t>
            </a:r>
          </a:p>
          <a:p>
            <a:r>
              <a:rPr lang="en-IN" dirty="0">
                <a:latin typeface="Garamond" panose="02020404030301010803" pitchFamily="18" charset="0"/>
              </a:rPr>
              <a:t>Applications of CNN: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Image processing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Object detection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Image classification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Face detection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Video analysis</a:t>
            </a:r>
          </a:p>
        </p:txBody>
      </p:sp>
    </p:spTree>
    <p:extLst>
      <p:ext uri="{BB962C8B-B14F-4D97-AF65-F5344CB8AC3E}">
        <p14:creationId xmlns:p14="http://schemas.microsoft.com/office/powerpoint/2010/main" val="369266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16C6-9FA3-DCB3-BD00-65F181D7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934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b="1" dirty="0">
                <a:latin typeface="Garamond" panose="02020404030301010803" pitchFamily="18" charset="0"/>
              </a:rPr>
              <a:t>Structure of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9215-AAF2-89C2-956C-08E9905A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Garamond" panose="02020404030301010803" pitchFamily="18" charset="0"/>
              </a:rPr>
              <a:t>There are 3 layers in CNN:</a:t>
            </a:r>
          </a:p>
          <a:p>
            <a:pPr lvl="1"/>
            <a:r>
              <a:rPr lang="en-IN" b="1" dirty="0">
                <a:latin typeface="Garamond" panose="02020404030301010803" pitchFamily="18" charset="0"/>
              </a:rPr>
              <a:t>Convolutional Layer</a:t>
            </a:r>
          </a:p>
          <a:p>
            <a:pPr lvl="1"/>
            <a:r>
              <a:rPr lang="en-IN" b="1" dirty="0">
                <a:latin typeface="Garamond" panose="02020404030301010803" pitchFamily="18" charset="0"/>
              </a:rPr>
              <a:t>Pooling Layer</a:t>
            </a:r>
          </a:p>
          <a:p>
            <a:pPr lvl="1"/>
            <a:r>
              <a:rPr lang="en-IN" b="1" dirty="0">
                <a:latin typeface="Garamond" panose="02020404030301010803" pitchFamily="18" charset="0"/>
              </a:rPr>
              <a:t>Fully connected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B8445-BA6A-4604-0945-9764B8636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2" y="2756384"/>
            <a:ext cx="6614721" cy="326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CB27-3ED9-ABE1-0327-F2687A7D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310"/>
            <a:ext cx="10439400" cy="887278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b="1" dirty="0">
                <a:latin typeface="Garamond" panose="02020404030301010803" pitchFamily="18" charset="0"/>
              </a:rPr>
              <a:t>What are images?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51CA-8EB3-1F86-A872-A0B79841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90"/>
            <a:ext cx="10515600" cy="4842685"/>
          </a:xfrm>
        </p:spPr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Images are made of pixels.(0 to 255),</a:t>
            </a:r>
          </a:p>
          <a:p>
            <a:pPr lvl="1"/>
            <a:r>
              <a:rPr lang="en-IN" dirty="0">
                <a:latin typeface="Garamond" panose="02020404030301010803" pitchFamily="18" charset="0"/>
              </a:rPr>
              <a:t>Where, 0 : black, 255 : white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B032B-225B-EA7B-9233-B3595D845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46" y="2237659"/>
            <a:ext cx="7354078" cy="448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0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51A3-5D35-5E19-E683-7023163A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95268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b="1" dirty="0">
                <a:latin typeface="Garamond" panose="02020404030301010803" pitchFamily="18" charset="0"/>
              </a:rPr>
              <a:t>Working of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1D46-E2DA-3DFE-DA68-4235EBB74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aramond" panose="02020404030301010803" pitchFamily="18" charset="0"/>
              </a:rPr>
              <a:t>It tries to detect the primitive features from images. Primitive features are dominating or edges present in the images.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aramond" panose="02020404030301010803" pitchFamily="18" charset="0"/>
              </a:rPr>
              <a:t>CNN detects these edges in convolutional networks. These network contains various filters for edge detection.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aramond" panose="02020404030301010803" pitchFamily="18" charset="0"/>
              </a:rPr>
              <a:t>First convolutional layer will detect the primitive feature and we will pass these features to next layer for detections of more complex features by combining the previous features.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aramond" panose="02020404030301010803" pitchFamily="18" charset="0"/>
              </a:rPr>
              <a:t>Extracted features are then flattened.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aramond" panose="02020404030301010803" pitchFamily="18" charset="0"/>
              </a:rPr>
              <a:t>These flattened features and then passed as input features into fully connected layer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04536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168E-DC36-E94F-CB8C-29548275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b="1" dirty="0">
                <a:latin typeface="Garamond" panose="02020404030301010803" pitchFamily="18" charset="0"/>
              </a:rPr>
              <a:t>What is edge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8CAA-C06F-05AF-AB27-6DDB1463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Garamond" panose="02020404030301010803" pitchFamily="18" charset="0"/>
              </a:rPr>
              <a:t>In an image edges are nothing but the change in intensity.</a:t>
            </a:r>
          </a:p>
          <a:p>
            <a:r>
              <a:rPr lang="en-IN" dirty="0">
                <a:latin typeface="Garamond" panose="02020404030301010803" pitchFamily="18" charset="0"/>
              </a:rPr>
              <a:t>There are filters in each convolutional layer to detect different type of image.</a:t>
            </a:r>
          </a:p>
          <a:p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56403-DB61-B795-9E6B-620160378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91" y="3615479"/>
            <a:ext cx="744959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0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34A2E-DAF6-8905-2E23-0924DC43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20" y="616745"/>
            <a:ext cx="11112759" cy="334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C3473-2031-1DC5-2541-CD583DC7C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542" y="4466960"/>
            <a:ext cx="4320914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5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7E91-8E00-543D-CC76-2C224A1A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58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b="1" dirty="0">
                <a:latin typeface="Garamond" panose="02020404030301010803" pitchFamily="18" charset="0"/>
              </a:rPr>
              <a:t>Edge detection intuition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0A963-DD05-8E3E-2FA2-F4F570201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5805"/>
            <a:ext cx="10515600" cy="2729302"/>
          </a:xfrm>
        </p:spPr>
      </p:pic>
    </p:spTree>
    <p:extLst>
      <p:ext uri="{BB962C8B-B14F-4D97-AF65-F5344CB8AC3E}">
        <p14:creationId xmlns:p14="http://schemas.microsoft.com/office/powerpoint/2010/main" val="409032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595A-5284-B201-4AC2-3559887776A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b="1" dirty="0">
                <a:latin typeface="Garamond" panose="02020404030301010803" pitchFamily="18" charset="0"/>
              </a:rPr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4BEE-0972-5AC9-2355-71E00CD17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aramond" panose="02020404030301010803" pitchFamily="18" charset="0"/>
              </a:rPr>
              <a:t>Pooling layers are one of the building blocks of Convolutional Neural Networks. Where Convolutional layers</a:t>
            </a:r>
            <a:r>
              <a:rPr 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Garamond" panose="02020404030301010803" pitchFamily="18" charset="0"/>
              </a:rPr>
              <a:t> extract features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aramond" panose="02020404030301010803" pitchFamily="18" charset="0"/>
              </a:rPr>
              <a:t> from images, Pooling layers </a:t>
            </a:r>
            <a:r>
              <a:rPr 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Garamond" panose="02020404030301010803" pitchFamily="18" charset="0"/>
              </a:rPr>
              <a:t>consolidate the features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aramond" panose="02020404030301010803" pitchFamily="18" charset="0"/>
              </a:rPr>
              <a:t> learned by CNNs. Its purpose is to gradually shrink the representation’s spatial dimension to minimize the number of parameters and computations in the network.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Pooling layer is added after convolutional layer. 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It down samples the output of convolutional layer.</a:t>
            </a:r>
            <a:endParaRPr lang="en-IN" b="1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2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397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Office Theme</vt:lpstr>
      <vt:lpstr>INTRODUCTION TO CONVOLUTIONAL NEURAL NETWORK</vt:lpstr>
      <vt:lpstr>What are convolutional neural network?</vt:lpstr>
      <vt:lpstr>Structure of CNN</vt:lpstr>
      <vt:lpstr>What are images?</vt:lpstr>
      <vt:lpstr>Working of CNN</vt:lpstr>
      <vt:lpstr>What is edge detection?</vt:lpstr>
      <vt:lpstr>PowerPoint Presentation</vt:lpstr>
      <vt:lpstr>Edge detection intuition</vt:lpstr>
      <vt:lpstr>Pooling Layer</vt:lpstr>
      <vt:lpstr>Types of pooling</vt:lpstr>
      <vt:lpstr>PowerPoint Presentation</vt:lpstr>
      <vt:lpstr>Flattening the image</vt:lpstr>
      <vt:lpstr>Fully Connected Layer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CONVOLUTIONAL NEURAL NETWORK</dc:title>
  <dc:creator>Aishwarya Mate</dc:creator>
  <cp:lastModifiedBy>Aishwarya Mate</cp:lastModifiedBy>
  <cp:revision>14</cp:revision>
  <dcterms:created xsi:type="dcterms:W3CDTF">2023-03-24T06:48:40Z</dcterms:created>
  <dcterms:modified xsi:type="dcterms:W3CDTF">2023-12-06T11:20:43Z</dcterms:modified>
</cp:coreProperties>
</file>