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9522-4249-3C54-8065-1955687FD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2DFBF-FAAC-89AB-9B50-6961D36F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9C9C-8E41-543A-A160-057476FD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A2A6-346C-3434-380F-D67675EE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AF2DC-B750-BDF4-02FF-9F0FD6E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86AF-A5CC-4F9E-4AC0-B7CFE1A2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CD782-DBAF-8AEA-7EC7-E93B97FC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E19D-0D91-8CEC-231E-C533B07F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091B-D357-19C1-F7A9-673C22EB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250C-61EC-DA82-60DA-2E99139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EAE45-03A7-E28D-0E6B-1152C20C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2B34A-8EB7-0987-B200-8C3D1323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65BB-C7A9-FE5E-905E-B32DB7F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43A2-D441-D16D-AA63-6A553EFA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4B29-F892-02E2-6BAB-4C6D79DB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3E53-BD7D-FEE3-8943-73F5E01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34D1-C7D4-DC5C-A2BA-3ABD7813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EE5D-3A32-0F92-DCBA-197CFDA4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4779-1472-F629-79E4-ED8544BF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3736-EBA3-C7D1-CE2B-713F852A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178A-59E7-2997-0559-9C7D8ABF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D301-ACB3-CC36-C4B7-10558932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551E-D973-573A-7030-8E171B1A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2A7A-4CE0-506A-1FE4-E5D1CA68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F9B8-0244-A792-C080-F419FF92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2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B88F-B306-6A57-CAE4-F971C87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4717-AC2E-954A-ADEA-D897ACA3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328F-6402-6A4E-F8C4-25378D95E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78D7-F3F2-D0BB-B72E-18FECFCA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081D-6224-27F9-E7AD-8615B3FF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8675-498A-2AF2-DF61-E043C668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B47F-AB29-C409-321D-136D87DC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6D05-F155-1511-E572-4F1B56B2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86D9-925C-76EE-31D1-80EEB41B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486E2-2C2A-7136-2054-6281A33F0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C1A02-60C0-1908-4D4E-76E25EE6D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70077-71E2-E038-466F-2B55AC24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11A6E-536F-18D5-9096-5FD28EC8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80399-2934-AE2E-604D-26D9DC2F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971A-6AFE-52B5-68BB-827DDFC6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65C1A-07C0-BB57-8D9D-CDC3089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E99D6-BA8C-0520-2A64-235D24E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FB87C-D905-EF65-6318-896859D1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D7666-97C1-ADE2-15D8-5865D82B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E5C92-7588-EB03-47F7-BA2F7B41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F71D-D9E2-3179-661F-EE64495F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C223-A3F6-4DD7-0EBF-87F18F6E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B2EF-0820-933E-D80B-6244DF97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57786-4655-0D07-F348-A903B90F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D32FE-6743-A8B6-C1FF-66C281B1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BD6C-79E8-8E8C-6A4C-D436BCD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6750-97D2-45D6-B114-5D7103D3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7999-8038-C96A-27AE-FAB2D4B4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FAE19-B027-50B0-19B5-511B38A37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A163F-BB69-60F5-1346-9E8B25D3C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E2FBC-C8AC-B065-3A99-E111B3B3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197F-A760-8A86-FD4E-A5249B24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C2E6-DD23-9B87-6C3F-05B29A55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1B4F4-844D-A14E-CC30-A095B2CC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0E1A-04DE-3037-F800-A7136E5E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EE17-6B8B-FC0D-ADB3-2B62BC3B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DD2D-8D75-4454-A553-538F5ACBD5DA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7F44-4180-9AE3-BFF5-9A56BCDCD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23CC-1050-7AF8-E9BA-1E617622D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47B2-E201-4EAF-9C47-18ECB694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8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2B09-EA07-873C-7854-6263D37C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5" y="1246095"/>
            <a:ext cx="9547413" cy="2909046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9600" b="1" dirty="0">
                <a:latin typeface="Garamond" panose="02020404030301010803" pitchFamily="18" charset="0"/>
              </a:rPr>
              <a:t>Boosting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03667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03BC-E3FD-5E9D-60C8-BEFA8039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Working of XGB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F8281-BDAA-1BEC-FE24-6B7B7D5C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3" y="2246413"/>
            <a:ext cx="3894157" cy="3261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EE23C-7628-393A-B9A2-2BFE45C55859}"/>
              </a:ext>
            </a:extLst>
          </p:cNvPr>
          <p:cNvSpPr txBox="1"/>
          <p:nvPr/>
        </p:nvSpPr>
        <p:spPr>
          <a:xfrm>
            <a:off x="6096000" y="2434672"/>
            <a:ext cx="580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Let’s take this dataset where we have 3 columns.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Experience and Gap are independent variables and Salary is a target column.</a:t>
            </a:r>
          </a:p>
          <a:p>
            <a:r>
              <a:rPr lang="en-US" sz="2400" b="1" dirty="0">
                <a:latin typeface="Garamond" panose="02020404030301010803" pitchFamily="18" charset="0"/>
              </a:rPr>
              <a:t>Based on X1 and X2 we have to predict the salary of a person.</a:t>
            </a:r>
          </a:p>
        </p:txBody>
      </p:sp>
    </p:spTree>
    <p:extLst>
      <p:ext uri="{BB962C8B-B14F-4D97-AF65-F5344CB8AC3E}">
        <p14:creationId xmlns:p14="http://schemas.microsoft.com/office/powerpoint/2010/main" val="108670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69103-4D17-E874-60B5-DD505AC5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9" y="2343943"/>
            <a:ext cx="4724809" cy="2385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A6221-21CC-ECAB-9208-1C722DFD6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21" y="2343943"/>
            <a:ext cx="5197290" cy="2385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23A0D-BBAD-FAAD-14B6-71D668A7D9D1}"/>
              </a:ext>
            </a:extLst>
          </p:cNvPr>
          <p:cNvSpPr txBox="1"/>
          <p:nvPr/>
        </p:nvSpPr>
        <p:spPr>
          <a:xfrm>
            <a:off x="712489" y="1864659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Step 1: Average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04FE8-4906-01F3-825A-D3CF21D7D2F0}"/>
              </a:ext>
            </a:extLst>
          </p:cNvPr>
          <p:cNvSpPr txBox="1"/>
          <p:nvPr/>
        </p:nvSpPr>
        <p:spPr>
          <a:xfrm>
            <a:off x="6282221" y="1864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Step 2 : Calculating residual</a:t>
            </a:r>
          </a:p>
        </p:txBody>
      </p:sp>
    </p:spTree>
    <p:extLst>
      <p:ext uri="{BB962C8B-B14F-4D97-AF65-F5344CB8AC3E}">
        <p14:creationId xmlns:p14="http://schemas.microsoft.com/office/powerpoint/2010/main" val="37240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D2D03-225F-479F-D1EA-22DB81213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9" r="19619"/>
          <a:stretch/>
        </p:blipFill>
        <p:spPr>
          <a:xfrm>
            <a:off x="6598024" y="260020"/>
            <a:ext cx="5325035" cy="41685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C20F15-AF0F-2691-51C6-27A5C4E61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r="12862"/>
          <a:stretch/>
        </p:blipFill>
        <p:spPr bwMode="auto">
          <a:xfrm>
            <a:off x="268941" y="779974"/>
            <a:ext cx="5934635" cy="326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1326F-825E-8D1E-C2C9-AB05D4CABE77}"/>
              </a:ext>
            </a:extLst>
          </p:cNvPr>
          <p:cNvSpPr txBox="1"/>
          <p:nvPr/>
        </p:nvSpPr>
        <p:spPr>
          <a:xfrm>
            <a:off x="600635" y="4428521"/>
            <a:ext cx="6992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Similarity Score = (Sum of Residuals)^2 / (number of Residuals + λ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Gain = 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b="1" i="0" dirty="0">
                <a:effectLst/>
                <a:latin typeface="Inter"/>
              </a:rPr>
              <a:t>Left Similarity + Right Similarity - Root Similarity</a:t>
            </a:r>
          </a:p>
        </p:txBody>
      </p:sp>
    </p:spTree>
    <p:extLst>
      <p:ext uri="{BB962C8B-B14F-4D97-AF65-F5344CB8AC3E}">
        <p14:creationId xmlns:p14="http://schemas.microsoft.com/office/powerpoint/2010/main" val="301818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89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A8F466-3E84-0F14-8AA6-8CD70B69914B}"/>
              </a:ext>
            </a:extLst>
          </p:cNvPr>
          <p:cNvSpPr txBox="1"/>
          <p:nvPr/>
        </p:nvSpPr>
        <p:spPr>
          <a:xfrm>
            <a:off x="376518" y="313764"/>
            <a:ext cx="117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Let’s Say Experience 2.5 has maximum Gain. It will be selected as splitting condition and the final tree will look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C21AE-4DB2-10BA-783A-8F009080A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0" r="16668"/>
          <a:stretch/>
        </p:blipFill>
        <p:spPr>
          <a:xfrm>
            <a:off x="376517" y="1417541"/>
            <a:ext cx="5585011" cy="464986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69F21-D1DA-07B2-34E1-E7CAFDA15D31}"/>
              </a:ext>
            </a:extLst>
          </p:cNvPr>
          <p:cNvSpPr txBox="1"/>
          <p:nvPr/>
        </p:nvSpPr>
        <p:spPr>
          <a:xfrm>
            <a:off x="6606991" y="1417541"/>
            <a:ext cx="5585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prediction = Avg_pred + </a:t>
            </a:r>
            <a:r>
              <a:rPr lang="el-GR" b="1" i="0" dirty="0">
                <a:solidFill>
                  <a:srgbClr val="040C28"/>
                </a:solidFill>
                <a:effectLst/>
                <a:latin typeface="Google Sans"/>
              </a:rPr>
              <a:t>α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*(Output value)</a:t>
            </a:r>
          </a:p>
          <a:p>
            <a:r>
              <a:rPr lang="el-GR" b="1" i="0" dirty="0">
                <a:solidFill>
                  <a:srgbClr val="040C28"/>
                </a:solidFill>
                <a:effectLst/>
                <a:latin typeface="Google Sans"/>
              </a:rPr>
              <a:t>α</a:t>
            </a:r>
            <a:r>
              <a:rPr lang="en-US" b="1" dirty="0">
                <a:solidFill>
                  <a:srgbClr val="040C28"/>
                </a:solidFill>
                <a:latin typeface="Google Sans"/>
              </a:rPr>
              <a:t>  is a hyperparameter!</a:t>
            </a:r>
          </a:p>
          <a:p>
            <a:r>
              <a:rPr lang="en-US" b="1" dirty="0">
                <a:solidFill>
                  <a:srgbClr val="040C28"/>
                </a:solidFill>
                <a:latin typeface="Google Sans"/>
              </a:rPr>
              <a:t>Let’s take </a:t>
            </a:r>
            <a:r>
              <a:rPr lang="el-GR" b="1" i="0" dirty="0">
                <a:solidFill>
                  <a:srgbClr val="040C28"/>
                </a:solidFill>
                <a:effectLst/>
                <a:latin typeface="Google Sans"/>
              </a:rPr>
              <a:t>α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 = 0.5 for getting predictions.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71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77A29-F178-B93B-02AB-72FC78AC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46" y="2305618"/>
            <a:ext cx="7159964" cy="2732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8A067-9AD5-BE08-33BB-C3DCF2A581EF}"/>
              </a:ext>
            </a:extLst>
          </p:cNvPr>
          <p:cNvSpPr txBox="1"/>
          <p:nvPr/>
        </p:nvSpPr>
        <p:spPr>
          <a:xfrm>
            <a:off x="1721846" y="1290917"/>
            <a:ext cx="7691717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This is how the new predicted values will look:</a:t>
            </a:r>
          </a:p>
        </p:txBody>
      </p:sp>
    </p:spTree>
    <p:extLst>
      <p:ext uri="{BB962C8B-B14F-4D97-AF65-F5344CB8AC3E}">
        <p14:creationId xmlns:p14="http://schemas.microsoft.com/office/powerpoint/2010/main" val="26307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4907-184B-B902-BAD0-56BAE49E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194F-230F-3D66-BE6C-7B0CC288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aramond" panose="02020404030301010803" pitchFamily="18" charset="0"/>
              </a:rPr>
              <a:t>Gradient boosting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aramond" panose="02020404030301010803" pitchFamily="18" charset="0"/>
              </a:rPr>
              <a:t>a machine learning technique used in regression and classification tasks</a:t>
            </a:r>
            <a:r>
              <a:rPr lang="en-US" dirty="0">
                <a:solidFill>
                  <a:srgbClr val="202124"/>
                </a:solidFill>
                <a:latin typeface="Garamond" panose="02020404030301010803" pitchFamily="18" charset="0"/>
              </a:rPr>
              <a:t>.</a:t>
            </a:r>
          </a:p>
          <a:p>
            <a:r>
              <a:rPr lang="en-US" dirty="0">
                <a:solidFill>
                  <a:srgbClr val="202124"/>
                </a:solidFill>
                <a:latin typeface="Garamond" panose="02020404030301010803" pitchFamily="18" charset="0"/>
              </a:rPr>
              <a:t>It is one of most popular machine learning algorithm for classification as well as regression task.</a:t>
            </a:r>
          </a:p>
          <a:p>
            <a:r>
              <a:rPr lang="en-US" dirty="0">
                <a:solidFill>
                  <a:srgbClr val="202124"/>
                </a:solidFill>
                <a:latin typeface="Garamond" panose="02020404030301010803" pitchFamily="18" charset="0"/>
              </a:rPr>
              <a:t>It uses Decision Tree algorithm as a base model.</a:t>
            </a:r>
          </a:p>
          <a:p>
            <a:r>
              <a:rPr lang="en-US" dirty="0">
                <a:solidFill>
                  <a:srgbClr val="202124"/>
                </a:solidFill>
                <a:latin typeface="Garamond" panose="02020404030301010803" pitchFamily="18" charset="0"/>
              </a:rPr>
              <a:t>Decision tree is used because it has been proved that this algorithm performs best when it comes to accuracy of the model.</a:t>
            </a:r>
          </a:p>
          <a:p>
            <a:r>
              <a:rPr lang="en-US" dirty="0">
                <a:solidFill>
                  <a:srgbClr val="202124"/>
                </a:solidFill>
                <a:latin typeface="Garamond" panose="02020404030301010803" pitchFamily="18" charset="0"/>
              </a:rPr>
              <a:t>GB works and trains on error data point.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0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6E76-1079-8A98-C75C-2EDF77D8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Working of Gradient Boosting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6A74B-4014-94F8-7F82-A63C6A023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2556136"/>
            <a:ext cx="3398815" cy="28196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4DA82-BDA9-D582-ECF6-CC741B0C37D8}"/>
              </a:ext>
            </a:extLst>
          </p:cNvPr>
          <p:cNvSpPr txBox="1"/>
          <p:nvPr/>
        </p:nvSpPr>
        <p:spPr>
          <a:xfrm>
            <a:off x="5616388" y="2556136"/>
            <a:ext cx="5737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panose="02020404030301010803" pitchFamily="18" charset="0"/>
              </a:rPr>
              <a:t>Let’s take this example. In this data we have Experience and Degree as independent variables and Salary is target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panose="02020404030301010803" pitchFamily="18" charset="0"/>
              </a:rPr>
              <a:t>First step in GB algorithm is it gives you prediction as average of target column always.</a:t>
            </a:r>
          </a:p>
        </p:txBody>
      </p:sp>
    </p:spTree>
    <p:extLst>
      <p:ext uri="{BB962C8B-B14F-4D97-AF65-F5344CB8AC3E}">
        <p14:creationId xmlns:p14="http://schemas.microsoft.com/office/powerpoint/2010/main" val="230686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3FA487-3ED1-A93E-FFFD-C51B4612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3" y="951421"/>
            <a:ext cx="4580888" cy="2633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0F656-CFBF-3D97-BA19-3AA3B736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4" y="951420"/>
            <a:ext cx="5695129" cy="26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1A116-BBFE-F034-2D90-E886194F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80" y="523428"/>
            <a:ext cx="9082828" cy="2554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EA4EF-E277-37F6-568C-2C1D29642305}"/>
              </a:ext>
            </a:extLst>
          </p:cNvPr>
          <p:cNvSpPr txBox="1"/>
          <p:nvPr/>
        </p:nvSpPr>
        <p:spPr>
          <a:xfrm>
            <a:off x="1534480" y="3545541"/>
            <a:ext cx="91230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Now, we will get the prediction from these calculated residuals with the formula:</a:t>
            </a:r>
          </a:p>
          <a:p>
            <a:r>
              <a:rPr lang="en-US" sz="2000" dirty="0"/>
              <a:t>	Ypred = Avg_pred + Residual_2</a:t>
            </a:r>
          </a:p>
          <a:p>
            <a:r>
              <a:rPr lang="en-US" sz="2000" dirty="0"/>
              <a:t>	           = 75+(-23) = 52</a:t>
            </a:r>
          </a:p>
          <a:p>
            <a:r>
              <a:rPr lang="en-US" sz="2000" dirty="0"/>
              <a:t>	Ypred = Avg_pred +Residual_2</a:t>
            </a:r>
          </a:p>
          <a:p>
            <a:r>
              <a:rPr lang="en-US" sz="2000" dirty="0"/>
              <a:t>   	           = 75+(-3) = 72</a:t>
            </a:r>
          </a:p>
          <a:p>
            <a:r>
              <a:rPr lang="en-US" sz="2000" dirty="0"/>
              <a:t>And so on…</a:t>
            </a:r>
          </a:p>
          <a:p>
            <a:endParaRPr lang="en-US" sz="2000" dirty="0"/>
          </a:p>
          <a:p>
            <a:r>
              <a:rPr lang="en-US" sz="2000" b="1" dirty="0"/>
              <a:t>Is this really a good model?</a:t>
            </a:r>
          </a:p>
        </p:txBody>
      </p:sp>
    </p:spTree>
    <p:extLst>
      <p:ext uri="{BB962C8B-B14F-4D97-AF65-F5344CB8AC3E}">
        <p14:creationId xmlns:p14="http://schemas.microsoft.com/office/powerpoint/2010/main" val="92316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A764CD-3E40-ADE9-C72F-8DD2C4B36F80}"/>
              </a:ext>
            </a:extLst>
          </p:cNvPr>
          <p:cNvSpPr txBox="1"/>
          <p:nvPr/>
        </p:nvSpPr>
        <p:spPr>
          <a:xfrm>
            <a:off x="233082" y="188260"/>
            <a:ext cx="11958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 is NO!</a:t>
            </a:r>
          </a:p>
          <a:p>
            <a:r>
              <a:rPr lang="en-US" b="1" dirty="0"/>
              <a:t>This model is overfitted as it is able to predict actual training data perfectly.</a:t>
            </a:r>
          </a:p>
          <a:p>
            <a:endParaRPr lang="en-US" dirty="0"/>
          </a:p>
          <a:p>
            <a:r>
              <a:rPr lang="en-US" dirty="0"/>
              <a:t>In order to overcome this overfitted result, we take different formula to calculate the predictions and the formula is:</a:t>
            </a:r>
          </a:p>
          <a:p>
            <a:endParaRPr lang="en-US" dirty="0"/>
          </a:p>
          <a:p>
            <a:r>
              <a:rPr lang="en-US" dirty="0"/>
              <a:t>	Ypred = Avg_pred +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α </a:t>
            </a:r>
            <a:r>
              <a:rPr lang="en-US" dirty="0"/>
              <a:t>(Residual_2)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where </a:t>
            </a:r>
            <a:r>
              <a:rPr lang="el-GR" b="0" i="0" dirty="0">
                <a:solidFill>
                  <a:srgbClr val="040C28"/>
                </a:solidFill>
                <a:effectLst/>
                <a:latin typeface="Google Sans"/>
              </a:rPr>
              <a:t>α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is a hyperparameter!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Values range from 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0–1 with typical values between 0.001–0.3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Let’s take learning rate = 0.1.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	Ypred = Avg_pred+ (0.1)*(Residual_2)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05210-B272-45B6-8BB7-C2C9B322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56" y="4138019"/>
            <a:ext cx="8848487" cy="22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41C75A-B9F5-E2B4-BA3B-C77E019F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02" y="1875160"/>
            <a:ext cx="10454396" cy="28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568F-258C-A876-5BE9-B8445D33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D272-7F5B-DB82-4DD3-3049EC88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2BA9-9D17-B28E-0F0A-D8869F5F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365126"/>
            <a:ext cx="10412506" cy="83614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0E0B-9D95-DA43-8CCF-C8453023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Garamond" panose="02020404030301010803" pitchFamily="18" charset="0"/>
              </a:rPr>
              <a:t>Extreme Gradient Boosting, or XGBoost for short is an efficient open-source implementation of the gradient boosting algorithm. As such, XGBoost is an algorithm, an open-source project, and a Python library.</a:t>
            </a:r>
          </a:p>
          <a:p>
            <a:pPr algn="l" fontAlgn="base"/>
            <a:r>
              <a:rPr lang="en-US" sz="2400" b="0" dirty="0">
                <a:effectLst/>
                <a:latin typeface="Garamond" panose="02020404030301010803" pitchFamily="18" charset="0"/>
              </a:rPr>
              <a:t>The two main reasons to use XGBoost are execution speed and model performance.</a:t>
            </a:r>
          </a:p>
          <a:p>
            <a:pPr algn="l" fontAlgn="base"/>
            <a:r>
              <a:rPr lang="en-US" sz="2400" b="0" dirty="0">
                <a:effectLst/>
                <a:latin typeface="Garamond" panose="02020404030301010803" pitchFamily="18" charset="0"/>
              </a:rPr>
              <a:t>Generally, XGBoost is fast when compared to other implementations of gradient boosting. </a:t>
            </a:r>
          </a:p>
          <a:p>
            <a:r>
              <a:rPr lang="en-US" sz="2400" b="0" i="0" dirty="0">
                <a:effectLst/>
                <a:latin typeface="Garamond" panose="02020404030301010803" pitchFamily="18" charset="0"/>
              </a:rPr>
              <a:t>XGBoost dominates structured or tabular datasets on classification and regression predictive modeling problems.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 large and growing list of data scientists globally that are actively contributing to XGBoost open source development.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Google Sans</vt:lpstr>
      <vt:lpstr>Inter</vt:lpstr>
      <vt:lpstr>Office Theme</vt:lpstr>
      <vt:lpstr>Boosting Algorithms</vt:lpstr>
      <vt:lpstr>Gradient Boosting</vt:lpstr>
      <vt:lpstr>Working of Gradient 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Gradient Boosting</vt:lpstr>
      <vt:lpstr>Working of XGB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Algorithms</dc:title>
  <dc:creator>Aishwarya Mate</dc:creator>
  <cp:lastModifiedBy>Aishwarya Mate</cp:lastModifiedBy>
  <cp:revision>3</cp:revision>
  <dcterms:created xsi:type="dcterms:W3CDTF">2023-11-29T16:24:10Z</dcterms:created>
  <dcterms:modified xsi:type="dcterms:W3CDTF">2023-11-30T08:57:25Z</dcterms:modified>
</cp:coreProperties>
</file>