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95" r:id="rId4"/>
    <p:sldId id="300" r:id="rId5"/>
    <p:sldId id="296" r:id="rId6"/>
    <p:sldId id="297" r:id="rId7"/>
    <p:sldId id="301" r:id="rId8"/>
    <p:sldId id="298" r:id="rId9"/>
    <p:sldId id="302" r:id="rId10"/>
    <p:sldId id="299" r:id="rId11"/>
    <p:sldId id="303" r:id="rId12"/>
    <p:sldId id="258" r:id="rId13"/>
  </p:sldIdLst>
  <p:sldSz cx="9144000" cy="5143500" type="screen16x9"/>
  <p:notesSz cx="6858000" cy="9144000"/>
  <p:embeddedFontLst>
    <p:embeddedFont>
      <p:font typeface="Titillium Web Light" charset="0"/>
      <p:regular r:id="rId15"/>
      <p:bold r:id="rId16"/>
      <p:italic r:id="rId17"/>
      <p:boldItalic r:id="rId18"/>
    </p:embeddedFont>
    <p:embeddedFont>
      <p:font typeface="Titillium Web" charset="0"/>
      <p:regular r:id="rId19"/>
      <p:bold r:id="rId20"/>
      <p:italic r:id="rId21"/>
      <p:boldItalic r:id="rId22"/>
    </p:embeddedFont>
    <p:embeddedFont>
      <p:font typeface="Calibri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2D9952-A10D-4D55-9DEC-9E26A92BCCDD}">
  <a:tblStyle styleId="{BF2D9952-A10D-4D55-9DEC-9E26A92BCC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67EAC1-20D5-496E-A8D6-1ACDD8FE3D6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90117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053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337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562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759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131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787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9376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257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11" name="Google Shape;11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6000">
                  <a:schemeClr val="accent3"/>
                </a:gs>
                <a:gs pos="78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42" name="Google Shape;42;p6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4;p6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45" name="Google Shape;45;p6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855275" y="1627900"/>
            <a:ext cx="34731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4815599" y="1627900"/>
            <a:ext cx="34731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0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80" name="Google Shape;80;p10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3" name="Google Shape;83;p10"/>
          <p:cNvGrpSpPr/>
          <p:nvPr/>
        </p:nvGrpSpPr>
        <p:grpSpPr>
          <a:xfrm rot="10800000">
            <a:off x="2" y="0"/>
            <a:ext cx="2167839" cy="1251620"/>
            <a:chOff x="6975702" y="3891625"/>
            <a:chExt cx="2167839" cy="1251620"/>
          </a:xfrm>
        </p:grpSpPr>
        <p:sp>
          <p:nvSpPr>
            <p:cNvPr id="84" name="Google Shape;84;p10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59932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⦿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⌾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•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ctrTitle"/>
          </p:nvPr>
        </p:nvSpPr>
        <p:spPr>
          <a:xfrm>
            <a:off x="2065621" y="1791991"/>
            <a:ext cx="6470400" cy="170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DISCOVER DAG DEPENDENCIES</a:t>
            </a:r>
            <a:br>
              <a:rPr lang="en" dirty="0" smtClean="0"/>
            </a:br>
            <a:r>
              <a:rPr lang="en" dirty="0" smtClean="0"/>
              <a:t>			</a:t>
            </a:r>
            <a:r>
              <a:rPr lang="en" dirty="0" smtClean="0">
                <a:solidFill>
                  <a:schemeClr val="tx1"/>
                </a:solidFill>
              </a:rPr>
              <a:t>- </a:t>
            </a:r>
            <a:r>
              <a:rPr lang="en" sz="3200" dirty="0" smtClean="0">
                <a:solidFill>
                  <a:schemeClr val="tx1"/>
                </a:solidFill>
              </a:rPr>
              <a:t>TEAM 12</a:t>
            </a:r>
            <a:endParaRPr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711461" y="507227"/>
            <a:ext cx="7846911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alibri" pitchFamily="34" charset="0"/>
                <a:cs typeface="Calibri" panose="020F0502020204030204" pitchFamily="34" charset="0"/>
              </a:rPr>
              <a:t>5.PLOT THE GRAPH BASED ON THE ASSOCIATION RULES OBTAINED FROM THE APRIORI ALGORITHM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>
            <a:off x="824478" y="2280862"/>
            <a:ext cx="6737302" cy="21093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tx1"/>
                </a:solidFill>
              </a:rPr>
              <a:t>Graph has been made using </a:t>
            </a:r>
            <a:r>
              <a:rPr lang="en-US" dirty="0" err="1" smtClean="0">
                <a:solidFill>
                  <a:schemeClr val="tx1"/>
                </a:solidFill>
              </a:rPr>
              <a:t>NetworkX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err="1" smtClean="0">
                <a:solidFill>
                  <a:schemeClr val="tx1"/>
                </a:solidFill>
              </a:rPr>
              <a:t>Matplotlib</a:t>
            </a:r>
            <a:r>
              <a:rPr lang="en-US" dirty="0" smtClean="0">
                <a:solidFill>
                  <a:schemeClr val="tx1"/>
                </a:solidFill>
              </a:rPr>
              <a:t> libraries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dirty="0"/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502" y="2767973"/>
            <a:ext cx="3134034" cy="217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0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8708" y="3528619"/>
            <a:ext cx="4638211" cy="38684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122" name="Picture 2" descr="https://lh3.googleusercontent.com/oZm0J_VguPujD3y2-AVTu5Vq1CFX-Af13xpFWbYRIIsbxHMkiL21Y_2d-YNXjymA19FzHhbu_WYZeVvpMqlOJXWwDJUsXu27TUCwsiMZovvZxQuUngrxNVzX3GQAIGHinyHK8_U7x15-hG7gb0A6Ab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08" y="583094"/>
            <a:ext cx="7727783" cy="435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26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ctrTitle" idx="4294967295"/>
          </p:nvPr>
        </p:nvSpPr>
        <p:spPr>
          <a:xfrm>
            <a:off x="2466187" y="1502101"/>
            <a:ext cx="64242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Thank you!</a:t>
            </a:r>
            <a:endParaRPr sz="6000" dirty="0"/>
          </a:p>
        </p:txBody>
      </p:sp>
      <p:sp>
        <p:nvSpPr>
          <p:cNvPr id="110" name="Google Shape;110;p14"/>
          <p:cNvSpPr txBox="1">
            <a:spLocks noGrp="1"/>
          </p:cNvSpPr>
          <p:nvPr>
            <p:ph type="subTitle" idx="4294967295"/>
          </p:nvPr>
        </p:nvSpPr>
        <p:spPr>
          <a:xfrm>
            <a:off x="434059" y="3564433"/>
            <a:ext cx="3608100" cy="11854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 smtClean="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Isha</a:t>
            </a:r>
            <a:r>
              <a:rPr lang="en-US" sz="1800" b="1" dirty="0" smtClean="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 Anil </a:t>
            </a:r>
            <a:r>
              <a:rPr lang="en-US" sz="1800" b="1" dirty="0" err="1" smtClean="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Suryawanshi</a:t>
            </a:r>
            <a:endParaRPr lang="en-US" sz="1800" b="1" dirty="0" smtClean="0">
              <a:solidFill>
                <a:schemeClr val="accen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 smtClean="0">
                <a:solidFill>
                  <a:schemeClr val="accent2"/>
                </a:solidFill>
                <a:latin typeface="Titillium Web"/>
                <a:sym typeface="Titillium Web"/>
              </a:rPr>
              <a:t>Aishwarya</a:t>
            </a:r>
            <a:r>
              <a:rPr lang="en-US" sz="1800" b="1" dirty="0" smtClean="0">
                <a:solidFill>
                  <a:schemeClr val="accent2"/>
                </a:solidFill>
                <a:latin typeface="Titillium Web"/>
                <a:sym typeface="Titillium Web"/>
              </a:rPr>
              <a:t> </a:t>
            </a:r>
            <a:r>
              <a:rPr lang="en-US" sz="1800" b="1" dirty="0" err="1" smtClean="0">
                <a:solidFill>
                  <a:schemeClr val="accent2"/>
                </a:solidFill>
                <a:latin typeface="Titillium Web"/>
                <a:sym typeface="Titillium Web"/>
              </a:rPr>
              <a:t>Patankar</a:t>
            </a:r>
            <a:endParaRPr lang="en-US" sz="1800" b="1" dirty="0" smtClean="0">
              <a:solidFill>
                <a:schemeClr val="accent2"/>
              </a:solidFill>
              <a:latin typeface="Titillium Web"/>
              <a:sym typeface="Titillium Web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2"/>
                </a:solidFill>
                <a:latin typeface="Titillium Web"/>
                <a:ea typeface="Titillium Web"/>
                <a:cs typeface="Titillium Web"/>
              </a:rPr>
              <a:t>Yashashri</a:t>
            </a:r>
            <a:r>
              <a:rPr lang="en-US" sz="1800" b="1" dirty="0">
                <a:solidFill>
                  <a:schemeClr val="accent2"/>
                </a:solidFill>
                <a:latin typeface="Titillium Web"/>
                <a:ea typeface="Titillium Web"/>
                <a:cs typeface="Titillium Web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Titillium Web"/>
                <a:ea typeface="Titillium Web"/>
                <a:cs typeface="Titillium Web"/>
              </a:rPr>
              <a:t>Sonawane</a:t>
            </a:r>
            <a:endParaRPr sz="1800" b="1" dirty="0">
              <a:solidFill>
                <a:schemeClr val="accent2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112" name="Google Shape;112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629268" y="528928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pitchFamily="34" charset="0"/>
                <a:cs typeface="Calibri" pitchFamily="34" charset="0"/>
              </a:rPr>
              <a:t>OUR APPROACH</a:t>
            </a:r>
            <a:endParaRPr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2"/>
          </p:nvPr>
        </p:nvSpPr>
        <p:spPr>
          <a:xfrm>
            <a:off x="5281834" y="1645200"/>
            <a:ext cx="3473100" cy="61125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2.TAKE 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 FROM DATA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>
            <a:off x="1098900" y="1627900"/>
            <a:ext cx="3473100" cy="102283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1.DELETE UNWANTED COLUMNS </a:t>
            </a:r>
            <a:endParaRPr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102;p13"/>
          <p:cNvSpPr txBox="1">
            <a:spLocks/>
          </p:cNvSpPr>
          <p:nvPr/>
        </p:nvSpPr>
        <p:spPr>
          <a:xfrm>
            <a:off x="222182" y="2494283"/>
            <a:ext cx="3473100" cy="638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itillium Web Light"/>
              <a:buChar char="⦿"/>
              <a:defRPr sz="2000" b="0" i="0" u="none" strike="noStrike" cap="none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Titillium Web Light"/>
              <a:buChar char="⌾"/>
              <a:defRPr sz="2000" b="0" i="0" u="none" strike="noStrike" cap="none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Titillium Web Light"/>
              <a:buChar char="•"/>
              <a:defRPr sz="2000" b="0" i="0" u="none" strike="noStrike" cap="none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tillium Web Light"/>
              <a:buChar char="●"/>
              <a:defRPr sz="2000" b="0" i="0" u="none" strike="noStrike" cap="none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tillium Web Light"/>
              <a:buChar char="○"/>
              <a:defRPr sz="2000" b="0" i="0" u="none" strike="noStrike" cap="none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tillium Web Light"/>
              <a:buChar char="■"/>
              <a:defRPr sz="2000" b="0" i="0" u="none" strike="noStrike" cap="none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tillium Web Light"/>
              <a:buChar char="●"/>
              <a:defRPr sz="2000" b="0" i="0" u="none" strike="noStrike" cap="none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tillium Web Light"/>
              <a:buChar char="○"/>
              <a:defRPr sz="2000" b="0" i="0" u="none" strike="noStrike" cap="none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000"/>
              <a:buFont typeface="Titillium Web Light"/>
              <a:buChar char="■"/>
              <a:defRPr sz="2000" b="0" i="0" u="none" strike="noStrike" cap="none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4.RUN APRIORI ALGORITH TO  FIND ASSOCIATION RULES</a:t>
            </a:r>
            <a:endParaRPr lang="en-US" sz="16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102;p13"/>
          <p:cNvSpPr txBox="1">
            <a:spLocks/>
          </p:cNvSpPr>
          <p:nvPr/>
        </p:nvSpPr>
        <p:spPr>
          <a:xfrm>
            <a:off x="4935566" y="2533957"/>
            <a:ext cx="3473100" cy="60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itillium Web Light"/>
              <a:buChar char="⦿"/>
              <a:defRPr sz="2000" b="0" i="0" u="none" strike="noStrike" cap="none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Titillium Web Light"/>
              <a:buChar char="⌾"/>
              <a:defRPr sz="2000" b="0" i="0" u="none" strike="noStrike" cap="none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Titillium Web Light"/>
              <a:buChar char="•"/>
              <a:defRPr sz="2000" b="0" i="0" u="none" strike="noStrike" cap="none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tillium Web Light"/>
              <a:buChar char="●"/>
              <a:defRPr sz="2000" b="0" i="0" u="none" strike="noStrike" cap="none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tillium Web Light"/>
              <a:buChar char="○"/>
              <a:defRPr sz="2000" b="0" i="0" u="none" strike="noStrike" cap="none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tillium Web Light"/>
              <a:buChar char="■"/>
              <a:defRPr sz="2000" b="0" i="0" u="none" strike="noStrike" cap="none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tillium Web Light"/>
              <a:buChar char="●"/>
              <a:defRPr sz="2000" b="0" i="0" u="none" strike="noStrike" cap="none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tillium Web Light"/>
              <a:buChar char="○"/>
              <a:defRPr sz="2000" b="0" i="0" u="none" strike="noStrike" cap="none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000"/>
              <a:buFont typeface="Titillium Web Light"/>
              <a:buChar char="■"/>
              <a:defRPr sz="2000" b="0" i="0" u="none" strike="noStrike" cap="none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.USE START TIMESTAMP AND END TIMESTAMP TO FIND DEPENDENCIES</a:t>
            </a:r>
          </a:p>
        </p:txBody>
      </p:sp>
      <p:sp>
        <p:nvSpPr>
          <p:cNvPr id="9" name="Google Shape;102;p13"/>
          <p:cNvSpPr txBox="1">
            <a:spLocks/>
          </p:cNvSpPr>
          <p:nvPr/>
        </p:nvSpPr>
        <p:spPr>
          <a:xfrm>
            <a:off x="2318762" y="3780235"/>
            <a:ext cx="3473100" cy="10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itillium Web Light"/>
              <a:buChar char="⦿"/>
              <a:defRPr sz="2000" b="0" i="0" u="none" strike="noStrike" cap="none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Titillium Web Light"/>
              <a:buChar char="⌾"/>
              <a:defRPr sz="2000" b="0" i="0" u="none" strike="noStrike" cap="none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Titillium Web Light"/>
              <a:buChar char="•"/>
              <a:defRPr sz="2000" b="0" i="0" u="none" strike="noStrike" cap="none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tillium Web Light"/>
              <a:buChar char="●"/>
              <a:defRPr sz="2000" b="0" i="0" u="none" strike="noStrike" cap="none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tillium Web Light"/>
              <a:buChar char="○"/>
              <a:defRPr sz="2000" b="0" i="0" u="none" strike="noStrike" cap="none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tillium Web Light"/>
              <a:buChar char="■"/>
              <a:defRPr sz="2000" b="0" i="0" u="none" strike="noStrike" cap="none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tillium Web Light"/>
              <a:buChar char="●"/>
              <a:defRPr sz="2000" b="0" i="0" u="none" strike="noStrike" cap="none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tillium Web Light"/>
              <a:buChar char="○"/>
              <a:defRPr sz="2000" b="0" i="0" u="none" strike="noStrike" cap="none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000"/>
              <a:buFont typeface="Titillium Web Light"/>
              <a:buChar char="■"/>
              <a:defRPr sz="2000" b="0" i="0" u="none" strike="noStrike" cap="none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5.PLOT THE GRAPH BASED ON THE ASSOCIATION RULES OBTAINED FROM THE APRIORI ALGORITHM</a:t>
            </a:r>
            <a:endParaRPr lang="en-US" sz="16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055312" y="1817719"/>
            <a:ext cx="1010838" cy="15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00800" y="1912023"/>
            <a:ext cx="10275" cy="612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726329" y="2650733"/>
            <a:ext cx="1027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318553" y="2813443"/>
            <a:ext cx="10274" cy="804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build="p"/>
      <p:bldP spid="102" grpId="0" build="p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298409" y="334111"/>
            <a:ext cx="824745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100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1. DELETE UNWANTED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COLUMNS 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275" y="1627899"/>
            <a:ext cx="7066100" cy="3121951"/>
          </a:xfrm>
        </p:spPr>
        <p:txBody>
          <a:bodyPr/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Columns Like count, order id, duration etc., were not required for finding </a:t>
            </a:r>
            <a:r>
              <a:rPr lang="en-US" dirty="0" smtClean="0">
                <a:solidFill>
                  <a:schemeClr val="tx1"/>
                </a:solidFill>
              </a:rPr>
              <a:t>dependencies</a:t>
            </a:r>
          </a:p>
          <a:p>
            <a:pPr lvl="0"/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Only required columns were kept for further processing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38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05" y="2264107"/>
            <a:ext cx="7329854" cy="73430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2050" name="Picture 2" descr="https://lh6.googleusercontent.com/hQV1NiSHcM1L25N2H1X_ABuPaWFo8sjTNbSzzkGMiq47BiKZZ460QIqjO6ZbEqTwmt2EWVArpWa5d9bFFsqea3GyPhPUMrcsoMPsIZBHwKPUJWcYPldvUl0MA4YakfcbS0kiyzB2eyqpjccF3eC_a5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83" y="192676"/>
            <a:ext cx="8470161" cy="476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37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2.TAKE SAMPLE FROM DATA</a:t>
            </a:r>
            <a:br>
              <a:rPr lang="en-US" dirty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>
            <a:off x="855300" y="1736333"/>
            <a:ext cx="6737302" cy="30135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1"/>
                </a:solidFill>
              </a:rPr>
              <a:t>Since entire dataset cannot be processed at a time, we have taken samples for </a:t>
            </a:r>
            <a:r>
              <a:rPr lang="en-US" dirty="0" smtClean="0">
                <a:solidFill>
                  <a:schemeClr val="tx1"/>
                </a:solidFill>
              </a:rPr>
              <a:t>processing</a:t>
            </a:r>
          </a:p>
          <a:p>
            <a:pPr marL="342900" indent="-342900">
              <a:buClr>
                <a:schemeClr val="dk1"/>
              </a:buClr>
              <a:buSzPts val="1100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tx1"/>
                </a:solidFill>
              </a:rPr>
              <a:t>Sample of 4500 rows was taken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dirty="0"/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AutoShape 2" descr="Sampling Methods in Reseach: Types, Techniques, &amp; Examples"/>
          <p:cNvSpPr>
            <a:spLocks noChangeAspect="1" noChangeArrowheads="1"/>
          </p:cNvSpPr>
          <p:nvPr/>
        </p:nvSpPr>
        <p:spPr bwMode="auto">
          <a:xfrm>
            <a:off x="3453579" y="386245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Sampling Methods in Reseach: Types, Techniques, &amp; Exampl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038" y="3081409"/>
            <a:ext cx="29337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0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1100"/>
            </a:pPr>
            <a:r>
              <a:rPr lang="en-US" dirty="0">
                <a:latin typeface="Calibri" pitchFamily="34" charset="0"/>
                <a:cs typeface="Calibri" pitchFamily="34" charset="0"/>
              </a:rPr>
              <a:t>3.USE START TIMESTAMP AND END TIMESTAMP TO FIND DEPENDENCIES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55274" y="1744778"/>
            <a:ext cx="6490747" cy="2870400"/>
          </a:xfrm>
        </p:spPr>
        <p:txBody>
          <a:bodyPr/>
          <a:lstStyle/>
          <a:p>
            <a:pPr marL="101600" indent="0">
              <a:buNone/>
            </a:pP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Analyse</a:t>
            </a:r>
            <a:r>
              <a:rPr lang="en-US" dirty="0">
                <a:solidFill>
                  <a:schemeClr val="tx1"/>
                </a:solidFill>
              </a:rPr>
              <a:t> the difference of the start and end times of the jobs to find their sequence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pairs where end time one job is less than that the start of the other job, are taken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50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707" y="3237041"/>
            <a:ext cx="3742095" cy="43131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074" name="Picture 2" descr="https://lh5.googleusercontent.com/YM_O0SV2GcxT71LgO_BcFYMshAkD75mSU1J-kO448MmI8FREKT8bWaW0YI6c0ykBgGQiWLIPkukVlFoCaFoo7ZFOWyhPz5aZZfL4-98vwbFcd67-M3AEgdQND0bCMWSsEEPP8amlLLIJJypXD5nyhy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39" y="94716"/>
            <a:ext cx="8616121" cy="485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65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380144" y="836000"/>
            <a:ext cx="7908556" cy="10030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1100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4.RUN APRIORI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ALGORITHM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TO  FIND ASSOCIATION RULES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0144" y="1523757"/>
            <a:ext cx="5884572" cy="2870400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helps to find parameters like confidence, lift and support</a:t>
            </a:r>
          </a:p>
          <a:p>
            <a:endParaRPr lang="en-US" dirty="0" smtClean="0"/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parameters help to identify how strong 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1600" indent="0">
              <a:buNone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the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dependency 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4"/>
          <a:stretch/>
        </p:blipFill>
        <p:spPr>
          <a:xfrm>
            <a:off x="5732980" y="1311850"/>
            <a:ext cx="3397670" cy="207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1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6218" y="3220395"/>
            <a:ext cx="4495082" cy="4139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098" name="Picture 2" descr="https://lh4.googleusercontent.com/-VwlZZklapFCWJ0JudHW7R94Tg9QLmnaASPrThMoU7NHY-MnXh11vMZe59Zi1OFnhnO1nWYhKf9eU01ip1fmZLAwjruls6yeHbA2z-vhwNf_OAMKtxPPfhU_g9HA9RhgjIbfmM2XiiafTKdx8L9wo3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18" y="274870"/>
            <a:ext cx="8269466" cy="465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9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nalbain template">
  <a:themeElements>
    <a:clrScheme name="Custom 347">
      <a:dk1>
        <a:srgbClr val="181F22"/>
      </a:dk1>
      <a:lt1>
        <a:srgbClr val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215</Words>
  <Application>Microsoft Office PowerPoint</Application>
  <PresentationFormat>On-screen Show (16:9)</PresentationFormat>
  <Paragraphs>43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Titillium Web Light</vt:lpstr>
      <vt:lpstr>Titillium Web</vt:lpstr>
      <vt:lpstr>Calibri</vt:lpstr>
      <vt:lpstr>Donalbain template</vt:lpstr>
      <vt:lpstr>DISCOVER DAG DEPENDENCIES    - TEAM 12</vt:lpstr>
      <vt:lpstr>OUR APPROACH</vt:lpstr>
      <vt:lpstr>1. DELETE UNWANTED COLUMNS </vt:lpstr>
      <vt:lpstr>PowerPoint Presentation</vt:lpstr>
      <vt:lpstr>2.TAKE SAMPLE FROM DATA </vt:lpstr>
      <vt:lpstr>3.USE START TIMESTAMP AND END TIMESTAMP TO FIND DEPENDENCIES</vt:lpstr>
      <vt:lpstr>PowerPoint Presentation</vt:lpstr>
      <vt:lpstr>4.RUN APRIORI ALGORITHM TO  FIND ASSOCIATION RULES</vt:lpstr>
      <vt:lpstr>PowerPoint Presentation</vt:lpstr>
      <vt:lpstr>5.PLOT THE GRAPH BASED ON THE ASSOCIATION RULES OBTAINED FROM THE APRIORI ALGORITHM  </vt:lpstr>
      <vt:lpstr>PowerPoint Presentation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 DAG DEPENDENCIES TEAM 12</dc:title>
  <dc:creator>DELL</dc:creator>
  <cp:lastModifiedBy>Admin</cp:lastModifiedBy>
  <cp:revision>9</cp:revision>
  <dcterms:modified xsi:type="dcterms:W3CDTF">2023-04-11T16:49:23Z</dcterms:modified>
</cp:coreProperties>
</file>