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70" r:id="rId5"/>
    <p:sldId id="259" r:id="rId6"/>
    <p:sldId id="271" r:id="rId7"/>
    <p:sldId id="260" r:id="rId8"/>
    <p:sldId id="272" r:id="rId9"/>
    <p:sldId id="290" r:id="rId10"/>
    <p:sldId id="291" r:id="rId11"/>
    <p:sldId id="292" r:id="rId12"/>
    <p:sldId id="293" r:id="rId13"/>
    <p:sldId id="294" r:id="rId14"/>
    <p:sldId id="288" r:id="rId15"/>
    <p:sldId id="274" r:id="rId16"/>
    <p:sldId id="275" r:id="rId17"/>
    <p:sldId id="276" r:id="rId18"/>
    <p:sldId id="277" r:id="rId19"/>
    <p:sldId id="279" r:id="rId20"/>
    <p:sldId id="309" r:id="rId21"/>
    <p:sldId id="280" r:id="rId22"/>
    <p:sldId id="281" r:id="rId23"/>
    <p:sldId id="283" r:id="rId24"/>
    <p:sldId id="317" r:id="rId25"/>
    <p:sldId id="318" r:id="rId26"/>
    <p:sldId id="323" r:id="rId27"/>
    <p:sldId id="319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80C92AB-9E96-4E99-97ED-E0213FA8B8E1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0900CC7-D4BF-4D91-AA85-64DA1195D0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48435" y="81661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en-GB" b="1" dirty="0" smtClean="0"/>
              <a:t>Payless Car Rentals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11275" y="2692400"/>
            <a:ext cx="9144000" cy="2460625"/>
          </a:xfrm>
        </p:spPr>
        <p:txBody>
          <a:bodyPr>
            <a:normAutofit fontScale="625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ym typeface="+mn-ea"/>
              </a:rPr>
              <a:t>Aishwarya Ram Solaisamy Ramachandran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Team ID: </a:t>
            </a:r>
            <a:r>
              <a:rPr lang="en-US" b="1" dirty="0" smtClean="0"/>
              <a:t>15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Folder: b-f19-15</a:t>
            </a:r>
            <a:endParaRPr lang="en-US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“E-business” class, Prof. </a:t>
            </a:r>
            <a:r>
              <a:rPr lang="en-US" dirty="0" err="1" smtClean="0"/>
              <a:t>Hanh</a:t>
            </a:r>
            <a:r>
              <a:rPr lang="en-US" dirty="0" smtClean="0"/>
              <a:t> Pham, Fall 2019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Rectangle 48"/>
          <p:cNvSpPr/>
          <p:nvPr/>
        </p:nvSpPr>
        <p:spPr>
          <a:xfrm>
            <a:off x="2169795" y="958215"/>
            <a:ext cx="8456930" cy="5147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63660" y="3065780"/>
            <a:ext cx="1046480" cy="653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1515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753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5600" y="135255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12435" y="426974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608955" y="147637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54370" y="439356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89270" y="2718435"/>
            <a:ext cx="1298575" cy="2921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0220" y="3411220"/>
            <a:ext cx="136588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29840" y="1968500"/>
            <a:ext cx="1143635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63025" y="4393565"/>
            <a:ext cx="1047750" cy="789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3000" y="3411855"/>
            <a:ext cx="1329690" cy="734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96350" y="1845310"/>
            <a:ext cx="1114425" cy="748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13000" y="3501390"/>
            <a:ext cx="1329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TaxPayment Data file As.dat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413635" y="4885690"/>
            <a:ext cx="1242060" cy="693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644140" y="1968500"/>
            <a:ext cx="1339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f-As.dat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413000" y="4909820"/>
            <a:ext cx="12617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TaxPayment Datafile Qs.dat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8963660" y="1896745"/>
            <a:ext cx="11614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TaxPayment</a:t>
            </a:r>
            <a:endParaRPr lang="en-US" sz="1400"/>
          </a:p>
          <a:p>
            <a:r>
              <a:rPr lang="en-US" sz="1400"/>
              <a:t>Data File</a:t>
            </a:r>
            <a:endParaRPr lang="en-US" sz="1400"/>
          </a:p>
          <a:p>
            <a:r>
              <a:rPr lang="en-US" sz="1400"/>
              <a:t>Ac.dat</a:t>
            </a:r>
            <a:endParaRPr 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8992870" y="3065780"/>
            <a:ext cx="969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F-Qc.dat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992870" y="4393565"/>
            <a:ext cx="130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TaxPayment</a:t>
            </a:r>
            <a:endParaRPr lang="en-US" sz="1600"/>
          </a:p>
          <a:p>
            <a:r>
              <a:rPr lang="en-US" sz="1600"/>
              <a:t>Data File</a:t>
            </a:r>
            <a:endParaRPr lang="en-US" sz="1600"/>
          </a:p>
          <a:p>
            <a:r>
              <a:rPr lang="en-US" sz="1600"/>
              <a:t>Qc.dat</a:t>
            </a:r>
            <a:endParaRPr lang="en-US" sz="1600"/>
          </a:p>
        </p:txBody>
      </p:sp>
      <p:sp>
        <p:nvSpPr>
          <p:cNvPr id="31" name="Text Box 30"/>
          <p:cNvSpPr txBox="1"/>
          <p:nvPr/>
        </p:nvSpPr>
        <p:spPr>
          <a:xfrm>
            <a:off x="5739765" y="2400935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response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358765" y="3065780"/>
            <a:ext cx="1790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request IT payment</a:t>
            </a:r>
            <a:endParaRPr 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4568190" y="2627630"/>
            <a:ext cx="790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Mayor</a:t>
            </a:r>
            <a:endParaRPr lang="en-US"/>
          </a:p>
          <a:p>
            <a:r>
              <a:rPr lang="en-US"/>
              <a:t>Server</a:t>
            </a:r>
            <a:endParaRPr lang="en-US"/>
          </a:p>
          <a:p>
            <a:r>
              <a:rPr lang="en-US"/>
              <a:t>Socket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100570" y="2766060"/>
            <a:ext cx="777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Rental</a:t>
            </a:r>
            <a:endParaRPr lang="en-US"/>
          </a:p>
          <a:p>
            <a:r>
              <a:rPr lang="en-US"/>
              <a:t>Server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74745" y="2381885"/>
            <a:ext cx="69278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1"/>
          </p:cNvCxnSpPr>
          <p:nvPr/>
        </p:nvCxnSpPr>
        <p:spPr>
          <a:xfrm flipV="1">
            <a:off x="3751580" y="3093720"/>
            <a:ext cx="663575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655695" y="3681095"/>
            <a:ext cx="769620" cy="149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8071485" y="2219325"/>
            <a:ext cx="824865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081010" y="3190240"/>
            <a:ext cx="827405" cy="21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1"/>
          </p:cNvCxnSpPr>
          <p:nvPr/>
        </p:nvCxnSpPr>
        <p:spPr>
          <a:xfrm flipH="1" flipV="1">
            <a:off x="8090535" y="3613785"/>
            <a:ext cx="872490" cy="117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</p:cNvCxnSpPr>
          <p:nvPr/>
        </p:nvCxnSpPr>
        <p:spPr>
          <a:xfrm flipH="1">
            <a:off x="5133975" y="1878330"/>
            <a:ext cx="480695" cy="53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6380" y="1804670"/>
            <a:ext cx="490220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7" idx="1"/>
          </p:cNvCxnSpPr>
          <p:nvPr/>
        </p:nvCxnSpPr>
        <p:spPr>
          <a:xfrm>
            <a:off x="4963795" y="3786505"/>
            <a:ext cx="72771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09385" y="3796030"/>
            <a:ext cx="808355" cy="5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3"/>
          </p:cNvCxnSpPr>
          <p:nvPr/>
        </p:nvCxnSpPr>
        <p:spPr>
          <a:xfrm flipV="1">
            <a:off x="10010140" y="31902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</p:cNvCxnSpPr>
          <p:nvPr/>
        </p:nvCxnSpPr>
        <p:spPr>
          <a:xfrm flipV="1">
            <a:off x="10293350" y="4576445"/>
            <a:ext cx="118554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98880" y="379603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15720" y="23393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97910" y="419735"/>
            <a:ext cx="4993005" cy="528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3597910" y="419735"/>
            <a:ext cx="520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Socket Connection with the Mayor TaxServer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Rectangle 48"/>
          <p:cNvSpPr/>
          <p:nvPr/>
        </p:nvSpPr>
        <p:spPr>
          <a:xfrm>
            <a:off x="2143125" y="948690"/>
            <a:ext cx="8456930" cy="5147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63660" y="3065780"/>
            <a:ext cx="1046480" cy="653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1515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753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5600" y="135255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12435" y="426974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608955" y="147637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54370" y="439356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89270" y="2718435"/>
            <a:ext cx="1298575" cy="2921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0220" y="3411220"/>
            <a:ext cx="136588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29840" y="1968500"/>
            <a:ext cx="1143635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63025" y="4393565"/>
            <a:ext cx="1047750" cy="789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3000" y="3411855"/>
            <a:ext cx="1329690" cy="734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96350" y="1845310"/>
            <a:ext cx="1114425" cy="748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13000" y="3401695"/>
            <a:ext cx="132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Shipment Data file As.dat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413635" y="4885690"/>
            <a:ext cx="1242060" cy="693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644140" y="1968500"/>
            <a:ext cx="118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f-As.dat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413000" y="4909820"/>
            <a:ext cx="126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Shipment Datafile Qs.dat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8963660" y="1896745"/>
            <a:ext cx="8737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Shipment</a:t>
            </a:r>
            <a:endParaRPr lang="en-US" sz="1400"/>
          </a:p>
          <a:p>
            <a:r>
              <a:rPr lang="en-US" sz="1400"/>
              <a:t>Data File</a:t>
            </a:r>
            <a:endParaRPr lang="en-US" sz="1400"/>
          </a:p>
          <a:p>
            <a:r>
              <a:rPr lang="en-US" sz="1400"/>
              <a:t>Ac.dat</a:t>
            </a:r>
            <a:endParaRPr 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8992870" y="3065780"/>
            <a:ext cx="969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F-Qc.dat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992870" y="4393565"/>
            <a:ext cx="9721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Shipment</a:t>
            </a:r>
            <a:endParaRPr lang="en-US" sz="1600"/>
          </a:p>
          <a:p>
            <a:r>
              <a:rPr lang="en-US" sz="1600"/>
              <a:t>Data File</a:t>
            </a:r>
            <a:endParaRPr lang="en-US" sz="1600"/>
          </a:p>
          <a:p>
            <a:r>
              <a:rPr lang="en-US" sz="1600"/>
              <a:t>Qc.dat</a:t>
            </a:r>
            <a:endParaRPr lang="en-US" sz="1600"/>
          </a:p>
        </p:txBody>
      </p:sp>
      <p:sp>
        <p:nvSpPr>
          <p:cNvPr id="31" name="Text Box 30"/>
          <p:cNvSpPr txBox="1"/>
          <p:nvPr/>
        </p:nvSpPr>
        <p:spPr>
          <a:xfrm>
            <a:off x="5739765" y="2400935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response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570220" y="3065780"/>
            <a:ext cx="1463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request Shipment</a:t>
            </a:r>
            <a:endParaRPr 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4441190" y="2593340"/>
            <a:ext cx="10712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Shipment</a:t>
            </a:r>
            <a:endParaRPr lang="en-US"/>
          </a:p>
          <a:p>
            <a:r>
              <a:rPr lang="en-US"/>
              <a:t>Server</a:t>
            </a:r>
            <a:endParaRPr lang="en-US"/>
          </a:p>
          <a:p>
            <a:r>
              <a:rPr lang="en-US"/>
              <a:t>Socket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974205" y="2727325"/>
            <a:ext cx="777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Rental</a:t>
            </a:r>
            <a:endParaRPr lang="en-US"/>
          </a:p>
          <a:p>
            <a:r>
              <a:rPr lang="en-US"/>
              <a:t>Server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74745" y="2381885"/>
            <a:ext cx="69278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1"/>
          </p:cNvCxnSpPr>
          <p:nvPr/>
        </p:nvCxnSpPr>
        <p:spPr>
          <a:xfrm flipV="1">
            <a:off x="3751580" y="3093720"/>
            <a:ext cx="663575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655695" y="3681095"/>
            <a:ext cx="769620" cy="149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8071485" y="2219325"/>
            <a:ext cx="824865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081010" y="3190240"/>
            <a:ext cx="827405" cy="21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1"/>
          </p:cNvCxnSpPr>
          <p:nvPr/>
        </p:nvCxnSpPr>
        <p:spPr>
          <a:xfrm flipH="1" flipV="1">
            <a:off x="8090535" y="3613785"/>
            <a:ext cx="872490" cy="117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</p:cNvCxnSpPr>
          <p:nvPr/>
        </p:nvCxnSpPr>
        <p:spPr>
          <a:xfrm flipH="1">
            <a:off x="5133975" y="1878330"/>
            <a:ext cx="480695" cy="53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6380" y="1804670"/>
            <a:ext cx="490220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7" idx="1"/>
          </p:cNvCxnSpPr>
          <p:nvPr/>
        </p:nvCxnSpPr>
        <p:spPr>
          <a:xfrm>
            <a:off x="4963795" y="3786505"/>
            <a:ext cx="72771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09385" y="3796030"/>
            <a:ext cx="808355" cy="5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3"/>
          </p:cNvCxnSpPr>
          <p:nvPr/>
        </p:nvCxnSpPr>
        <p:spPr>
          <a:xfrm flipV="1">
            <a:off x="10010140" y="31902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</p:cNvCxnSpPr>
          <p:nvPr/>
        </p:nvCxnSpPr>
        <p:spPr>
          <a:xfrm flipV="1">
            <a:off x="9965055" y="4576445"/>
            <a:ext cx="118554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98880" y="379603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15720" y="23393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74745" y="247650"/>
            <a:ext cx="523367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3892550" y="414020"/>
            <a:ext cx="440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Socket Connection with the Shipment Server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Rectangle 48"/>
          <p:cNvSpPr/>
          <p:nvPr/>
        </p:nvSpPr>
        <p:spPr>
          <a:xfrm>
            <a:off x="2160905" y="948690"/>
            <a:ext cx="8456930" cy="5147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63660" y="3065780"/>
            <a:ext cx="1046480" cy="653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1515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753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5600" y="135255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12435" y="426974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608955" y="147637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54370" y="439356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89270" y="2718435"/>
            <a:ext cx="1298575" cy="2921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0220" y="3411220"/>
            <a:ext cx="136588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29840" y="1968500"/>
            <a:ext cx="1143635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63025" y="4393565"/>
            <a:ext cx="1047750" cy="789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3000" y="3411855"/>
            <a:ext cx="1329690" cy="734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96350" y="1845310"/>
            <a:ext cx="1114425" cy="748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13000" y="3372485"/>
            <a:ext cx="1329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Transaction Data file As.dat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413635" y="4885690"/>
            <a:ext cx="1242060" cy="693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644140" y="1968500"/>
            <a:ext cx="1185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f-As.dat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413000" y="4909820"/>
            <a:ext cx="126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Transaction Datafile Qs.dat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8963660" y="1896745"/>
            <a:ext cx="101219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Transaction</a:t>
            </a:r>
            <a:endParaRPr lang="en-US" sz="1400"/>
          </a:p>
          <a:p>
            <a:r>
              <a:rPr lang="en-US" sz="1400"/>
              <a:t>Data File</a:t>
            </a:r>
            <a:endParaRPr lang="en-US" sz="1400"/>
          </a:p>
          <a:p>
            <a:r>
              <a:rPr lang="en-US" sz="1400"/>
              <a:t>Ac.dat</a:t>
            </a:r>
            <a:endParaRPr 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8992870" y="3065780"/>
            <a:ext cx="969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F-Qc.dat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992870" y="4393565"/>
            <a:ext cx="11303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Transaction</a:t>
            </a:r>
            <a:endParaRPr lang="en-US" sz="1600"/>
          </a:p>
          <a:p>
            <a:r>
              <a:rPr lang="en-US" sz="1600"/>
              <a:t>Data File</a:t>
            </a:r>
            <a:endParaRPr lang="en-US" sz="1600"/>
          </a:p>
          <a:p>
            <a:r>
              <a:rPr lang="en-US" sz="1600"/>
              <a:t>Qc.dat</a:t>
            </a:r>
            <a:endParaRPr lang="en-US" sz="1600"/>
          </a:p>
        </p:txBody>
      </p:sp>
      <p:sp>
        <p:nvSpPr>
          <p:cNvPr id="31" name="Text Box 30"/>
          <p:cNvSpPr txBox="1"/>
          <p:nvPr/>
        </p:nvSpPr>
        <p:spPr>
          <a:xfrm>
            <a:off x="5739765" y="2400935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response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435600" y="3065780"/>
            <a:ext cx="16021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request Transaction</a:t>
            </a:r>
            <a:endParaRPr 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4442460" y="2670810"/>
            <a:ext cx="10699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IT Service</a:t>
            </a:r>
            <a:endParaRPr lang="en-US"/>
          </a:p>
          <a:p>
            <a:r>
              <a:rPr lang="en-US"/>
              <a:t>Server</a:t>
            </a:r>
            <a:endParaRPr lang="en-US"/>
          </a:p>
          <a:p>
            <a:r>
              <a:rPr lang="en-US"/>
              <a:t>Socket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100570" y="2766060"/>
            <a:ext cx="777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Rental</a:t>
            </a:r>
            <a:endParaRPr lang="en-US"/>
          </a:p>
          <a:p>
            <a:r>
              <a:rPr lang="en-US"/>
              <a:t>Server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74745" y="2381885"/>
            <a:ext cx="69278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1"/>
          </p:cNvCxnSpPr>
          <p:nvPr/>
        </p:nvCxnSpPr>
        <p:spPr>
          <a:xfrm flipV="1">
            <a:off x="3751580" y="3093720"/>
            <a:ext cx="663575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655695" y="3681095"/>
            <a:ext cx="769620" cy="149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8071485" y="2219325"/>
            <a:ext cx="824865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081010" y="3190240"/>
            <a:ext cx="827405" cy="21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1"/>
          </p:cNvCxnSpPr>
          <p:nvPr/>
        </p:nvCxnSpPr>
        <p:spPr>
          <a:xfrm flipH="1" flipV="1">
            <a:off x="8090535" y="3613785"/>
            <a:ext cx="872490" cy="117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</p:cNvCxnSpPr>
          <p:nvPr/>
        </p:nvCxnSpPr>
        <p:spPr>
          <a:xfrm flipH="1">
            <a:off x="5133975" y="1878330"/>
            <a:ext cx="480695" cy="53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6380" y="1804670"/>
            <a:ext cx="490220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7" idx="1"/>
          </p:cNvCxnSpPr>
          <p:nvPr/>
        </p:nvCxnSpPr>
        <p:spPr>
          <a:xfrm>
            <a:off x="4963795" y="3786505"/>
            <a:ext cx="72771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09385" y="3796030"/>
            <a:ext cx="808355" cy="5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3"/>
          </p:cNvCxnSpPr>
          <p:nvPr/>
        </p:nvCxnSpPr>
        <p:spPr>
          <a:xfrm flipV="1">
            <a:off x="10010140" y="31902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024110" y="4556125"/>
            <a:ext cx="118554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98880" y="379603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15720" y="23393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58920" y="419100"/>
            <a:ext cx="4661535" cy="528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4236085" y="499745"/>
            <a:ext cx="3835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Socket Connection with the IT Services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111126"/>
            <a:ext cx="10515600" cy="891020"/>
          </a:xfrm>
        </p:spPr>
        <p:txBody>
          <a:bodyPr/>
          <a:lstStyle/>
          <a:p>
            <a:pPr lvl="0"/>
            <a:r>
              <a:rPr lang="en-US" b="1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45" y="876935"/>
            <a:ext cx="10515600" cy="510413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b="1" u="sng" dirty="0" smtClean="0"/>
              <a:t>3.1 TRANSACTIONS</a:t>
            </a:r>
            <a:endParaRPr lang="en-US" b="1" u="sng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T1: REGISTRATION - </a:t>
            </a:r>
            <a:r>
              <a:rPr lang="en-US" sz="2000" dirty="0" smtClean="0"/>
              <a:t>Enables a new customer to register his information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T2: </a:t>
            </a:r>
            <a:r>
              <a:rPr lang="en-US" sz="2000" b="1" dirty="0" smtClean="0"/>
              <a:t> LOGIN - </a:t>
            </a:r>
            <a:r>
              <a:rPr lang="en-US" sz="2000" dirty="0" smtClean="0"/>
              <a:t>Enables an existing customer to login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T3:  SHOP PAGE - </a:t>
            </a:r>
            <a:r>
              <a:rPr lang="en-US" sz="2000" dirty="0"/>
              <a:t>Displays all the vehicle information to the Guest, Customers and Admin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T4: DETAILS PAGE</a:t>
            </a:r>
            <a:r>
              <a:rPr lang="en-US" sz="2000" dirty="0"/>
              <a:t> - Displays every details about the vehicle.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/>
              <a:t>5: PAYMENT OPTIONS </a:t>
            </a:r>
            <a:r>
              <a:rPr lang="en-US" sz="2000" dirty="0"/>
              <a:t>PAGE - </a:t>
            </a:r>
            <a:r>
              <a:rPr lang="en-US" sz="2000" dirty="0"/>
              <a:t>Gets the Shipping and Payment information from the User and stores the order information in the customer_orders table.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T6: MY ACCOUNT - MY ORDERS - </a:t>
            </a:r>
            <a:r>
              <a:rPr lang="en-US" sz="2000" dirty="0"/>
              <a:t>Displays the order information of a registered customer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T7: MY ACCOUNT - EDIT ACCOUNT - </a:t>
            </a:r>
            <a:r>
              <a:rPr lang="en-US" sz="2000" dirty="0"/>
              <a:t>Enables the customers to edit their account information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T8: MY ACCOUNT - CHANGE PASSWORD - </a:t>
            </a:r>
            <a:r>
              <a:rPr lang="en-US" sz="2000" dirty="0"/>
              <a:t>Enables the customers to change their passwords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4362450" y="4936490"/>
            <a:ext cx="3585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Registration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773555" y="1951355"/>
            <a:ext cx="175387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225" y="889000"/>
            <a:ext cx="2292350" cy="738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44475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825625" y="889000"/>
            <a:ext cx="164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sp>
        <p:nvSpPr>
          <p:cNvPr id="16" name="Text Box 15"/>
          <p:cNvSpPr txBox="1"/>
          <p:nvPr/>
        </p:nvSpPr>
        <p:spPr>
          <a:xfrm>
            <a:off x="7642860" y="86614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</a:t>
            </a:r>
            <a:r>
              <a:rPr lang="en-US" sz="1400">
                <a:sym typeface="+mn-ea"/>
              </a:rPr>
              <a:t>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702175" y="2574925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customer_register.php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362450" y="160655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29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inserts into customer</a:t>
            </a:r>
            <a:endParaRPr lang="en-US"/>
          </a:p>
          <a:p>
            <a:r>
              <a:rPr lang="en-US"/>
              <a:t>table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865745" y="4184650"/>
            <a:ext cx="182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records inserted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599305" y="4056380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response</a:t>
            </a:r>
            <a:endParaRPr lang="en-US"/>
          </a:p>
        </p:txBody>
      </p:sp>
      <p:sp>
        <p:nvSpPr>
          <p:cNvPr id="29" name="Flowchart: Sequential Access Storage 28"/>
          <p:cNvSpPr/>
          <p:nvPr/>
        </p:nvSpPr>
        <p:spPr>
          <a:xfrm>
            <a:off x="1142365" y="4295775"/>
            <a:ext cx="2884170" cy="1224280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329055" y="4552950"/>
            <a:ext cx="2853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“You have been registered </a:t>
            </a:r>
            <a:endParaRPr lang="en-US"/>
          </a:p>
          <a:p>
            <a:r>
              <a:rPr lang="en-US"/>
              <a:t>successfully”</a:t>
            </a:r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27665" t="15056" r="5034" b="5936"/>
          <a:stretch>
            <a:fillRect/>
          </a:stretch>
        </p:blipFill>
        <p:spPr>
          <a:xfrm>
            <a:off x="1910715" y="2078990"/>
            <a:ext cx="1479550" cy="1680210"/>
          </a:xfrm>
          <a:prstGeom prst="rect">
            <a:avLst/>
          </a:prstGeom>
        </p:spPr>
      </p:pic>
      <p:pic>
        <p:nvPicPr>
          <p:cNvPr id="3" name="Picture 2" descr="Screenshot (4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05" y="2616200"/>
            <a:ext cx="1294765" cy="927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4844415" y="4852670"/>
            <a:ext cx="334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Login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773555" y="1951355"/>
            <a:ext cx="175387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44475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993265" y="889000"/>
            <a:ext cx="1651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702175" y="257492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customer_login.php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362450" y="160655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checks customer login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865745" y="4184650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login response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599305" y="4056380"/>
            <a:ext cx="244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login response</a:t>
            </a:r>
            <a:endParaRPr lang="en-US"/>
          </a:p>
        </p:txBody>
      </p:sp>
      <p:sp>
        <p:nvSpPr>
          <p:cNvPr id="29" name="Flowchart: Sequential Access Storage 28"/>
          <p:cNvSpPr/>
          <p:nvPr/>
        </p:nvSpPr>
        <p:spPr>
          <a:xfrm>
            <a:off x="1320165" y="4425315"/>
            <a:ext cx="2541905" cy="853440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329055" y="4552950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“Your email or password</a:t>
            </a:r>
            <a:endParaRPr lang="en-US"/>
          </a:p>
          <a:p>
            <a:r>
              <a:rPr lang="en-US"/>
              <a:t>is incorrect”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32" name="Flowchart: Sequential Access Storage 31"/>
          <p:cNvSpPr/>
          <p:nvPr/>
        </p:nvSpPr>
        <p:spPr>
          <a:xfrm rot="20700000">
            <a:off x="1181100" y="5237480"/>
            <a:ext cx="2642870" cy="727075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 rot="20760000">
            <a:off x="1637665" y="5278755"/>
            <a:ext cx="1730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“Your are now </a:t>
            </a:r>
            <a:endParaRPr lang="en-US"/>
          </a:p>
          <a:p>
            <a:r>
              <a:rPr lang="en-US"/>
              <a:t>logged in”</a:t>
            </a:r>
            <a:endParaRPr lang="en-US"/>
          </a:p>
        </p:txBody>
      </p:sp>
      <p:pic>
        <p:nvPicPr>
          <p:cNvPr id="35" name="Picture 34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2167890"/>
            <a:ext cx="1645920" cy="1534160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7642225" y="889000"/>
            <a:ext cx="2292350" cy="738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642860" y="86614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</a:t>
            </a:r>
            <a:r>
              <a:rPr lang="en-US" sz="1400">
                <a:sym typeface="+mn-ea"/>
              </a:rPr>
              <a:t>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8492490" y="2721610"/>
            <a:ext cx="1236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Table:</a:t>
            </a:r>
            <a:endParaRPr lang="en-US">
              <a:sym typeface="+mn-ea"/>
            </a:endParaRPr>
          </a:p>
          <a:p>
            <a:pPr algn="l"/>
            <a:r>
              <a:rPr lang="en-US"/>
              <a:t>customers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4764405" y="5033645"/>
            <a:ext cx="334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Shop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485900" y="1951355"/>
            <a:ext cx="213487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6355" y="865505"/>
            <a:ext cx="2240915" cy="761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44475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825625" y="889000"/>
            <a:ext cx="164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175885" y="260286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shop.php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21360000">
            <a:off x="4263390" y="1932940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 vehicle info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selects vehicle info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 rot="21420000">
            <a:off x="7865745" y="4184650"/>
            <a:ext cx="2329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responds vehicle info</a:t>
            </a:r>
            <a:endParaRPr lang="en-US"/>
          </a:p>
          <a:p>
            <a:r>
              <a:rPr lang="en-US"/>
              <a:t>to the web server 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21420000">
            <a:off x="3984625" y="4056380"/>
            <a:ext cx="335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displays vehicle info to the user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595360" y="2802890"/>
            <a:ext cx="112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   Table:</a:t>
            </a:r>
            <a:endParaRPr lang="en-US"/>
          </a:p>
          <a:p>
            <a:r>
              <a:rPr lang="en-US"/>
              <a:t> products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66685" y="86614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</a:t>
            </a:r>
            <a:r>
              <a:rPr lang="en-US" sz="1400">
                <a:sym typeface="+mn-ea"/>
              </a:rPr>
              <a:t>phpMyAdmin</a:t>
            </a:r>
            <a:endParaRPr lang="en-US" sz="1400">
              <a:sym typeface="+mn-ea"/>
            </a:endParaRPr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  <p:pic>
        <p:nvPicPr>
          <p:cNvPr id="29" name="Picture 28" descr="Screenshot (4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2194560"/>
            <a:ext cx="2042160" cy="15074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3861435" y="5090160"/>
            <a:ext cx="4500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Item Description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597025" y="1951355"/>
            <a:ext cx="193040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28585" y="866140"/>
            <a:ext cx="2178685" cy="760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44475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74190" y="889000"/>
            <a:ext cx="170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135880" y="2490470"/>
            <a:ext cx="1920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details.php &amp; functions.php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21360000">
            <a:off x="4375150" y="1939290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 vehicle info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selects vehicle info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 rot="21420000">
            <a:off x="7865745" y="4184650"/>
            <a:ext cx="2100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vehicle info </a:t>
            </a:r>
            <a:endParaRPr lang="en-US"/>
          </a:p>
          <a:p>
            <a:r>
              <a:rPr lang="en-US"/>
              <a:t>to the web server 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21420000">
            <a:off x="3984625" y="4056380"/>
            <a:ext cx="353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responds  vehicle info to the user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595360" y="2802890"/>
            <a:ext cx="1122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   Table:</a:t>
            </a:r>
            <a:endParaRPr lang="en-US"/>
          </a:p>
          <a:p>
            <a:r>
              <a:rPr lang="en-US"/>
              <a:t> products</a:t>
            </a:r>
            <a:endParaRPr lang="en-US"/>
          </a:p>
        </p:txBody>
      </p:sp>
      <p:pic>
        <p:nvPicPr>
          <p:cNvPr id="2" name="Picture 1" descr="deatils"/>
          <p:cNvPicPr>
            <a:picLocks noChangeAspect="1"/>
          </p:cNvPicPr>
          <p:nvPr/>
        </p:nvPicPr>
        <p:blipFill>
          <a:blip r:embed="rId1"/>
          <a:srcRect l="28757" t="17302"/>
          <a:stretch>
            <a:fillRect/>
          </a:stretch>
        </p:blipFill>
        <p:spPr>
          <a:xfrm>
            <a:off x="1597025" y="2037080"/>
            <a:ext cx="1878330" cy="1722120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728585" y="86614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867660" y="5090795"/>
            <a:ext cx="4613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 payment_options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644015" y="1951355"/>
            <a:ext cx="188341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16875" y="866140"/>
            <a:ext cx="1890395" cy="760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61620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73555" y="889000"/>
            <a:ext cx="170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25340" y="2774315"/>
            <a:ext cx="244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payment_options.php 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21420000">
            <a:off x="4041775" y="1887855"/>
            <a:ext cx="318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 to store the shipping</a:t>
            </a:r>
            <a:endParaRPr lang="en-US"/>
          </a:p>
          <a:p>
            <a:r>
              <a:rPr lang="en-US"/>
              <a:t>&amp; payment details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480935" y="1627505"/>
            <a:ext cx="2735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executes the insert query</a:t>
            </a:r>
            <a:endParaRPr lang="en-US"/>
          </a:p>
          <a:p>
            <a:r>
              <a:rPr lang="en-US"/>
              <a:t>to the customer_orders</a:t>
            </a:r>
            <a:endParaRPr lang="en-US"/>
          </a:p>
          <a:p>
            <a:r>
              <a:rPr lang="en-US"/>
              <a:t>table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 rot="21420000">
            <a:off x="7430770" y="4258310"/>
            <a:ext cx="283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confirmation no. to</a:t>
            </a:r>
            <a:endParaRPr lang="en-US"/>
          </a:p>
          <a:p>
            <a:r>
              <a:rPr lang="en-US"/>
              <a:t> the webserver 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21420000">
            <a:off x="3688080" y="4062730"/>
            <a:ext cx="371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responds  to the web browser</a:t>
            </a:r>
            <a:endParaRPr lang="en-US"/>
          </a:p>
          <a:p>
            <a:r>
              <a:rPr lang="en-US"/>
              <a:t>with the order confirmation number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385175" y="2677160"/>
            <a:ext cx="1787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Table:</a:t>
            </a:r>
            <a:endParaRPr lang="en-US"/>
          </a:p>
          <a:p>
            <a:r>
              <a:rPr lang="en-US"/>
              <a:t> customer_</a:t>
            </a:r>
            <a:endParaRPr lang="en-US"/>
          </a:p>
          <a:p>
            <a:r>
              <a:rPr lang="en-US"/>
              <a:t>orders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017510" y="92583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2162810"/>
            <a:ext cx="1826260" cy="15913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2595880" y="5005705"/>
            <a:ext cx="6280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MyAccount: my_orders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644015" y="1951355"/>
            <a:ext cx="188341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16875" y="866140"/>
            <a:ext cx="1890395" cy="760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61620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73555" y="889000"/>
            <a:ext cx="170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041265" y="2774315"/>
            <a:ext cx="192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my_orders.php 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21420000">
            <a:off x="4263390" y="1932940"/>
            <a:ext cx="208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 order info </a:t>
            </a:r>
            <a:endParaRPr lang="en-US"/>
          </a:p>
          <a:p>
            <a:r>
              <a:rPr lang="en-US"/>
              <a:t>of the customer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83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selects order info from  </a:t>
            </a:r>
            <a:endParaRPr lang="en-US"/>
          </a:p>
          <a:p>
            <a:r>
              <a:rPr lang="en-US"/>
              <a:t>the table customer_orders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 rot="21420000">
            <a:off x="7865745" y="4184650"/>
            <a:ext cx="1922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order info </a:t>
            </a:r>
            <a:endParaRPr lang="en-US"/>
          </a:p>
          <a:p>
            <a:r>
              <a:rPr lang="en-US"/>
              <a:t>to the webserver 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21420000">
            <a:off x="3813810" y="4056380"/>
            <a:ext cx="363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responds  to the web browser</a:t>
            </a:r>
            <a:endParaRPr lang="en-US"/>
          </a:p>
          <a:p>
            <a:r>
              <a:rPr lang="en-US"/>
              <a:t>with the order info of the customer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385175" y="2677160"/>
            <a:ext cx="1787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Table:</a:t>
            </a:r>
            <a:endParaRPr lang="en-US"/>
          </a:p>
          <a:p>
            <a:r>
              <a:rPr lang="en-US"/>
              <a:t> customer_</a:t>
            </a:r>
            <a:endParaRPr lang="en-US"/>
          </a:p>
          <a:p>
            <a:r>
              <a:rPr lang="en-US"/>
              <a:t>orders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017510" y="92583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  <p:pic>
        <p:nvPicPr>
          <p:cNvPr id="29" name="Picture 28" descr="Screenshot (4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2346325"/>
            <a:ext cx="1753870" cy="10445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651"/>
            <a:ext cx="10515600" cy="6119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844"/>
            <a:ext cx="10515600" cy="43513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900" b="1" dirty="0" smtClean="0"/>
              <a:t>Business </a:t>
            </a:r>
            <a:r>
              <a:rPr lang="en-US" sz="2900" b="1" dirty="0"/>
              <a:t>Model</a:t>
            </a:r>
            <a:endParaRPr lang="en-US" sz="2900" b="1" dirty="0"/>
          </a:p>
          <a:p>
            <a:pPr lvl="1"/>
            <a:r>
              <a:rPr lang="en-US" b="1" dirty="0"/>
              <a:t>1.1 Business Context and Goals </a:t>
            </a:r>
            <a:endParaRPr lang="en-US" b="1" dirty="0"/>
          </a:p>
          <a:p>
            <a:pPr lvl="1"/>
            <a:r>
              <a:rPr lang="en-US" b="1" dirty="0"/>
              <a:t>1.2 Technical Requirements </a:t>
            </a:r>
            <a:r>
              <a:rPr lang="en-US" b="1" dirty="0" smtClean="0"/>
              <a:t>&amp; Technologies</a:t>
            </a:r>
            <a:endParaRPr lang="en-US" b="1" dirty="0"/>
          </a:p>
          <a:p>
            <a:pPr marL="514350" lvl="0" indent="-514350">
              <a:buFont typeface="+mj-lt"/>
              <a:buAutoNum type="arabicPeriod"/>
            </a:pPr>
            <a:r>
              <a:rPr lang="en-US" sz="2900" b="1" dirty="0" smtClean="0"/>
              <a:t>Architecture</a:t>
            </a:r>
            <a:endParaRPr lang="en-US" sz="2900" b="1" dirty="0"/>
          </a:p>
          <a:p>
            <a:pPr marL="514350" lvl="0" indent="-514350">
              <a:buFont typeface="+mj-lt"/>
              <a:buAutoNum type="arabicPeriod"/>
            </a:pPr>
            <a:r>
              <a:rPr lang="en-US" sz="2900" b="1" dirty="0" smtClean="0"/>
              <a:t>Protocols</a:t>
            </a:r>
            <a:endParaRPr lang="en-US" sz="2900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900" b="1" dirty="0" smtClean="0"/>
              <a:t>Database (with data examples)</a:t>
            </a:r>
            <a:endParaRPr lang="en-US" sz="2900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900" b="1" dirty="0" smtClean="0"/>
              <a:t>Schedule</a:t>
            </a:r>
            <a:endParaRPr lang="en-US" sz="29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3230880" y="5316855"/>
            <a:ext cx="6216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MyAccount: edit_account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705610" y="1951355"/>
            <a:ext cx="1821815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5575" y="741045"/>
            <a:ext cx="2131695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61620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825625" y="889000"/>
            <a:ext cx="164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713605" y="2774315"/>
            <a:ext cx="224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edit_account.php 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21420000">
            <a:off x="4263390" y="1932940"/>
            <a:ext cx="300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 for account edit  to </a:t>
            </a:r>
            <a:endParaRPr lang="en-US"/>
          </a:p>
          <a:p>
            <a:r>
              <a:rPr lang="en-US"/>
              <a:t>the web server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379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updates the customer</a:t>
            </a:r>
            <a:endParaRPr lang="en-US"/>
          </a:p>
          <a:p>
            <a:r>
              <a:rPr lang="en-US"/>
              <a:t>table with the info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 rot="21420000">
            <a:off x="7865745" y="4184650"/>
            <a:ext cx="221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updated info</a:t>
            </a:r>
            <a:endParaRPr lang="en-US"/>
          </a:p>
          <a:p>
            <a:r>
              <a:rPr lang="en-US"/>
              <a:t>to the web server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21420000">
            <a:off x="3813810" y="4056380"/>
            <a:ext cx="318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responds  to the web browser</a:t>
            </a:r>
            <a:endParaRPr lang="en-US"/>
          </a:p>
          <a:p>
            <a:r>
              <a:rPr lang="en-US"/>
              <a:t>with updated message.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507095" y="2780030"/>
            <a:ext cx="1236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   Table:</a:t>
            </a:r>
            <a:endParaRPr lang="en-US"/>
          </a:p>
          <a:p>
            <a:r>
              <a:rPr lang="en-US"/>
              <a:t>customers</a:t>
            </a:r>
            <a:endParaRPr lang="en-US"/>
          </a:p>
        </p:txBody>
      </p:sp>
      <p:sp>
        <p:nvSpPr>
          <p:cNvPr id="29" name="Flowchart: Sequential Access Storage 28"/>
          <p:cNvSpPr/>
          <p:nvPr/>
        </p:nvSpPr>
        <p:spPr>
          <a:xfrm rot="21360000">
            <a:off x="-59055" y="4259580"/>
            <a:ext cx="3761105" cy="1096010"/>
          </a:xfrm>
          <a:prstGeom prst="flowChartMagnetic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 rot="21420000">
            <a:off x="478790" y="4385945"/>
            <a:ext cx="3444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“Your account has been edited,</a:t>
            </a:r>
            <a:endParaRPr lang="en-US"/>
          </a:p>
          <a:p>
            <a:r>
              <a:rPr lang="en-US"/>
              <a:t>to complete the process, </a:t>
            </a:r>
            <a:endParaRPr lang="en-US"/>
          </a:p>
          <a:p>
            <a:r>
              <a:rPr lang="en-US"/>
              <a:t>Please Relogin”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pic>
        <p:nvPicPr>
          <p:cNvPr id="32" name="Picture 31" descr="Screenshot (5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2091690"/>
            <a:ext cx="1700530" cy="1667510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7880985" y="78105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ext Box 30"/>
          <p:cNvSpPr txBox="1"/>
          <p:nvPr/>
        </p:nvSpPr>
        <p:spPr>
          <a:xfrm>
            <a:off x="3171825" y="5384165"/>
            <a:ext cx="6886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MyAccount: Change Password Page</a:t>
            </a:r>
            <a:endParaRPr 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1580515" y="1951355"/>
            <a:ext cx="1946910" cy="2014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520" y="888365"/>
            <a:ext cx="1649730" cy="739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08925" y="803910"/>
            <a:ext cx="1998345" cy="82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5625" y="866140"/>
            <a:ext cx="1649730" cy="69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99305" y="2616200"/>
            <a:ext cx="2475230" cy="6845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8434705" y="2225040"/>
            <a:ext cx="1294765" cy="16383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3570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5195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90480" y="866140"/>
            <a:ext cx="10795" cy="398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40535" y="889000"/>
            <a:ext cx="1826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ClientServer:</a:t>
            </a:r>
            <a:endParaRPr lang="en-US"/>
          </a:p>
          <a:p>
            <a:r>
              <a:rPr lang="en-US"/>
              <a:t>Chrome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42255" y="982345"/>
            <a:ext cx="1308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Web Server:</a:t>
            </a:r>
            <a:endParaRPr lang="en-US" sz="1600"/>
          </a:p>
          <a:p>
            <a:r>
              <a:rPr lang="en-US" sz="1600"/>
              <a:t>CS Server</a:t>
            </a:r>
            <a:endParaRPr lang="en-US" sz="16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75195" y="1962785"/>
            <a:ext cx="2783205" cy="1206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60800" y="1860550"/>
            <a:ext cx="3213100" cy="1270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766310" y="2774315"/>
            <a:ext cx="219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change_pass.php 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 rot="21420000">
            <a:off x="4263390" y="1932940"/>
            <a:ext cx="297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requests to update the </a:t>
            </a:r>
            <a:endParaRPr lang="en-US"/>
          </a:p>
          <a:p>
            <a:r>
              <a:rPr lang="en-US"/>
              <a:t>password to the web server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642860" y="1627505"/>
            <a:ext cx="241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updates the password</a:t>
            </a:r>
            <a:endParaRPr lang="en-US"/>
          </a:p>
          <a:p>
            <a:r>
              <a:rPr lang="en-US"/>
              <a:t>in the table customers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1435" y="3966210"/>
            <a:ext cx="3213100" cy="12700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48525" y="4184650"/>
            <a:ext cx="2924175" cy="111760"/>
          </a:xfrm>
          <a:prstGeom prst="straightConnector1">
            <a:avLst/>
          </a:prstGeom>
          <a:ln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 rot="21420000">
            <a:off x="7865745" y="4184650"/>
            <a:ext cx="221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returns updated info</a:t>
            </a:r>
            <a:endParaRPr lang="en-US"/>
          </a:p>
          <a:p>
            <a:r>
              <a:rPr lang="en-US"/>
              <a:t>to the web server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21420000">
            <a:off x="3813810" y="4056380"/>
            <a:ext cx="318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responds  to the web browser</a:t>
            </a:r>
            <a:endParaRPr lang="en-US"/>
          </a:p>
          <a:p>
            <a:r>
              <a:rPr lang="en-US"/>
              <a:t>with updated message.</a:t>
            </a:r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457200" y="2355850"/>
            <a:ext cx="914400" cy="9144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3448050"/>
            <a:ext cx="863600" cy="25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82295" y="339090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507095" y="2780030"/>
            <a:ext cx="1236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   Table:</a:t>
            </a:r>
            <a:endParaRPr lang="en-US"/>
          </a:p>
          <a:p>
            <a:r>
              <a:rPr lang="en-US"/>
              <a:t>customers</a:t>
            </a:r>
            <a:endParaRPr lang="en-US"/>
          </a:p>
        </p:txBody>
      </p:sp>
      <p:sp>
        <p:nvSpPr>
          <p:cNvPr id="29" name="Flowchart: Sequential Access Storage 28"/>
          <p:cNvSpPr/>
          <p:nvPr/>
        </p:nvSpPr>
        <p:spPr>
          <a:xfrm rot="21360000">
            <a:off x="-66040" y="4259580"/>
            <a:ext cx="3761105" cy="895350"/>
          </a:xfrm>
          <a:prstGeom prst="flowChartMagnetic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 rot="21420000">
            <a:off x="789305" y="4346575"/>
            <a:ext cx="344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“Sorry your new password </a:t>
            </a:r>
            <a:endParaRPr lang="en-US"/>
          </a:p>
          <a:p>
            <a:r>
              <a:rPr lang="en-US"/>
              <a:t>did not match”</a:t>
            </a:r>
            <a:endParaRPr lang="en-US"/>
          </a:p>
        </p:txBody>
      </p:sp>
      <p:sp>
        <p:nvSpPr>
          <p:cNvPr id="18" name="Flowchart: Sequential Access Storage 17"/>
          <p:cNvSpPr/>
          <p:nvPr/>
        </p:nvSpPr>
        <p:spPr>
          <a:xfrm rot="20520000">
            <a:off x="-230505" y="5078095"/>
            <a:ext cx="3761105" cy="836930"/>
          </a:xfrm>
          <a:prstGeom prst="flowChartMagnetic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 rot="20580000">
            <a:off x="79375" y="5189220"/>
            <a:ext cx="344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“Your password has been updated”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953135" y="281305"/>
            <a:ext cx="4147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 dirty="0" smtClean="0">
                <a:sym typeface="+mn-ea"/>
              </a:rPr>
              <a:t>3.2 PROTOCOLS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017510" y="925830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Database Server:phpMyAdmin</a:t>
            </a:r>
            <a:endParaRPr lang="en-US" sz="1400"/>
          </a:p>
          <a:p>
            <a:r>
              <a:rPr lang="en-US" sz="1400"/>
              <a:t>DBname:b_f19_15_db</a:t>
            </a:r>
            <a:endParaRPr lang="en-US" sz="1400"/>
          </a:p>
          <a:p>
            <a:endParaRPr lang="en-US" sz="1400"/>
          </a:p>
        </p:txBody>
      </p:sp>
      <p:pic>
        <p:nvPicPr>
          <p:cNvPr id="34" name="Picture 33" descr="Screenshot (5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2047240"/>
            <a:ext cx="1945005" cy="18230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867410" y="222250"/>
            <a:ext cx="2957195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67410" y="281305"/>
            <a:ext cx="2818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Table:  </a:t>
            </a:r>
            <a:r>
              <a:rPr lang="en-US" sz="2400" b="1">
                <a:solidFill>
                  <a:schemeClr val="accent5"/>
                </a:solidFill>
              </a:rPr>
              <a:t>C</a:t>
            </a:r>
            <a:r>
              <a:rPr lang="en-US" sz="2400" b="1">
                <a:solidFill>
                  <a:schemeClr val="accent5"/>
                </a:solidFill>
              </a:rPr>
              <a:t>ustomers</a:t>
            </a:r>
            <a:endParaRPr lang="en-US" sz="2400" b="1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Custom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17625"/>
            <a:ext cx="10972800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867410" y="222250"/>
            <a:ext cx="2767330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67410" y="281305"/>
            <a:ext cx="2546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Table:  </a:t>
            </a:r>
            <a:r>
              <a:rPr lang="en-US" sz="2400" b="1">
                <a:solidFill>
                  <a:schemeClr val="accent5"/>
                </a:solidFill>
              </a:rPr>
              <a:t>Products</a:t>
            </a:r>
            <a:endParaRPr lang="en-US" sz="2400" b="1">
              <a:solidFill>
                <a:schemeClr val="accent5"/>
              </a:solidFill>
            </a:endParaRPr>
          </a:p>
        </p:txBody>
      </p:sp>
      <p:pic>
        <p:nvPicPr>
          <p:cNvPr id="6" name="Content Placeholder 5" descr="Produc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69010"/>
            <a:ext cx="10972800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867410" y="222250"/>
            <a:ext cx="4036695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67410" y="281305"/>
            <a:ext cx="4037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Table:  </a:t>
            </a:r>
            <a:r>
              <a:rPr lang="en-US" sz="2400" b="1">
                <a:solidFill>
                  <a:schemeClr val="accent5"/>
                </a:solidFill>
              </a:rPr>
              <a:t>Product Categories</a:t>
            </a:r>
            <a:endParaRPr lang="en-US" sz="2400" b="1">
              <a:solidFill>
                <a:schemeClr val="accent5"/>
              </a:solidFill>
            </a:endParaRPr>
          </a:p>
        </p:txBody>
      </p:sp>
      <p:pic>
        <p:nvPicPr>
          <p:cNvPr id="9" name="Content Placeholder 8" descr="ProductCategori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500" y="1130935"/>
            <a:ext cx="11264900" cy="47428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867410" y="222250"/>
            <a:ext cx="1969770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67410" y="281305"/>
            <a:ext cx="1836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Table:  </a:t>
            </a:r>
            <a:r>
              <a:rPr lang="en-US" sz="2400" b="1">
                <a:solidFill>
                  <a:schemeClr val="accent5"/>
                </a:solidFill>
              </a:rPr>
              <a:t>Cart</a:t>
            </a:r>
            <a:endParaRPr lang="en-US" sz="2400" b="1">
              <a:solidFill>
                <a:schemeClr val="accent5"/>
              </a:solidFill>
            </a:endParaRPr>
          </a:p>
        </p:txBody>
      </p:sp>
      <p:pic>
        <p:nvPicPr>
          <p:cNvPr id="6" name="Content Placeholder 5" descr="Cart"/>
          <p:cNvPicPr>
            <a:picLocks noChangeAspect="1"/>
          </p:cNvPicPr>
          <p:nvPr>
            <p:ph idx="1"/>
          </p:nvPr>
        </p:nvPicPr>
        <p:blipFill>
          <a:blip r:embed="rId1"/>
          <a:srcRect l="-2571" t="177" r="2571" b="31482"/>
          <a:stretch>
            <a:fillRect/>
          </a:stretch>
        </p:blipFill>
        <p:spPr>
          <a:xfrm>
            <a:off x="608965" y="1012825"/>
            <a:ext cx="9634220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867410" y="222250"/>
            <a:ext cx="3957320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67410" y="281305"/>
            <a:ext cx="405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Table:  </a:t>
            </a:r>
            <a:r>
              <a:rPr lang="en-US" sz="2400" b="1">
                <a:solidFill>
                  <a:schemeClr val="accent5"/>
                </a:solidFill>
              </a:rPr>
              <a:t>Customer_Orders</a:t>
            </a:r>
            <a:endParaRPr lang="en-US" sz="2400" b="1">
              <a:solidFill>
                <a:schemeClr val="accent5"/>
              </a:solidFill>
            </a:endParaRPr>
          </a:p>
        </p:txBody>
      </p:sp>
      <p:pic>
        <p:nvPicPr>
          <p:cNvPr id="6" name="Content Placeholder 5" descr="Customer_Orde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1241425"/>
            <a:ext cx="1119251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pPr lvl="0"/>
            <a:r>
              <a:rPr lang="en-US" b="1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542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9320" y="1371600"/>
          <a:ext cx="9676765" cy="4853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500"/>
                <a:gridCol w="4463415"/>
                <a:gridCol w="2609850"/>
              </a:tblGrid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to be done</a:t>
                      </a:r>
                      <a:endParaRPr lang="en-US" sz="18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By whom</a:t>
                      </a:r>
                      <a:endParaRPr lang="en-US" sz="18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39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Oct 29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Design Presentation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Aishwarya</a:t>
                      </a:r>
                      <a:endParaRPr lang="en-US" sz="18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20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Nov 19</a:t>
                      </a:r>
                      <a:endParaRPr lang="en-US" sz="1800" dirty="0" smtClean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Software Demo (15’)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Aishwarya</a:t>
                      </a:r>
                      <a:endParaRPr lang="en-US" sz="180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 10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Running Company Web Site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1800">
                          <a:effectLst/>
                          <a:sym typeface="+mn-ea"/>
                        </a:rPr>
                        <a:t>Aishwarya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892810">
                <a:tc>
                  <a:txBody>
                    <a:bodyPr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 11 &amp; 12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purchases (shopping period)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  <a:sym typeface="+mn-ea"/>
                        </a:rPr>
                        <a:t>Aishwarya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90487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  13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Shopping Record, Report, Software Files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1800">
                          <a:effectLst/>
                          <a:sym typeface="+mn-ea"/>
                        </a:rPr>
                        <a:t>Aishwarya</a:t>
                      </a:r>
                      <a:endParaRPr lang="en-US" sz="1800" dirty="0">
                        <a:effectLst/>
                        <a:latin typeface="Calibri" panose="020F0502020204030204" charset="0"/>
                        <a:ea typeface="Calibri" panose="020F0502020204030204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145"/>
            <a:ext cx="10972800" cy="582613"/>
          </a:xfrm>
        </p:spPr>
        <p:txBody>
          <a:bodyPr/>
          <a:lstStyle/>
          <a:p>
            <a:pPr lvl="0"/>
            <a:r>
              <a:rPr lang="en-US" b="1" dirty="0"/>
              <a:t>Business Model: B2C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35" y="685165"/>
            <a:ext cx="105156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Business Context and Goals: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2400" dirty="0"/>
              <a:t>Payless Website has: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ym typeface="+mn-ea"/>
              </a:rPr>
              <a:t>Huge Varieties of Vehicles to Rent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Many Customers compare prices before final booking, this website tracks customer logins.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To increase sales, Email Marketing Automation Program is employed.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>
                <a:sym typeface="+mn-ea"/>
              </a:rPr>
              <a:t>24 * 7 </a:t>
            </a:r>
            <a:r>
              <a:rPr lang="en-US" sz="2400" dirty="0"/>
              <a:t>Customer Support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Manage Inventory Count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Supports both Cash and Card Payment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" y="508000"/>
            <a:ext cx="10972800" cy="582613"/>
          </a:xfrm>
        </p:spPr>
        <p:txBody>
          <a:bodyPr/>
          <a:lstStyle/>
          <a:p>
            <a:pPr lvl="0"/>
            <a:r>
              <a:rPr lang="en-US" b="1" dirty="0"/>
              <a:t>Business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" y="889000"/>
            <a:ext cx="105156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ym typeface="+mn-ea"/>
              </a:rPr>
              <a:t>Our Customers:</a:t>
            </a:r>
            <a:endParaRPr lang="en-US" b="1" u="sng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Payless Car Rental primarily serves E-City customers who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1. require a temporary vehicle for example, those who do not own car,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2. travelers who are out of town, or </a:t>
            </a:r>
            <a:endParaRPr lang="en-US" sz="2800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3. owners of damaged or destroyed vehicles who are awaiting repair or insurance compensation.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5" y="295910"/>
            <a:ext cx="10972800" cy="582613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Business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40" y="793115"/>
            <a:ext cx="10515600" cy="63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Vehicles we Rent- Our Products:</a:t>
            </a:r>
            <a:endParaRPr lang="en-US" sz="3200" b="1" u="sng" dirty="0" smtClean="0"/>
          </a:p>
          <a:p>
            <a:pPr marL="0" indent="0">
              <a:buNone/>
            </a:pPr>
            <a:endParaRPr lang="en-US" b="1" u="sng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9710" y="1594485"/>
            <a:ext cx="3707130" cy="4304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9710" y="1755140"/>
            <a:ext cx="361251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CARS</a:t>
            </a:r>
            <a:endParaRPr lang="en-US"/>
          </a:p>
          <a:p>
            <a:endParaRPr lang="en-US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/>
              <a:t>Standard Car</a:t>
            </a:r>
            <a:endParaRPr lang="en-US" sz="320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/>
              <a:t>Full Size Car</a:t>
            </a:r>
            <a:endParaRPr lang="en-US" sz="3200"/>
          </a:p>
        </p:txBody>
      </p:sp>
      <p:sp>
        <p:nvSpPr>
          <p:cNvPr id="6" name="Rounded Rectangle 5"/>
          <p:cNvSpPr/>
          <p:nvPr/>
        </p:nvSpPr>
        <p:spPr>
          <a:xfrm>
            <a:off x="4252595" y="1594485"/>
            <a:ext cx="3442335" cy="4303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252595" y="1755140"/>
            <a:ext cx="336423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SUVs</a:t>
            </a:r>
            <a:endParaRPr lang="en-US"/>
          </a:p>
          <a:p>
            <a:endParaRPr lang="en-US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/>
              <a:t>Compact SUV</a:t>
            </a:r>
            <a:endParaRPr lang="en-US" sz="320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/>
              <a:t>Full Size SUV</a:t>
            </a:r>
            <a:endParaRPr lang="en-US" sz="3200"/>
          </a:p>
        </p:txBody>
      </p:sp>
      <p:sp>
        <p:nvSpPr>
          <p:cNvPr id="8" name="Rounded Rectangle 7"/>
          <p:cNvSpPr/>
          <p:nvPr/>
        </p:nvSpPr>
        <p:spPr>
          <a:xfrm>
            <a:off x="7943215" y="1594485"/>
            <a:ext cx="3263265" cy="43040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943215" y="1755140"/>
            <a:ext cx="326390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/>
              <a:t>Vans</a:t>
            </a:r>
            <a:endParaRPr lang="en-US"/>
          </a:p>
          <a:p>
            <a:endParaRPr lang="en-US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/>
              <a:t>Mini Van</a:t>
            </a:r>
            <a:endParaRPr lang="en-US" sz="320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0870"/>
            <a:ext cx="10972800" cy="582613"/>
          </a:xfrm>
        </p:spPr>
        <p:txBody>
          <a:bodyPr/>
          <a:lstStyle/>
          <a:p>
            <a:pPr lvl="0"/>
            <a:r>
              <a:rPr lang="en-US" b="1" dirty="0" smtClean="0"/>
              <a:t>Business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75" y="1193800"/>
            <a:ext cx="10515600" cy="5575935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3200" b="1" u="sng" dirty="0" smtClean="0"/>
              <a:t>1.2 Technical Technologies &amp; Requirements</a:t>
            </a:r>
            <a:endParaRPr lang="en-US" b="1" dirty="0" smtClean="0"/>
          </a:p>
          <a:p>
            <a:pPr marL="0" indent="0">
              <a:buNone/>
            </a:pPr>
            <a:r>
              <a:rPr lang="en-US" sz="2000" b="1" dirty="0" smtClean="0"/>
              <a:t>PLATFORM: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PAYLESS Rentals supports the following 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823595" y="3030220"/>
            <a:ext cx="2273935" cy="2727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53440" y="3178175"/>
            <a:ext cx="2214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b="1" dirty="0" smtClean="0">
                <a:sym typeface="+mn-ea"/>
              </a:rPr>
              <a:t>Operating System:</a:t>
            </a:r>
            <a:endParaRPr lang="en-US" b="1" dirty="0" smtClean="0"/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1. iOS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2. Windows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3. Linux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06595" y="3030220"/>
            <a:ext cx="2273935" cy="2727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565650" y="3273425"/>
            <a:ext cx="2214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b="1" dirty="0" smtClean="0">
                <a:sym typeface="+mn-ea"/>
              </a:rPr>
              <a:t>Browsers: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1. Google Chrome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2. Mozilla Firefox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3. Safari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4. Internet Explorer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Users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13675" y="3030220"/>
            <a:ext cx="2538095" cy="2727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058785" y="3411855"/>
            <a:ext cx="2047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b="1" dirty="0" smtClean="0">
                <a:sym typeface="+mn-ea"/>
              </a:rPr>
              <a:t>Users</a:t>
            </a:r>
            <a:endParaRPr lang="en-US" b="1" dirty="0" smtClean="0">
              <a:sym typeface="+mn-ea"/>
            </a:endParaRPr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1.Registered</a:t>
            </a:r>
            <a:endParaRPr lang="en-US" dirty="0" smtClean="0">
              <a:sym typeface="+mn-ea"/>
            </a:endParaRPr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Customers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2. Admin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ym typeface="+mn-ea"/>
              </a:rPr>
              <a:t>3. Guests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12420"/>
            <a:ext cx="105156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Business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687070"/>
            <a:ext cx="10515600" cy="5680075"/>
          </a:xfrm>
        </p:spPr>
        <p:txBody>
          <a:bodyPr>
            <a:normAutofit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endParaRPr lang="en-US" sz="3200" b="1" u="sng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b="1" u="sng" dirty="0" smtClean="0"/>
              <a:t>1.2 Technical Requirements &amp; Technologies</a:t>
            </a:r>
            <a:endParaRPr lang="en-US" b="1" dirty="0" smtClean="0"/>
          </a:p>
          <a:p>
            <a:pPr marL="0" indent="0">
              <a:buNone/>
            </a:pPr>
            <a:r>
              <a:rPr lang="en-US" sz="2000" dirty="0" smtClean="0"/>
              <a:t>Programming Languages Used: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a) </a:t>
            </a:r>
            <a:r>
              <a:rPr lang="en-US" sz="2000" b="1" dirty="0" smtClean="0"/>
              <a:t>Client Side Programming Language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 HTML 5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CSS3 Bootstrap (for styling)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3. Javascript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b) Server Side Programming Language(Middleware/Framework)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PHP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c) Back end Programming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SQL Queries in phpMyAdmin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Web Server Used: </a:t>
            </a:r>
            <a:r>
              <a:rPr lang="en-US" sz="2000" dirty="0" smtClean="0"/>
              <a:t>CS Web Space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SQL Server: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Database Name: b_f19_15_db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Socket Connection: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Java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9" name="Straight Arrow Connector 8"/>
          <p:cNvCxnSpPr/>
          <p:nvPr/>
        </p:nvCxnSpPr>
        <p:spPr>
          <a:xfrm flipH="1">
            <a:off x="2413000" y="3557270"/>
            <a:ext cx="4378325" cy="497840"/>
          </a:xfrm>
          <a:prstGeom prst="straightConnector1">
            <a:avLst/>
          </a:prstGeom>
          <a:ln w="28575">
            <a:solidFill>
              <a:schemeClr val="accent3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8" idx="4"/>
          </p:cNvCxnSpPr>
          <p:nvPr/>
        </p:nvCxnSpPr>
        <p:spPr>
          <a:xfrm flipH="1" flipV="1">
            <a:off x="2485390" y="4313555"/>
            <a:ext cx="784860" cy="441960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3085" y="1428115"/>
            <a:ext cx="3336925" cy="258064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5255895" y="1076960"/>
            <a:ext cx="3511550" cy="170307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1257300" y="1158240"/>
            <a:ext cx="7552690" cy="423291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290185" y="3492500"/>
            <a:ext cx="4168140" cy="198564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915410" y="3492500"/>
            <a:ext cx="418465" cy="196596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46480" y="2122170"/>
            <a:ext cx="2698115" cy="4271645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3353435" y="1557020"/>
            <a:ext cx="1788160" cy="2590165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013325" y="51435"/>
            <a:ext cx="1356360" cy="521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154295" y="51435"/>
            <a:ext cx="1163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Front Page</a:t>
            </a:r>
            <a:endParaRPr lang="en-US" sz="1400" b="1"/>
          </a:p>
          <a:p>
            <a:r>
              <a:rPr lang="en-US" sz="1400"/>
              <a:t>&lt;index.php&gt;</a:t>
            </a:r>
            <a:endParaRPr lang="en-US" sz="1400"/>
          </a:p>
        </p:txBody>
      </p:sp>
      <p:sp>
        <p:nvSpPr>
          <p:cNvPr id="33" name="Rounded Rectangle 32"/>
          <p:cNvSpPr/>
          <p:nvPr/>
        </p:nvSpPr>
        <p:spPr>
          <a:xfrm>
            <a:off x="1610360" y="725170"/>
            <a:ext cx="134747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02225" y="1111885"/>
            <a:ext cx="134747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734425" y="725170"/>
            <a:ext cx="1347470" cy="452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1695450" y="655320"/>
            <a:ext cx="12820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Header Pag</a:t>
            </a:r>
            <a:r>
              <a:rPr lang="en-US" sz="1400"/>
              <a:t>e</a:t>
            </a:r>
            <a:endParaRPr lang="en-US" sz="1400"/>
          </a:p>
          <a:p>
            <a:r>
              <a:rPr lang="en-US" sz="1400"/>
              <a:t>&lt;header.php&gt;</a:t>
            </a:r>
            <a:endParaRPr lang="en-US" sz="1400"/>
          </a:p>
        </p:txBody>
      </p:sp>
      <p:sp>
        <p:nvSpPr>
          <p:cNvPr id="37" name="Text Box 36"/>
          <p:cNvSpPr txBox="1"/>
          <p:nvPr/>
        </p:nvSpPr>
        <p:spPr>
          <a:xfrm>
            <a:off x="5194300" y="1076960"/>
            <a:ext cx="1163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Body Page</a:t>
            </a:r>
            <a:endParaRPr lang="en-US" sz="1400" b="1"/>
          </a:p>
          <a:p>
            <a:r>
              <a:rPr lang="en-US" sz="1400"/>
              <a:t>&lt;index.php&gt;</a:t>
            </a:r>
            <a:endParaRPr lang="en-US" sz="1400"/>
          </a:p>
        </p:txBody>
      </p:sp>
      <p:sp>
        <p:nvSpPr>
          <p:cNvPr id="38" name="Text Box 37"/>
          <p:cNvSpPr txBox="1"/>
          <p:nvPr/>
        </p:nvSpPr>
        <p:spPr>
          <a:xfrm>
            <a:off x="8819515" y="655320"/>
            <a:ext cx="1210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Footer Page</a:t>
            </a:r>
            <a:endParaRPr lang="en-US" sz="1400"/>
          </a:p>
          <a:p>
            <a:r>
              <a:rPr lang="en-US" sz="1400"/>
              <a:t>&lt;footer.php&gt;</a:t>
            </a:r>
            <a:endParaRPr lang="en-US" sz="1400"/>
          </a:p>
        </p:txBody>
      </p:sp>
      <p:sp>
        <p:nvSpPr>
          <p:cNvPr id="39" name="Rounded Rectangle 38"/>
          <p:cNvSpPr/>
          <p:nvPr/>
        </p:nvSpPr>
        <p:spPr>
          <a:xfrm>
            <a:off x="466725" y="1655445"/>
            <a:ext cx="1143635" cy="500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293620" y="1655445"/>
            <a:ext cx="1308100" cy="5581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398145" y="1644650"/>
            <a:ext cx="142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Menu</a:t>
            </a:r>
            <a:endParaRPr lang="en-US" sz="1400"/>
          </a:p>
          <a:p>
            <a:r>
              <a:rPr lang="en-US" sz="1400"/>
              <a:t>&lt;header.php&gt;</a:t>
            </a:r>
            <a:endParaRPr lang="en-US" sz="1400"/>
          </a:p>
        </p:txBody>
      </p:sp>
      <p:sp>
        <p:nvSpPr>
          <p:cNvPr id="42" name="Text Box 41"/>
          <p:cNvSpPr txBox="1"/>
          <p:nvPr/>
        </p:nvSpPr>
        <p:spPr>
          <a:xfrm>
            <a:off x="2366645" y="1655445"/>
            <a:ext cx="1428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Navigation Ba</a:t>
            </a:r>
            <a:r>
              <a:rPr lang="en-US" sz="1400"/>
              <a:t>r</a:t>
            </a:r>
            <a:endParaRPr lang="en-US" sz="1400"/>
          </a:p>
          <a:p>
            <a:r>
              <a:rPr lang="en-US" sz="1400"/>
              <a:t>&lt;header.php&gt;</a:t>
            </a:r>
            <a:endParaRPr lang="en-US" sz="1400"/>
          </a:p>
        </p:txBody>
      </p:sp>
      <p:sp>
        <p:nvSpPr>
          <p:cNvPr id="43" name="Rounded Rectangle 42"/>
          <p:cNvSpPr/>
          <p:nvPr/>
        </p:nvSpPr>
        <p:spPr>
          <a:xfrm>
            <a:off x="2651760" y="2809240"/>
            <a:ext cx="119316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32400" y="5488940"/>
            <a:ext cx="1391920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500755" y="5488940"/>
            <a:ext cx="155257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93460" y="2889885"/>
            <a:ext cx="119316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509510" y="2889885"/>
            <a:ext cx="119316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883650" y="2889885"/>
            <a:ext cx="119316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73710" y="5488940"/>
            <a:ext cx="1356360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0081895" y="3679190"/>
            <a:ext cx="156019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10081895" y="3759835"/>
            <a:ext cx="1666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Vehicle Categories</a:t>
            </a:r>
            <a:endParaRPr lang="en-US" sz="1400"/>
          </a:p>
          <a:p>
            <a:r>
              <a:rPr lang="en-US" sz="1400"/>
              <a:t>&lt;sidebar.php&gt;</a:t>
            </a:r>
            <a:endParaRPr lang="en-US" sz="1400"/>
          </a:p>
        </p:txBody>
      </p:sp>
      <p:sp>
        <p:nvSpPr>
          <p:cNvPr id="59" name="Text Box 58"/>
          <p:cNvSpPr txBox="1"/>
          <p:nvPr/>
        </p:nvSpPr>
        <p:spPr>
          <a:xfrm>
            <a:off x="8942070" y="2970530"/>
            <a:ext cx="1311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Contact Us</a:t>
            </a:r>
            <a:r>
              <a:rPr lang="en-US" sz="1400"/>
              <a:t> </a:t>
            </a:r>
            <a:endParaRPr lang="en-US" sz="1400"/>
          </a:p>
          <a:p>
            <a:r>
              <a:rPr lang="en-US" sz="1400"/>
              <a:t>&lt;contact.php&gt;</a:t>
            </a:r>
            <a:endParaRPr lang="en-US" sz="1400"/>
          </a:p>
        </p:txBody>
      </p:sp>
      <p:sp>
        <p:nvSpPr>
          <p:cNvPr id="60" name="Text Box 59"/>
          <p:cNvSpPr txBox="1"/>
          <p:nvPr/>
        </p:nvSpPr>
        <p:spPr>
          <a:xfrm>
            <a:off x="7509510" y="2970530"/>
            <a:ext cx="14077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Shopping Cart</a:t>
            </a:r>
            <a:endParaRPr lang="en-US" sz="1400" b="1"/>
          </a:p>
          <a:p>
            <a:r>
              <a:rPr lang="en-US" sz="1400"/>
              <a:t>&lt;cart.php&gt;</a:t>
            </a:r>
            <a:endParaRPr lang="en-US" sz="1400"/>
          </a:p>
        </p:txBody>
      </p:sp>
      <p:sp>
        <p:nvSpPr>
          <p:cNvPr id="61" name="Text Box 60"/>
          <p:cNvSpPr txBox="1"/>
          <p:nvPr/>
        </p:nvSpPr>
        <p:spPr>
          <a:xfrm>
            <a:off x="6228080" y="2970530"/>
            <a:ext cx="1123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Shop</a:t>
            </a:r>
            <a:endParaRPr lang="en-US" sz="1400"/>
          </a:p>
          <a:p>
            <a:r>
              <a:rPr lang="en-US" sz="1400"/>
              <a:t>&lt;shop.php&gt;</a:t>
            </a:r>
            <a:endParaRPr lang="en-US" sz="1400"/>
          </a:p>
        </p:txBody>
      </p:sp>
      <p:grpSp>
        <p:nvGrpSpPr>
          <p:cNvPr id="133" name="Group 132"/>
          <p:cNvGrpSpPr/>
          <p:nvPr/>
        </p:nvGrpSpPr>
        <p:grpSpPr>
          <a:xfrm>
            <a:off x="4020185" y="2809240"/>
            <a:ext cx="1712595" cy="683260"/>
            <a:chOff x="6331" y="4424"/>
            <a:chExt cx="2697" cy="1076"/>
          </a:xfrm>
        </p:grpSpPr>
        <p:sp>
          <p:nvSpPr>
            <p:cNvPr id="48" name="Rounded Rectangle 47"/>
            <p:cNvSpPr/>
            <p:nvPr/>
          </p:nvSpPr>
          <p:spPr>
            <a:xfrm>
              <a:off x="6455" y="4424"/>
              <a:ext cx="2241" cy="10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6331" y="4551"/>
              <a:ext cx="26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/>
                <a:t>My Account</a:t>
              </a:r>
              <a:endParaRPr lang="en-US" sz="1400" b="1"/>
            </a:p>
            <a:p>
              <a:r>
                <a:rPr lang="en-US" sz="1400"/>
                <a:t>&lt;my_account.php&gt;</a:t>
              </a:r>
              <a:endParaRPr lang="en-US" sz="1400"/>
            </a:p>
          </p:txBody>
        </p:sp>
      </p:grpSp>
      <p:sp>
        <p:nvSpPr>
          <p:cNvPr id="65" name="Text Box 64"/>
          <p:cNvSpPr txBox="1"/>
          <p:nvPr/>
        </p:nvSpPr>
        <p:spPr>
          <a:xfrm>
            <a:off x="2711450" y="2889885"/>
            <a:ext cx="1163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Home Page</a:t>
            </a:r>
            <a:endParaRPr lang="en-US" sz="1400"/>
          </a:p>
          <a:p>
            <a:r>
              <a:rPr lang="en-US" sz="1400"/>
              <a:t>&lt;index.php&gt;</a:t>
            </a:r>
            <a:endParaRPr lang="en-US" sz="1400"/>
          </a:p>
        </p:txBody>
      </p:sp>
      <p:sp>
        <p:nvSpPr>
          <p:cNvPr id="69" name="Text Box 68"/>
          <p:cNvSpPr txBox="1"/>
          <p:nvPr/>
        </p:nvSpPr>
        <p:spPr>
          <a:xfrm>
            <a:off x="3426460" y="5569585"/>
            <a:ext cx="1747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EditAccount</a:t>
            </a:r>
            <a:endParaRPr lang="en-US" sz="1400"/>
          </a:p>
          <a:p>
            <a:r>
              <a:rPr lang="en-US" sz="1400"/>
              <a:t>&lt;edit_account.php&gt;</a:t>
            </a:r>
            <a:endParaRPr 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5124450" y="5569585"/>
            <a:ext cx="1797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ChangePassword</a:t>
            </a:r>
            <a:endParaRPr lang="en-US" sz="1400"/>
          </a:p>
          <a:p>
            <a:r>
              <a:rPr lang="en-US" sz="1400"/>
              <a:t>&lt;change_pass.php&gt;</a:t>
            </a:r>
            <a:endParaRPr lang="en-US" sz="1400"/>
          </a:p>
        </p:txBody>
      </p:sp>
      <p:sp>
        <p:nvSpPr>
          <p:cNvPr id="72" name="Text Box 71"/>
          <p:cNvSpPr txBox="1"/>
          <p:nvPr/>
        </p:nvSpPr>
        <p:spPr>
          <a:xfrm>
            <a:off x="577850" y="5569585"/>
            <a:ext cx="1223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LogOut</a:t>
            </a:r>
            <a:endParaRPr lang="en-US" sz="1400" b="1"/>
          </a:p>
          <a:p>
            <a:r>
              <a:rPr lang="en-US" sz="1400"/>
              <a:t>&lt;logout.php&gt;</a:t>
            </a:r>
            <a:endParaRPr lang="en-US" sz="1400"/>
          </a:p>
        </p:txBody>
      </p:sp>
      <p:sp>
        <p:nvSpPr>
          <p:cNvPr id="73" name="Rounded Rectangle 72"/>
          <p:cNvSpPr/>
          <p:nvPr/>
        </p:nvSpPr>
        <p:spPr>
          <a:xfrm>
            <a:off x="7454900" y="3848100"/>
            <a:ext cx="133794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7433310" y="3947795"/>
            <a:ext cx="1450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CheckOut</a:t>
            </a:r>
            <a:endParaRPr lang="en-US" sz="1400" b="1"/>
          </a:p>
          <a:p>
            <a:r>
              <a:rPr lang="en-US" sz="1400"/>
              <a:t>&lt;checkout.php&gt;</a:t>
            </a:r>
            <a:endParaRPr lang="en-US" sz="1400"/>
          </a:p>
        </p:txBody>
      </p:sp>
      <p:sp>
        <p:nvSpPr>
          <p:cNvPr id="75" name="Rounded Rectangle 74"/>
          <p:cNvSpPr/>
          <p:nvPr/>
        </p:nvSpPr>
        <p:spPr>
          <a:xfrm>
            <a:off x="9135745" y="5488940"/>
            <a:ext cx="1498600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9178290" y="5569585"/>
            <a:ext cx="1577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MyOrders</a:t>
            </a:r>
            <a:endParaRPr lang="en-US" sz="1400"/>
          </a:p>
          <a:p>
            <a:r>
              <a:rPr lang="en-US" sz="1400"/>
              <a:t>&lt;my_orders.php&gt;</a:t>
            </a:r>
            <a:endParaRPr lang="en-US" sz="1400"/>
          </a:p>
        </p:txBody>
      </p:sp>
      <p:sp>
        <p:nvSpPr>
          <p:cNvPr id="77" name="Rounded Rectangle 76"/>
          <p:cNvSpPr/>
          <p:nvPr/>
        </p:nvSpPr>
        <p:spPr>
          <a:xfrm>
            <a:off x="170180" y="2889885"/>
            <a:ext cx="208597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Text Box 77"/>
          <p:cNvSpPr txBox="1"/>
          <p:nvPr/>
        </p:nvSpPr>
        <p:spPr>
          <a:xfrm>
            <a:off x="274320" y="2970530"/>
            <a:ext cx="2151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Registration</a:t>
            </a:r>
            <a:endParaRPr lang="en-US" sz="1400"/>
          </a:p>
          <a:p>
            <a:r>
              <a:rPr lang="en-US" sz="1400"/>
              <a:t>&lt;customer_register.php&gt;</a:t>
            </a:r>
            <a:endParaRPr lang="en-US" sz="1400"/>
          </a:p>
        </p:txBody>
      </p:sp>
      <p:sp>
        <p:nvSpPr>
          <p:cNvPr id="79" name="Can 78"/>
          <p:cNvSpPr/>
          <p:nvPr/>
        </p:nvSpPr>
        <p:spPr>
          <a:xfrm>
            <a:off x="9052560" y="6323965"/>
            <a:ext cx="1581785" cy="4235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3774440" y="6440805"/>
            <a:ext cx="1003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customers</a:t>
            </a:r>
            <a:endParaRPr lang="en-US" sz="1400"/>
          </a:p>
        </p:txBody>
      </p:sp>
      <p:sp>
        <p:nvSpPr>
          <p:cNvPr id="90" name="Text Box 89"/>
          <p:cNvSpPr txBox="1"/>
          <p:nvPr/>
        </p:nvSpPr>
        <p:spPr>
          <a:xfrm>
            <a:off x="9052560" y="6440805"/>
            <a:ext cx="1703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customers_orders</a:t>
            </a:r>
            <a:endParaRPr lang="en-US" sz="1400"/>
          </a:p>
        </p:txBody>
      </p:sp>
      <p:sp>
        <p:nvSpPr>
          <p:cNvPr id="91" name="Can 90"/>
          <p:cNvSpPr/>
          <p:nvPr/>
        </p:nvSpPr>
        <p:spPr>
          <a:xfrm>
            <a:off x="3714115" y="6323965"/>
            <a:ext cx="1125855" cy="4235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Text Box 92"/>
          <p:cNvSpPr txBox="1"/>
          <p:nvPr/>
        </p:nvSpPr>
        <p:spPr>
          <a:xfrm>
            <a:off x="3811905" y="6440805"/>
            <a:ext cx="1003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customers</a:t>
            </a:r>
            <a:endParaRPr lang="en-US" sz="1400"/>
          </a:p>
        </p:txBody>
      </p:sp>
      <p:grpSp>
        <p:nvGrpSpPr>
          <p:cNvPr id="132" name="Group 131"/>
          <p:cNvGrpSpPr/>
          <p:nvPr/>
        </p:nvGrpSpPr>
        <p:grpSpPr>
          <a:xfrm>
            <a:off x="1359535" y="4046220"/>
            <a:ext cx="1125855" cy="534670"/>
            <a:chOff x="4371" y="5737"/>
            <a:chExt cx="1773" cy="667"/>
          </a:xfrm>
        </p:grpSpPr>
        <p:sp>
          <p:nvSpPr>
            <p:cNvPr id="98" name="Can 97"/>
            <p:cNvSpPr/>
            <p:nvPr/>
          </p:nvSpPr>
          <p:spPr>
            <a:xfrm>
              <a:off x="4371" y="5737"/>
              <a:ext cx="1773" cy="667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Text Box 98"/>
            <p:cNvSpPr txBox="1"/>
            <p:nvPr/>
          </p:nvSpPr>
          <p:spPr>
            <a:xfrm>
              <a:off x="4558" y="5916"/>
              <a:ext cx="158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products</a:t>
              </a:r>
              <a:endParaRPr lang="en-US" sz="1400"/>
            </a:p>
          </p:txBody>
        </p:sp>
      </p:grpSp>
      <p:sp>
        <p:nvSpPr>
          <p:cNvPr id="104" name="Can 103"/>
          <p:cNvSpPr/>
          <p:nvPr/>
        </p:nvSpPr>
        <p:spPr>
          <a:xfrm>
            <a:off x="10264775" y="4566285"/>
            <a:ext cx="1558925" cy="4235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Text Box 104"/>
          <p:cNvSpPr txBox="1"/>
          <p:nvPr/>
        </p:nvSpPr>
        <p:spPr>
          <a:xfrm>
            <a:off x="10264775" y="4624705"/>
            <a:ext cx="1851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product_categories</a:t>
            </a:r>
            <a:endParaRPr lang="en-US" sz="1400"/>
          </a:p>
        </p:txBody>
      </p:sp>
      <p:cxnSp>
        <p:nvCxnSpPr>
          <p:cNvPr id="106" name="Straight Arrow Connector 105"/>
          <p:cNvCxnSpPr>
            <a:stCxn id="18" idx="1"/>
          </p:cNvCxnSpPr>
          <p:nvPr/>
        </p:nvCxnSpPr>
        <p:spPr>
          <a:xfrm flipH="1">
            <a:off x="2981960" y="312420"/>
            <a:ext cx="2031365" cy="39306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7" idx="0"/>
          </p:cNvCxnSpPr>
          <p:nvPr/>
        </p:nvCxnSpPr>
        <p:spPr>
          <a:xfrm>
            <a:off x="5770880" y="573405"/>
            <a:ext cx="5080" cy="50355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377940" y="195580"/>
            <a:ext cx="2414905" cy="50990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42" idx="0"/>
          </p:cNvCxnSpPr>
          <p:nvPr/>
        </p:nvCxnSpPr>
        <p:spPr>
          <a:xfrm>
            <a:off x="2260600" y="1158240"/>
            <a:ext cx="820420" cy="49720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057910" y="1186815"/>
            <a:ext cx="807720" cy="384810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414270" y="2197100"/>
            <a:ext cx="200660" cy="692785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73710" y="2155825"/>
            <a:ext cx="350520" cy="782320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520315" y="2197100"/>
            <a:ext cx="1558290" cy="70231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837815" y="2197100"/>
            <a:ext cx="1750695" cy="625475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145155" y="2187575"/>
            <a:ext cx="3021330" cy="65405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30600" y="2158365"/>
            <a:ext cx="4137025" cy="70231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68700" y="2091055"/>
            <a:ext cx="5494020" cy="779145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356725" y="1186815"/>
            <a:ext cx="1057275" cy="2463165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172450" y="3543935"/>
            <a:ext cx="24765" cy="30924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225665" y="3565525"/>
            <a:ext cx="2828290" cy="558165"/>
          </a:xfrm>
          <a:prstGeom prst="straightConnector1">
            <a:avLst/>
          </a:prstGeom>
          <a:ln w="28575">
            <a:solidFill>
              <a:schemeClr val="accent3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661535" y="3492500"/>
            <a:ext cx="744855" cy="195643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49" idx="3"/>
          </p:cNvCxnSpPr>
          <p:nvPr/>
        </p:nvCxnSpPr>
        <p:spPr>
          <a:xfrm flipH="1">
            <a:off x="4579620" y="3585210"/>
            <a:ext cx="2193290" cy="946150"/>
          </a:xfrm>
          <a:prstGeom prst="straightConnector1">
            <a:avLst/>
          </a:prstGeom>
          <a:ln w="28575">
            <a:solidFill>
              <a:schemeClr val="accent3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164330" y="3649980"/>
            <a:ext cx="1546860" cy="504190"/>
            <a:chOff x="6557" y="5610"/>
            <a:chExt cx="2436" cy="794"/>
          </a:xfrm>
        </p:grpSpPr>
        <p:sp>
          <p:nvSpPr>
            <p:cNvPr id="100" name="Can 99"/>
            <p:cNvSpPr/>
            <p:nvPr/>
          </p:nvSpPr>
          <p:spPr>
            <a:xfrm>
              <a:off x="6611" y="5610"/>
              <a:ext cx="2382" cy="7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Text Box 100"/>
            <p:cNvSpPr txBox="1"/>
            <p:nvPr/>
          </p:nvSpPr>
          <p:spPr>
            <a:xfrm>
              <a:off x="6557" y="5834"/>
              <a:ext cx="239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customer_orders</a:t>
              </a:r>
              <a:endParaRPr lang="en-US" sz="140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45155" y="4189730"/>
            <a:ext cx="1487805" cy="683260"/>
            <a:chOff x="4953" y="6598"/>
            <a:chExt cx="2343" cy="1076"/>
          </a:xfrm>
        </p:grpSpPr>
        <p:sp>
          <p:nvSpPr>
            <p:cNvPr id="49" name="Rounded Rectangle 48"/>
            <p:cNvSpPr/>
            <p:nvPr/>
          </p:nvSpPr>
          <p:spPr>
            <a:xfrm>
              <a:off x="5069" y="6598"/>
              <a:ext cx="2143" cy="10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4953" y="6743"/>
              <a:ext cx="234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 b="1"/>
                <a:t>Product Details</a:t>
              </a:r>
              <a:endParaRPr lang="en-US" sz="1400"/>
            </a:p>
            <a:p>
              <a:r>
                <a:rPr lang="en-US" sz="1400"/>
                <a:t>&lt;details.php&gt;</a:t>
              </a:r>
              <a:endParaRPr lang="en-US" sz="14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H="1">
            <a:off x="9094470" y="1172845"/>
            <a:ext cx="154305" cy="1712595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7891780" y="1163320"/>
            <a:ext cx="1222375" cy="170307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6371590" y="1172845"/>
            <a:ext cx="2597785" cy="168402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763395" y="1047750"/>
            <a:ext cx="6975475" cy="1818640"/>
          </a:xfrm>
          <a:prstGeom prst="straightConnector1">
            <a:avLst/>
          </a:prstGeom>
          <a:ln w="2857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42570" y="177165"/>
            <a:ext cx="3359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ARCHITECTURE</a:t>
            </a:r>
            <a:endParaRPr lang="en-US" sz="2800" b="1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4260" y="6172200"/>
            <a:ext cx="1186815" cy="224155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099945" y="3446780"/>
            <a:ext cx="608330" cy="58991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30800" y="3503295"/>
            <a:ext cx="125095" cy="19113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64330" y="6165850"/>
            <a:ext cx="285750" cy="184150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653905" y="6169660"/>
            <a:ext cx="336550" cy="15303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709275" y="4359275"/>
            <a:ext cx="294640" cy="220980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290185" y="4436110"/>
            <a:ext cx="2143125" cy="683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5339715" y="4531360"/>
            <a:ext cx="2093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Order Placed</a:t>
            </a:r>
            <a:endParaRPr lang="en-US" sz="1400" b="1"/>
          </a:p>
          <a:p>
            <a:r>
              <a:rPr lang="en-US" sz="1400"/>
              <a:t>&lt;payment_options.php&gt;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14490" y="4098925"/>
            <a:ext cx="736600" cy="31178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87645" y="4155440"/>
            <a:ext cx="208280" cy="349885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Rectangle 48"/>
          <p:cNvSpPr/>
          <p:nvPr/>
        </p:nvSpPr>
        <p:spPr>
          <a:xfrm>
            <a:off x="2160905" y="948690"/>
            <a:ext cx="8456930" cy="5147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63660" y="3065780"/>
            <a:ext cx="1046480" cy="653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1515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7535" y="2400935"/>
            <a:ext cx="1097280" cy="13855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35600" y="135255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12435" y="4269740"/>
            <a:ext cx="1221740" cy="61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608955" y="147637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54370" y="4393565"/>
            <a:ext cx="73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Port #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89270" y="2718435"/>
            <a:ext cx="1298575" cy="2921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0220" y="3411220"/>
            <a:ext cx="136588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29840" y="1968500"/>
            <a:ext cx="1143635" cy="624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63025" y="4393565"/>
            <a:ext cx="1047750" cy="789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13000" y="3411855"/>
            <a:ext cx="1329690" cy="734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96350" y="1845310"/>
            <a:ext cx="1114425" cy="748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13000" y="3501390"/>
            <a:ext cx="1329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Payment Data file As.dat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413635" y="4885690"/>
            <a:ext cx="1242060" cy="693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644140" y="1968500"/>
            <a:ext cx="130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f-As.dat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413000" y="4909820"/>
            <a:ext cx="126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Payment Datafile Qs.dat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8963660" y="1896745"/>
            <a:ext cx="8140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Payment</a:t>
            </a:r>
            <a:endParaRPr lang="en-US" sz="1400"/>
          </a:p>
          <a:p>
            <a:r>
              <a:rPr lang="en-US" sz="1400"/>
              <a:t>Data File</a:t>
            </a:r>
            <a:endParaRPr lang="en-US" sz="1400"/>
          </a:p>
          <a:p>
            <a:r>
              <a:rPr lang="en-US" sz="1400"/>
              <a:t>Ac.dat</a:t>
            </a:r>
            <a:endParaRPr 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8992870" y="3065780"/>
            <a:ext cx="969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Flag File</a:t>
            </a:r>
            <a:endParaRPr lang="en-US"/>
          </a:p>
          <a:p>
            <a:r>
              <a:rPr lang="en-US"/>
              <a:t>F-Qc.dat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992870" y="4393565"/>
            <a:ext cx="9048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/>
              <a:t>Payment</a:t>
            </a:r>
            <a:endParaRPr lang="en-US" sz="1600"/>
          </a:p>
          <a:p>
            <a:r>
              <a:rPr lang="en-US" sz="1600"/>
              <a:t>Data File</a:t>
            </a:r>
            <a:endParaRPr lang="en-US" sz="1600"/>
          </a:p>
          <a:p>
            <a:r>
              <a:rPr lang="en-US" sz="1600"/>
              <a:t>Qc.dat</a:t>
            </a:r>
            <a:endParaRPr lang="en-US" sz="1600"/>
          </a:p>
        </p:txBody>
      </p:sp>
      <p:sp>
        <p:nvSpPr>
          <p:cNvPr id="31" name="Text Box 30"/>
          <p:cNvSpPr txBox="1"/>
          <p:nvPr/>
        </p:nvSpPr>
        <p:spPr>
          <a:xfrm>
            <a:off x="5739765" y="2400935"/>
            <a:ext cx="1026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response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570220" y="3065780"/>
            <a:ext cx="1403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request Payment</a:t>
            </a:r>
            <a:endParaRPr lang="en-US" sz="1400"/>
          </a:p>
        </p:txBody>
      </p:sp>
      <p:sp>
        <p:nvSpPr>
          <p:cNvPr id="33" name="Text Box 32"/>
          <p:cNvSpPr txBox="1"/>
          <p:nvPr/>
        </p:nvSpPr>
        <p:spPr>
          <a:xfrm>
            <a:off x="4568190" y="2627630"/>
            <a:ext cx="7905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Bank</a:t>
            </a:r>
            <a:endParaRPr lang="en-US"/>
          </a:p>
          <a:p>
            <a:r>
              <a:rPr lang="en-US"/>
              <a:t>Socket</a:t>
            </a:r>
            <a:endParaRPr lang="en-US"/>
          </a:p>
          <a:p>
            <a:r>
              <a:rPr lang="en-US"/>
              <a:t>Server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7100570" y="2766060"/>
            <a:ext cx="777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Rental</a:t>
            </a:r>
            <a:endParaRPr lang="en-US"/>
          </a:p>
          <a:p>
            <a:r>
              <a:rPr lang="en-US"/>
              <a:t>Server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74745" y="2381885"/>
            <a:ext cx="69278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1"/>
          </p:cNvCxnSpPr>
          <p:nvPr/>
        </p:nvCxnSpPr>
        <p:spPr>
          <a:xfrm flipV="1">
            <a:off x="3751580" y="3093720"/>
            <a:ext cx="663575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655695" y="3681095"/>
            <a:ext cx="769620" cy="1490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8071485" y="2219325"/>
            <a:ext cx="824865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081010" y="3190240"/>
            <a:ext cx="827405" cy="21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1"/>
          </p:cNvCxnSpPr>
          <p:nvPr/>
        </p:nvCxnSpPr>
        <p:spPr>
          <a:xfrm flipH="1" flipV="1">
            <a:off x="8090535" y="3613785"/>
            <a:ext cx="872490" cy="117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</p:cNvCxnSpPr>
          <p:nvPr/>
        </p:nvCxnSpPr>
        <p:spPr>
          <a:xfrm flipH="1">
            <a:off x="5133975" y="1878330"/>
            <a:ext cx="480695" cy="53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6380" y="1804670"/>
            <a:ext cx="490220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7" idx="1"/>
          </p:cNvCxnSpPr>
          <p:nvPr/>
        </p:nvCxnSpPr>
        <p:spPr>
          <a:xfrm>
            <a:off x="4963795" y="3786505"/>
            <a:ext cx="72771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09385" y="3796030"/>
            <a:ext cx="808355" cy="5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3"/>
          </p:cNvCxnSpPr>
          <p:nvPr/>
        </p:nvCxnSpPr>
        <p:spPr>
          <a:xfrm flipV="1">
            <a:off x="10010140" y="31902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</p:cNvCxnSpPr>
          <p:nvPr/>
        </p:nvCxnSpPr>
        <p:spPr>
          <a:xfrm flipV="1">
            <a:off x="9897745" y="4576445"/>
            <a:ext cx="1185545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98880" y="379603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15720" y="2339340"/>
            <a:ext cx="121412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25950" y="419735"/>
            <a:ext cx="4566920" cy="528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4425950" y="500380"/>
            <a:ext cx="3970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Socket Connection with the Bank Server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6813</Words>
  <Application>WPS Presentation</Application>
  <PresentationFormat>Widescreen</PresentationFormat>
  <Paragraphs>658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Orange Waves</vt:lpstr>
      <vt:lpstr>Payless Car Rentals</vt:lpstr>
      <vt:lpstr>Outline</vt:lpstr>
      <vt:lpstr>Business Model: B2C </vt:lpstr>
      <vt:lpstr>Business Model </vt:lpstr>
      <vt:lpstr>Business Model </vt:lpstr>
      <vt:lpstr>Business Model </vt:lpstr>
      <vt:lpstr>Business Model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PROTOCOLS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SCHEDULE</vt:lpstr>
    </vt:vector>
  </TitlesOfParts>
  <Company>SUNY New Paltz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New Paltz</dc:creator>
  <cp:lastModifiedBy>Aishwarya</cp:lastModifiedBy>
  <cp:revision>46</cp:revision>
  <dcterms:created xsi:type="dcterms:W3CDTF">2019-03-04T17:07:00Z</dcterms:created>
  <dcterms:modified xsi:type="dcterms:W3CDTF">2019-12-13T21:26:03Z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