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2" r:id="rId2"/>
    <p:sldId id="263" r:id="rId3"/>
    <p:sldId id="264" r:id="rId4"/>
    <p:sldId id="265" r:id="rId5"/>
    <p:sldId id="272" r:id="rId6"/>
    <p:sldId id="266" r:id="rId7"/>
    <p:sldId id="267" r:id="rId8"/>
    <p:sldId id="268" r:id="rId9"/>
    <p:sldId id="271" r:id="rId10"/>
    <p:sldId id="269" r:id="rId11"/>
    <p:sldId id="27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42BD5A9-FF31-436B-9AFA-A8F05C2A27ED}">
          <p14:sldIdLst>
            <p14:sldId id="262"/>
            <p14:sldId id="263"/>
            <p14:sldId id="264"/>
            <p14:sldId id="265"/>
            <p14:sldId id="272"/>
            <p14:sldId id="266"/>
            <p14:sldId id="267"/>
            <p14:sldId id="268"/>
            <p14:sldId id="271"/>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18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471053-8DA0-4D0F-AC81-B7077D8A96D5}"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US"/>
        </a:p>
      </dgm:t>
    </dgm:pt>
    <dgm:pt modelId="{D0A6EE0C-E6CC-475A-9339-C5D66446924E}">
      <dgm:prSet phldrT="[Text]"/>
      <dgm:spPr/>
      <dgm:t>
        <a:bodyPr/>
        <a:lstStyle/>
        <a:p>
          <a:r>
            <a:rPr lang="en-US" dirty="0" smtClean="0"/>
            <a:t>Data Sources</a:t>
          </a:r>
          <a:endParaRPr lang="en-US" dirty="0"/>
        </a:p>
      </dgm:t>
    </dgm:pt>
    <dgm:pt modelId="{B04278CB-934A-4541-9AF5-3B821FCF6D75}" type="parTrans" cxnId="{7937D4BC-23E2-4F27-8487-FA0190F82CDD}">
      <dgm:prSet/>
      <dgm:spPr/>
      <dgm:t>
        <a:bodyPr/>
        <a:lstStyle/>
        <a:p>
          <a:endParaRPr lang="en-US"/>
        </a:p>
      </dgm:t>
    </dgm:pt>
    <dgm:pt modelId="{62896620-B2F5-45B8-876E-6E7A94D1A0DD}" type="sibTrans" cxnId="{7937D4BC-23E2-4F27-8487-FA0190F82CDD}">
      <dgm:prSet/>
      <dgm:spPr/>
      <dgm:t>
        <a:bodyPr/>
        <a:lstStyle/>
        <a:p>
          <a:endParaRPr lang="en-US"/>
        </a:p>
      </dgm:t>
    </dgm:pt>
    <dgm:pt modelId="{B359DE3F-C553-4480-9670-9466B31FF11D}">
      <dgm:prSet phldrT="[Text]" phldr="1"/>
      <dgm:spPr/>
      <dgm:t>
        <a:bodyPr/>
        <a:lstStyle/>
        <a:p>
          <a:endParaRPr lang="en-US"/>
        </a:p>
      </dgm:t>
    </dgm:pt>
    <dgm:pt modelId="{77CEF6A9-E7A5-4F69-8D20-919099FF3F9B}" type="parTrans" cxnId="{7BF4EA3F-3DB9-4DEC-9195-421AF53E4CC1}">
      <dgm:prSet/>
      <dgm:spPr/>
      <dgm:t>
        <a:bodyPr/>
        <a:lstStyle/>
        <a:p>
          <a:endParaRPr lang="en-US"/>
        </a:p>
      </dgm:t>
    </dgm:pt>
    <dgm:pt modelId="{D59ADA2D-DF72-4179-9CD5-E09E412B5BE4}" type="sibTrans" cxnId="{7BF4EA3F-3DB9-4DEC-9195-421AF53E4CC1}">
      <dgm:prSet/>
      <dgm:spPr/>
      <dgm:t>
        <a:bodyPr/>
        <a:lstStyle/>
        <a:p>
          <a:endParaRPr lang="en-US"/>
        </a:p>
      </dgm:t>
    </dgm:pt>
    <dgm:pt modelId="{92D22790-43E6-4E28-BDB6-1CAA291D48C2}">
      <dgm:prSet phldrT="[Text]"/>
      <dgm:spPr/>
      <dgm:t>
        <a:bodyPr/>
        <a:lstStyle/>
        <a:p>
          <a:endParaRPr lang="en-US" dirty="0"/>
        </a:p>
      </dgm:t>
    </dgm:pt>
    <dgm:pt modelId="{9BAF19B0-8E9F-48C4-AF11-2CAB4809E2F7}" type="parTrans" cxnId="{9A25F49A-7DF2-4F66-B665-54E3B3CD2804}">
      <dgm:prSet/>
      <dgm:spPr/>
      <dgm:t>
        <a:bodyPr/>
        <a:lstStyle/>
        <a:p>
          <a:endParaRPr lang="en-US"/>
        </a:p>
      </dgm:t>
    </dgm:pt>
    <dgm:pt modelId="{7AD31C39-D9DC-4792-AC23-5D38E497AC87}" type="sibTrans" cxnId="{9A25F49A-7DF2-4F66-B665-54E3B3CD2804}">
      <dgm:prSet/>
      <dgm:spPr/>
      <dgm:t>
        <a:bodyPr/>
        <a:lstStyle/>
        <a:p>
          <a:endParaRPr lang="en-US"/>
        </a:p>
      </dgm:t>
    </dgm:pt>
    <dgm:pt modelId="{92F17C6B-CAC7-4B8F-955B-61D1F7F750CC}">
      <dgm:prSet phldrT="[Text]" phldr="1"/>
      <dgm:spPr/>
      <dgm:t>
        <a:bodyPr/>
        <a:lstStyle/>
        <a:p>
          <a:endParaRPr lang="en-US" dirty="0"/>
        </a:p>
      </dgm:t>
    </dgm:pt>
    <dgm:pt modelId="{F37DD740-65D5-4B63-B108-1613B29AA5FF}" type="parTrans" cxnId="{7FBB043E-C54B-436F-8E05-99F64288C7D7}">
      <dgm:prSet/>
      <dgm:spPr/>
      <dgm:t>
        <a:bodyPr/>
        <a:lstStyle/>
        <a:p>
          <a:endParaRPr lang="en-US"/>
        </a:p>
      </dgm:t>
    </dgm:pt>
    <dgm:pt modelId="{F42B5D9E-86BF-492F-91A6-90E34CB776AF}" type="sibTrans" cxnId="{7FBB043E-C54B-436F-8E05-99F64288C7D7}">
      <dgm:prSet/>
      <dgm:spPr/>
      <dgm:t>
        <a:bodyPr/>
        <a:lstStyle/>
        <a:p>
          <a:endParaRPr lang="en-US"/>
        </a:p>
      </dgm:t>
    </dgm:pt>
    <dgm:pt modelId="{2FAE6EAC-D21E-45D2-96A0-162A3A83203F}">
      <dgm:prSet phldrT="[Text]" phldr="1"/>
      <dgm:spPr>
        <a:blipFill rotWithShape="0">
          <a:blip xmlns:r="http://schemas.openxmlformats.org/officeDocument/2006/relationships" r:embed="rId1"/>
          <a:stretch>
            <a:fillRect/>
          </a:stretch>
        </a:blipFill>
      </dgm:spPr>
      <dgm:t>
        <a:bodyPr/>
        <a:lstStyle/>
        <a:p>
          <a:endParaRPr lang="en-US" dirty="0"/>
        </a:p>
      </dgm:t>
    </dgm:pt>
    <dgm:pt modelId="{03E6ACED-9B34-4D46-AA80-1C19879758A8}" type="parTrans" cxnId="{9DABB5BD-5C0E-4742-9D95-A50DC2993582}">
      <dgm:prSet/>
      <dgm:spPr/>
      <dgm:t>
        <a:bodyPr/>
        <a:lstStyle/>
        <a:p>
          <a:endParaRPr lang="en-US"/>
        </a:p>
      </dgm:t>
    </dgm:pt>
    <dgm:pt modelId="{F556596E-D49A-4366-9455-1F2D0CF37D57}" type="sibTrans" cxnId="{9DABB5BD-5C0E-4742-9D95-A50DC2993582}">
      <dgm:prSet/>
      <dgm:spPr/>
      <dgm:t>
        <a:bodyPr/>
        <a:lstStyle/>
        <a:p>
          <a:endParaRPr lang="en-US"/>
        </a:p>
      </dgm:t>
    </dgm:pt>
    <dgm:pt modelId="{CFE89289-4E13-4232-AEDC-191A2474327B}" type="pres">
      <dgm:prSet presAssocID="{EF471053-8DA0-4D0F-AC81-B7077D8A96D5}" presName="Name0" presStyleCnt="0">
        <dgm:presLayoutVars>
          <dgm:chPref val="1"/>
          <dgm:dir/>
          <dgm:animOne val="branch"/>
          <dgm:animLvl val="lvl"/>
          <dgm:resizeHandles/>
        </dgm:presLayoutVars>
      </dgm:prSet>
      <dgm:spPr/>
      <dgm:t>
        <a:bodyPr/>
        <a:lstStyle/>
        <a:p>
          <a:endParaRPr lang="en-US"/>
        </a:p>
      </dgm:t>
    </dgm:pt>
    <dgm:pt modelId="{238989A2-D3DA-4B2F-801E-6DDBFA8B23C7}" type="pres">
      <dgm:prSet presAssocID="{D0A6EE0C-E6CC-475A-9339-C5D66446924E}" presName="vertOne" presStyleCnt="0"/>
      <dgm:spPr/>
    </dgm:pt>
    <dgm:pt modelId="{6290409D-100F-4FDF-B304-EED60238058F}" type="pres">
      <dgm:prSet presAssocID="{D0A6EE0C-E6CC-475A-9339-C5D66446924E}" presName="txOne" presStyleLbl="node0" presStyleIdx="0" presStyleCnt="1" custScaleY="23864">
        <dgm:presLayoutVars>
          <dgm:chPref val="3"/>
        </dgm:presLayoutVars>
      </dgm:prSet>
      <dgm:spPr/>
      <dgm:t>
        <a:bodyPr/>
        <a:lstStyle/>
        <a:p>
          <a:endParaRPr lang="en-US"/>
        </a:p>
      </dgm:t>
    </dgm:pt>
    <dgm:pt modelId="{71CD3B63-B340-4483-B292-513FE75427AA}" type="pres">
      <dgm:prSet presAssocID="{D0A6EE0C-E6CC-475A-9339-C5D66446924E}" presName="parTransOne" presStyleCnt="0"/>
      <dgm:spPr/>
    </dgm:pt>
    <dgm:pt modelId="{321BB10D-1930-49B8-9CF0-437B3F828A4B}" type="pres">
      <dgm:prSet presAssocID="{D0A6EE0C-E6CC-475A-9339-C5D66446924E}" presName="horzOne" presStyleCnt="0"/>
      <dgm:spPr/>
    </dgm:pt>
    <dgm:pt modelId="{BB997182-1D58-46DE-8256-57984FA48FDD}" type="pres">
      <dgm:prSet presAssocID="{B359DE3F-C553-4480-9670-9466B31FF11D}" presName="vertTwo" presStyleCnt="0"/>
      <dgm:spPr/>
    </dgm:pt>
    <dgm:pt modelId="{17D4993E-549F-4A2D-BCD4-AC4F400CA00B}" type="pres">
      <dgm:prSet presAssocID="{B359DE3F-C553-4480-9670-9466B31FF11D}" presName="txTwo" presStyleLbl="node2" presStyleIdx="0" presStyleCnt="2" custScaleX="189863" custScaleY="52963" custLinFactY="13773" custLinFactNeighborX="2263" custLinFactNeighborY="100000">
        <dgm:presLayoutVars>
          <dgm:chPref val="3"/>
        </dgm:presLayoutVars>
      </dgm:prSet>
      <dgm:spPr/>
      <dgm:t>
        <a:bodyPr/>
        <a:lstStyle/>
        <a:p>
          <a:endParaRPr lang="en-US"/>
        </a:p>
      </dgm:t>
    </dgm:pt>
    <dgm:pt modelId="{D56221E7-3039-4A59-A996-C1A218B36B62}" type="pres">
      <dgm:prSet presAssocID="{B359DE3F-C553-4480-9670-9466B31FF11D}" presName="parTransTwo" presStyleCnt="0"/>
      <dgm:spPr/>
    </dgm:pt>
    <dgm:pt modelId="{374B6A77-6160-4FB9-80B0-6F4392AF470D}" type="pres">
      <dgm:prSet presAssocID="{B359DE3F-C553-4480-9670-9466B31FF11D}" presName="horzTwo" presStyleCnt="0"/>
      <dgm:spPr/>
    </dgm:pt>
    <dgm:pt modelId="{4D63069A-4F2B-40E2-BFE9-F7362D9E1FE4}" type="pres">
      <dgm:prSet presAssocID="{92D22790-43E6-4E28-BDB6-1CAA291D48C2}" presName="vertThree" presStyleCnt="0"/>
      <dgm:spPr/>
    </dgm:pt>
    <dgm:pt modelId="{56DC5B35-A07E-4E38-8DB0-392FA6D0EF64}" type="pres">
      <dgm:prSet presAssocID="{92D22790-43E6-4E28-BDB6-1CAA291D48C2}" presName="txThree" presStyleLbl="node3" presStyleIdx="0" presStyleCnt="2" custScaleX="68564" custScaleY="108192" custLinFactX="-17176" custLinFactNeighborX="-100000" custLinFactNeighborY="38903">
        <dgm:presLayoutVars>
          <dgm:chPref val="3"/>
        </dgm:presLayoutVars>
      </dgm:prSet>
      <dgm:spPr/>
      <dgm:t>
        <a:bodyPr/>
        <a:lstStyle/>
        <a:p>
          <a:endParaRPr lang="en-US"/>
        </a:p>
      </dgm:t>
    </dgm:pt>
    <dgm:pt modelId="{AD828666-8271-4670-9025-8D2DD3A6A86E}" type="pres">
      <dgm:prSet presAssocID="{92D22790-43E6-4E28-BDB6-1CAA291D48C2}" presName="horzThree" presStyleCnt="0"/>
      <dgm:spPr/>
    </dgm:pt>
    <dgm:pt modelId="{274E8A97-4BB5-4230-B2C3-9766BC9B9D4F}" type="pres">
      <dgm:prSet presAssocID="{D59ADA2D-DF72-4179-9CD5-E09E412B5BE4}" presName="sibSpaceTwo" presStyleCnt="0"/>
      <dgm:spPr/>
    </dgm:pt>
    <dgm:pt modelId="{4AA9E5D0-F161-4906-9AD1-5684C8983A32}" type="pres">
      <dgm:prSet presAssocID="{92F17C6B-CAC7-4B8F-955B-61D1F7F750CC}" presName="vertTwo" presStyleCnt="0"/>
      <dgm:spPr/>
    </dgm:pt>
    <dgm:pt modelId="{07F7FBA9-3A93-4886-B30C-9072AF4748FD}" type="pres">
      <dgm:prSet presAssocID="{92F17C6B-CAC7-4B8F-955B-61D1F7F750CC}" presName="txTwo" presStyleLbl="node2" presStyleIdx="1" presStyleCnt="2" custScaleX="83600" custLinFactNeighborX="5937" custLinFactNeighborY="-23650">
        <dgm:presLayoutVars>
          <dgm:chPref val="3"/>
        </dgm:presLayoutVars>
      </dgm:prSet>
      <dgm:spPr/>
      <dgm:t>
        <a:bodyPr/>
        <a:lstStyle/>
        <a:p>
          <a:endParaRPr lang="en-US"/>
        </a:p>
      </dgm:t>
    </dgm:pt>
    <dgm:pt modelId="{E3C0C015-BBDD-4A3D-A621-9D4B3CA95212}" type="pres">
      <dgm:prSet presAssocID="{92F17C6B-CAC7-4B8F-955B-61D1F7F750CC}" presName="parTransTwo" presStyleCnt="0"/>
      <dgm:spPr/>
    </dgm:pt>
    <dgm:pt modelId="{F0A7347C-F828-4C1C-8728-19976E5AD493}" type="pres">
      <dgm:prSet presAssocID="{92F17C6B-CAC7-4B8F-955B-61D1F7F750CC}" presName="horzTwo" presStyleCnt="0"/>
      <dgm:spPr/>
    </dgm:pt>
    <dgm:pt modelId="{D6B0DBDF-BA15-4F53-9948-11FB6ED9E71B}" type="pres">
      <dgm:prSet presAssocID="{2FAE6EAC-D21E-45D2-96A0-162A3A83203F}" presName="vertThree" presStyleCnt="0"/>
      <dgm:spPr/>
    </dgm:pt>
    <dgm:pt modelId="{584A77AB-53AD-4AC2-ADA4-38E764FAFB84}" type="pres">
      <dgm:prSet presAssocID="{2FAE6EAC-D21E-45D2-96A0-162A3A83203F}" presName="txThree" presStyleLbl="node3" presStyleIdx="1" presStyleCnt="2" custLinFactNeighborX="-13043" custLinFactNeighborY="-3069">
        <dgm:presLayoutVars>
          <dgm:chPref val="3"/>
        </dgm:presLayoutVars>
      </dgm:prSet>
      <dgm:spPr/>
      <dgm:t>
        <a:bodyPr/>
        <a:lstStyle/>
        <a:p>
          <a:endParaRPr lang="en-US"/>
        </a:p>
      </dgm:t>
    </dgm:pt>
    <dgm:pt modelId="{E577D360-7AF0-474A-BBF8-F1D0CCD5345D}" type="pres">
      <dgm:prSet presAssocID="{2FAE6EAC-D21E-45D2-96A0-162A3A83203F}" presName="horzThree" presStyleCnt="0"/>
      <dgm:spPr/>
    </dgm:pt>
  </dgm:ptLst>
  <dgm:cxnLst>
    <dgm:cxn modelId="{3B1BD622-5BA7-483C-AB16-F1342F4E921F}" type="presOf" srcId="{D0A6EE0C-E6CC-475A-9339-C5D66446924E}" destId="{6290409D-100F-4FDF-B304-EED60238058F}" srcOrd="0" destOrd="0" presId="urn:microsoft.com/office/officeart/2005/8/layout/hierarchy4"/>
    <dgm:cxn modelId="{E8E2A422-6A3E-4015-91F9-1A07F0370A37}" type="presOf" srcId="{92F17C6B-CAC7-4B8F-955B-61D1F7F750CC}" destId="{07F7FBA9-3A93-4886-B30C-9072AF4748FD}" srcOrd="0" destOrd="0" presId="urn:microsoft.com/office/officeart/2005/8/layout/hierarchy4"/>
    <dgm:cxn modelId="{F10800CD-3BB9-4BD1-A39F-88D2DCBC3964}" type="presOf" srcId="{EF471053-8DA0-4D0F-AC81-B7077D8A96D5}" destId="{CFE89289-4E13-4232-AEDC-191A2474327B}" srcOrd="0" destOrd="0" presId="urn:microsoft.com/office/officeart/2005/8/layout/hierarchy4"/>
    <dgm:cxn modelId="{2693C1D5-990E-46EA-AAD7-3CCF4532093D}" type="presOf" srcId="{2FAE6EAC-D21E-45D2-96A0-162A3A83203F}" destId="{584A77AB-53AD-4AC2-ADA4-38E764FAFB84}" srcOrd="0" destOrd="0" presId="urn:microsoft.com/office/officeart/2005/8/layout/hierarchy4"/>
    <dgm:cxn modelId="{7937D4BC-23E2-4F27-8487-FA0190F82CDD}" srcId="{EF471053-8DA0-4D0F-AC81-B7077D8A96D5}" destId="{D0A6EE0C-E6CC-475A-9339-C5D66446924E}" srcOrd="0" destOrd="0" parTransId="{B04278CB-934A-4541-9AF5-3B821FCF6D75}" sibTransId="{62896620-B2F5-45B8-876E-6E7A94D1A0DD}"/>
    <dgm:cxn modelId="{7FBB043E-C54B-436F-8E05-99F64288C7D7}" srcId="{D0A6EE0C-E6CC-475A-9339-C5D66446924E}" destId="{92F17C6B-CAC7-4B8F-955B-61D1F7F750CC}" srcOrd="1" destOrd="0" parTransId="{F37DD740-65D5-4B63-B108-1613B29AA5FF}" sibTransId="{F42B5D9E-86BF-492F-91A6-90E34CB776AF}"/>
    <dgm:cxn modelId="{7BF4EA3F-3DB9-4DEC-9195-421AF53E4CC1}" srcId="{D0A6EE0C-E6CC-475A-9339-C5D66446924E}" destId="{B359DE3F-C553-4480-9670-9466B31FF11D}" srcOrd="0" destOrd="0" parTransId="{77CEF6A9-E7A5-4F69-8D20-919099FF3F9B}" sibTransId="{D59ADA2D-DF72-4179-9CD5-E09E412B5BE4}"/>
    <dgm:cxn modelId="{9DABB5BD-5C0E-4742-9D95-A50DC2993582}" srcId="{92F17C6B-CAC7-4B8F-955B-61D1F7F750CC}" destId="{2FAE6EAC-D21E-45D2-96A0-162A3A83203F}" srcOrd="0" destOrd="0" parTransId="{03E6ACED-9B34-4D46-AA80-1C19879758A8}" sibTransId="{F556596E-D49A-4366-9455-1F2D0CF37D57}"/>
    <dgm:cxn modelId="{765EC83B-CFD0-4826-AA81-7AFD0650F077}" type="presOf" srcId="{B359DE3F-C553-4480-9670-9466B31FF11D}" destId="{17D4993E-549F-4A2D-BCD4-AC4F400CA00B}" srcOrd="0" destOrd="0" presId="urn:microsoft.com/office/officeart/2005/8/layout/hierarchy4"/>
    <dgm:cxn modelId="{9A25F49A-7DF2-4F66-B665-54E3B3CD2804}" srcId="{B359DE3F-C553-4480-9670-9466B31FF11D}" destId="{92D22790-43E6-4E28-BDB6-1CAA291D48C2}" srcOrd="0" destOrd="0" parTransId="{9BAF19B0-8E9F-48C4-AF11-2CAB4809E2F7}" sibTransId="{7AD31C39-D9DC-4792-AC23-5D38E497AC87}"/>
    <dgm:cxn modelId="{4772A1F8-DD05-4E0C-8A64-F4A1B0C95143}" type="presOf" srcId="{92D22790-43E6-4E28-BDB6-1CAA291D48C2}" destId="{56DC5B35-A07E-4E38-8DB0-392FA6D0EF64}" srcOrd="0" destOrd="0" presId="urn:microsoft.com/office/officeart/2005/8/layout/hierarchy4"/>
    <dgm:cxn modelId="{99ED74BE-EFEC-4625-A764-CD4E28EF5FC7}" type="presParOf" srcId="{CFE89289-4E13-4232-AEDC-191A2474327B}" destId="{238989A2-D3DA-4B2F-801E-6DDBFA8B23C7}" srcOrd="0" destOrd="0" presId="urn:microsoft.com/office/officeart/2005/8/layout/hierarchy4"/>
    <dgm:cxn modelId="{B1932D28-C8BC-4AA1-9395-486785FA0D0D}" type="presParOf" srcId="{238989A2-D3DA-4B2F-801E-6DDBFA8B23C7}" destId="{6290409D-100F-4FDF-B304-EED60238058F}" srcOrd="0" destOrd="0" presId="urn:microsoft.com/office/officeart/2005/8/layout/hierarchy4"/>
    <dgm:cxn modelId="{47EA2105-EFE2-4C8D-ACAD-5793F7C66B85}" type="presParOf" srcId="{238989A2-D3DA-4B2F-801E-6DDBFA8B23C7}" destId="{71CD3B63-B340-4483-B292-513FE75427AA}" srcOrd="1" destOrd="0" presId="urn:microsoft.com/office/officeart/2005/8/layout/hierarchy4"/>
    <dgm:cxn modelId="{99A09C39-A7BB-41EC-8DFA-44BB8218C9E0}" type="presParOf" srcId="{238989A2-D3DA-4B2F-801E-6DDBFA8B23C7}" destId="{321BB10D-1930-49B8-9CF0-437B3F828A4B}" srcOrd="2" destOrd="0" presId="urn:microsoft.com/office/officeart/2005/8/layout/hierarchy4"/>
    <dgm:cxn modelId="{27EC1A0B-D456-4BAB-B05B-40A0810AB582}" type="presParOf" srcId="{321BB10D-1930-49B8-9CF0-437B3F828A4B}" destId="{BB997182-1D58-46DE-8256-57984FA48FDD}" srcOrd="0" destOrd="0" presId="urn:microsoft.com/office/officeart/2005/8/layout/hierarchy4"/>
    <dgm:cxn modelId="{BC73676E-B6DB-4C6C-AB7E-EB1AD18D1C03}" type="presParOf" srcId="{BB997182-1D58-46DE-8256-57984FA48FDD}" destId="{17D4993E-549F-4A2D-BCD4-AC4F400CA00B}" srcOrd="0" destOrd="0" presId="urn:microsoft.com/office/officeart/2005/8/layout/hierarchy4"/>
    <dgm:cxn modelId="{64FEBB4B-9D53-4F3B-957F-C7225CAEB94F}" type="presParOf" srcId="{BB997182-1D58-46DE-8256-57984FA48FDD}" destId="{D56221E7-3039-4A59-A996-C1A218B36B62}" srcOrd="1" destOrd="0" presId="urn:microsoft.com/office/officeart/2005/8/layout/hierarchy4"/>
    <dgm:cxn modelId="{FC6C002C-6E24-4AC7-AB51-C6C125F0DDE6}" type="presParOf" srcId="{BB997182-1D58-46DE-8256-57984FA48FDD}" destId="{374B6A77-6160-4FB9-80B0-6F4392AF470D}" srcOrd="2" destOrd="0" presId="urn:microsoft.com/office/officeart/2005/8/layout/hierarchy4"/>
    <dgm:cxn modelId="{4D65DAB0-7442-405C-8E5E-79F7D0AC2539}" type="presParOf" srcId="{374B6A77-6160-4FB9-80B0-6F4392AF470D}" destId="{4D63069A-4F2B-40E2-BFE9-F7362D9E1FE4}" srcOrd="0" destOrd="0" presId="urn:microsoft.com/office/officeart/2005/8/layout/hierarchy4"/>
    <dgm:cxn modelId="{997617FD-9F3A-4B67-8AEE-B950A4A35C07}" type="presParOf" srcId="{4D63069A-4F2B-40E2-BFE9-F7362D9E1FE4}" destId="{56DC5B35-A07E-4E38-8DB0-392FA6D0EF64}" srcOrd="0" destOrd="0" presId="urn:microsoft.com/office/officeart/2005/8/layout/hierarchy4"/>
    <dgm:cxn modelId="{22C0BC2B-9D90-4981-8A2F-671F56C564F4}" type="presParOf" srcId="{4D63069A-4F2B-40E2-BFE9-F7362D9E1FE4}" destId="{AD828666-8271-4670-9025-8D2DD3A6A86E}" srcOrd="1" destOrd="0" presId="urn:microsoft.com/office/officeart/2005/8/layout/hierarchy4"/>
    <dgm:cxn modelId="{FAD99DCE-4239-4E47-AA33-B62180C12E04}" type="presParOf" srcId="{321BB10D-1930-49B8-9CF0-437B3F828A4B}" destId="{274E8A97-4BB5-4230-B2C3-9766BC9B9D4F}" srcOrd="1" destOrd="0" presId="urn:microsoft.com/office/officeart/2005/8/layout/hierarchy4"/>
    <dgm:cxn modelId="{BB4162CB-65FB-453F-88F3-8E0B6DB192E8}" type="presParOf" srcId="{321BB10D-1930-49B8-9CF0-437B3F828A4B}" destId="{4AA9E5D0-F161-4906-9AD1-5684C8983A32}" srcOrd="2" destOrd="0" presId="urn:microsoft.com/office/officeart/2005/8/layout/hierarchy4"/>
    <dgm:cxn modelId="{8DC57907-A569-4A0E-83BA-2122905B7AB6}" type="presParOf" srcId="{4AA9E5D0-F161-4906-9AD1-5684C8983A32}" destId="{07F7FBA9-3A93-4886-B30C-9072AF4748FD}" srcOrd="0" destOrd="0" presId="urn:microsoft.com/office/officeart/2005/8/layout/hierarchy4"/>
    <dgm:cxn modelId="{E49829AE-632B-4371-AB62-E1FD8A9D7631}" type="presParOf" srcId="{4AA9E5D0-F161-4906-9AD1-5684C8983A32}" destId="{E3C0C015-BBDD-4A3D-A621-9D4B3CA95212}" srcOrd="1" destOrd="0" presId="urn:microsoft.com/office/officeart/2005/8/layout/hierarchy4"/>
    <dgm:cxn modelId="{0E3D2773-52FF-44A2-81FA-1501D2DF6859}" type="presParOf" srcId="{4AA9E5D0-F161-4906-9AD1-5684C8983A32}" destId="{F0A7347C-F828-4C1C-8728-19976E5AD493}" srcOrd="2" destOrd="0" presId="urn:microsoft.com/office/officeart/2005/8/layout/hierarchy4"/>
    <dgm:cxn modelId="{704A7E93-5395-48E5-97B3-E81B46E87762}" type="presParOf" srcId="{F0A7347C-F828-4C1C-8728-19976E5AD493}" destId="{D6B0DBDF-BA15-4F53-9948-11FB6ED9E71B}" srcOrd="0" destOrd="0" presId="urn:microsoft.com/office/officeart/2005/8/layout/hierarchy4"/>
    <dgm:cxn modelId="{6315372C-9523-4DB0-910F-1A6B67E9AB58}" type="presParOf" srcId="{D6B0DBDF-BA15-4F53-9948-11FB6ED9E71B}" destId="{584A77AB-53AD-4AC2-ADA4-38E764FAFB84}" srcOrd="0" destOrd="0" presId="urn:microsoft.com/office/officeart/2005/8/layout/hierarchy4"/>
    <dgm:cxn modelId="{76DA9A47-1CEF-493F-B0CC-C51DF8FBAAA0}" type="presParOf" srcId="{D6B0DBDF-BA15-4F53-9948-11FB6ED9E71B}" destId="{E577D360-7AF0-474A-BBF8-F1D0CCD5345D}"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F47F5E-1872-4294-B63E-E117D798ACC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A8A6C1C-927C-4B02-A755-DE04FC12291A}">
      <dgm:prSet phldrT="[Text]" phldr="1"/>
      <dgm:spPr>
        <a:blipFill rotWithShape="0">
          <a:blip xmlns:r="http://schemas.openxmlformats.org/officeDocument/2006/relationships" r:embed="rId1"/>
          <a:stretch>
            <a:fillRect/>
          </a:stretch>
        </a:blipFill>
      </dgm:spPr>
      <dgm:t>
        <a:bodyPr/>
        <a:lstStyle/>
        <a:p>
          <a:endParaRPr lang="en-US" dirty="0"/>
        </a:p>
      </dgm:t>
    </dgm:pt>
    <dgm:pt modelId="{D402DF42-0890-4B1C-8804-10BB3B8AAC90}" type="parTrans" cxnId="{8F26A478-1C09-454F-BB83-3DF5D5B14E37}">
      <dgm:prSet/>
      <dgm:spPr/>
      <dgm:t>
        <a:bodyPr/>
        <a:lstStyle/>
        <a:p>
          <a:endParaRPr lang="en-US"/>
        </a:p>
      </dgm:t>
    </dgm:pt>
    <dgm:pt modelId="{A7FABF7A-FF56-43C4-8643-63A28D30D43E}" type="sibTrans" cxnId="{8F26A478-1C09-454F-BB83-3DF5D5B14E37}">
      <dgm:prSet/>
      <dgm:spPr/>
      <dgm:t>
        <a:bodyPr/>
        <a:lstStyle/>
        <a:p>
          <a:endParaRPr lang="en-US"/>
        </a:p>
      </dgm:t>
    </dgm:pt>
    <dgm:pt modelId="{EF5DD93A-959B-4022-BEB4-2FE356916D4E}" type="pres">
      <dgm:prSet presAssocID="{F8F47F5E-1872-4294-B63E-E117D798ACC3}" presName="diagram" presStyleCnt="0">
        <dgm:presLayoutVars>
          <dgm:dir/>
          <dgm:resizeHandles val="exact"/>
        </dgm:presLayoutVars>
      </dgm:prSet>
      <dgm:spPr/>
      <dgm:t>
        <a:bodyPr/>
        <a:lstStyle/>
        <a:p>
          <a:endParaRPr lang="en-US"/>
        </a:p>
      </dgm:t>
    </dgm:pt>
    <dgm:pt modelId="{670F27D8-A40F-40D0-9858-2877E186540E}" type="pres">
      <dgm:prSet presAssocID="{EA8A6C1C-927C-4B02-A755-DE04FC12291A}" presName="node" presStyleLbl="node1" presStyleIdx="0" presStyleCnt="1" custScaleX="481882" custScaleY="459511" custLinFactNeighborX="4462" custLinFactNeighborY="775">
        <dgm:presLayoutVars>
          <dgm:bulletEnabled val="1"/>
        </dgm:presLayoutVars>
      </dgm:prSet>
      <dgm:spPr/>
      <dgm:t>
        <a:bodyPr/>
        <a:lstStyle/>
        <a:p>
          <a:endParaRPr lang="en-US"/>
        </a:p>
      </dgm:t>
    </dgm:pt>
  </dgm:ptLst>
  <dgm:cxnLst>
    <dgm:cxn modelId="{EF2BD0B5-A8A5-4128-B525-888BA651FFAA}" type="presOf" srcId="{F8F47F5E-1872-4294-B63E-E117D798ACC3}" destId="{EF5DD93A-959B-4022-BEB4-2FE356916D4E}" srcOrd="0" destOrd="0" presId="urn:microsoft.com/office/officeart/2005/8/layout/default"/>
    <dgm:cxn modelId="{F1D0C0F9-EFB4-42C0-8F72-A57B68FD0366}" type="presOf" srcId="{EA8A6C1C-927C-4B02-A755-DE04FC12291A}" destId="{670F27D8-A40F-40D0-9858-2877E186540E}" srcOrd="0" destOrd="0" presId="urn:microsoft.com/office/officeart/2005/8/layout/default"/>
    <dgm:cxn modelId="{8F26A478-1C09-454F-BB83-3DF5D5B14E37}" srcId="{F8F47F5E-1872-4294-B63E-E117D798ACC3}" destId="{EA8A6C1C-927C-4B02-A755-DE04FC12291A}" srcOrd="0" destOrd="0" parTransId="{D402DF42-0890-4B1C-8804-10BB3B8AAC90}" sibTransId="{A7FABF7A-FF56-43C4-8643-63A28D30D43E}"/>
    <dgm:cxn modelId="{28FA946B-E07C-48C2-821C-A260CBA63DA6}" type="presParOf" srcId="{EF5DD93A-959B-4022-BEB4-2FE356916D4E}" destId="{670F27D8-A40F-40D0-9858-2877E186540E}"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0409D-100F-4FDF-B304-EED60238058F}">
      <dsp:nvSpPr>
        <dsp:cNvPr id="0" name=""/>
        <dsp:cNvSpPr/>
      </dsp:nvSpPr>
      <dsp:spPr>
        <a:xfrm>
          <a:off x="3956" y="1127"/>
          <a:ext cx="8450287" cy="4603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Data Sources</a:t>
          </a:r>
          <a:endParaRPr lang="en-US" sz="1900" kern="1200" dirty="0"/>
        </a:p>
      </dsp:txBody>
      <dsp:txXfrm>
        <a:off x="17438" y="14609"/>
        <a:ext cx="8423323" cy="433356"/>
      </dsp:txXfrm>
    </dsp:sp>
    <dsp:sp modelId="{17D4993E-549F-4A2D-BCD4-AC4F400CA00B}">
      <dsp:nvSpPr>
        <dsp:cNvPr id="0" name=""/>
        <dsp:cNvSpPr/>
      </dsp:nvSpPr>
      <dsp:spPr>
        <a:xfrm>
          <a:off x="76193" y="1115205"/>
          <a:ext cx="5368634" cy="10216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endParaRPr lang="en-US" sz="1900" kern="1200"/>
        </a:p>
      </dsp:txBody>
      <dsp:txXfrm>
        <a:off x="106115" y="1145127"/>
        <a:ext cx="5308790" cy="961776"/>
      </dsp:txXfrm>
    </dsp:sp>
    <dsp:sp modelId="{56DC5B35-A07E-4E38-8DB0-392FA6D0EF64}">
      <dsp:nvSpPr>
        <dsp:cNvPr id="0" name=""/>
        <dsp:cNvSpPr/>
      </dsp:nvSpPr>
      <dsp:spPr>
        <a:xfrm>
          <a:off x="0" y="2621566"/>
          <a:ext cx="1931178" cy="20869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endParaRPr lang="en-US" sz="1900" kern="1200" dirty="0"/>
        </a:p>
      </dsp:txBody>
      <dsp:txXfrm>
        <a:off x="56562" y="2678128"/>
        <a:ext cx="1818054" cy="1973825"/>
      </dsp:txXfrm>
    </dsp:sp>
    <dsp:sp modelId="{07F7FBA9-3A93-4886-B30C-9072AF4748FD}">
      <dsp:nvSpPr>
        <dsp:cNvPr id="0" name=""/>
        <dsp:cNvSpPr/>
      </dsp:nvSpPr>
      <dsp:spPr>
        <a:xfrm>
          <a:off x="6018102" y="609599"/>
          <a:ext cx="2363903" cy="19289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endParaRPr lang="en-US" sz="1900" kern="1200" dirty="0"/>
        </a:p>
      </dsp:txBody>
      <dsp:txXfrm>
        <a:off x="6074598" y="666095"/>
        <a:ext cx="2250911" cy="1815939"/>
      </dsp:txXfrm>
    </dsp:sp>
    <dsp:sp modelId="{584A77AB-53AD-4AC2-ADA4-38E764FAFB84}">
      <dsp:nvSpPr>
        <dsp:cNvPr id="0" name=""/>
        <dsp:cNvSpPr/>
      </dsp:nvSpPr>
      <dsp:spPr>
        <a:xfrm>
          <a:off x="5249551" y="2719266"/>
          <a:ext cx="2827635" cy="1928931"/>
        </a:xfrm>
        <a:prstGeom prst="roundRect">
          <a:avLst>
            <a:gd name="adj" fmla="val 10000"/>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endParaRPr lang="en-US" sz="1900" kern="1200" dirty="0"/>
        </a:p>
      </dsp:txBody>
      <dsp:txXfrm>
        <a:off x="5306047" y="2775762"/>
        <a:ext cx="2714643" cy="18159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F27D8-A40F-40D0-9858-2877E186540E}">
      <dsp:nvSpPr>
        <dsp:cNvPr id="0" name=""/>
        <dsp:cNvSpPr/>
      </dsp:nvSpPr>
      <dsp:spPr>
        <a:xfrm>
          <a:off x="6" y="0"/>
          <a:ext cx="8229593" cy="4708524"/>
        </a:xfrm>
        <a:prstGeom prst="rect">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endParaRPr lang="en-US" sz="6500" kern="1200" dirty="0"/>
        </a:p>
      </dsp:txBody>
      <dsp:txXfrm>
        <a:off x="6" y="0"/>
        <a:ext cx="8229593" cy="47085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1A4A8D-7E88-4FD9-B120-B0D720176ECF}" type="datetimeFigureOut">
              <a:rPr lang="en-US" smtClean="0"/>
              <a:t>4/9/2012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865E1C-0561-4A5F-8877-4142FB5B8734}" type="slidenum">
              <a:rPr lang="en-US" smtClean="0"/>
              <a:t>‹#›</a:t>
            </a:fld>
            <a:endParaRPr lang="en-US"/>
          </a:p>
        </p:txBody>
      </p:sp>
    </p:spTree>
    <p:extLst>
      <p:ext uri="{BB962C8B-B14F-4D97-AF65-F5344CB8AC3E}">
        <p14:creationId xmlns:p14="http://schemas.microsoft.com/office/powerpoint/2010/main" val="2341091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67BA23BB-B357-48DB-B225-F3C161553DA9}" type="datetimeFigureOut">
              <a:rPr lang="en-US" smtClean="0"/>
              <a:t>4/9/2012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3F15A32-9B98-4057-8498-7848F36C7AD2}"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BA23BB-B357-48DB-B225-F3C161553DA9}" type="datetimeFigureOut">
              <a:rPr lang="en-US" smtClean="0"/>
              <a:t>4/9/2012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15A32-9B98-4057-8498-7848F36C7A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BA23BB-B357-48DB-B225-F3C161553DA9}" type="datetimeFigureOut">
              <a:rPr lang="en-US" smtClean="0"/>
              <a:t>4/9/2012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15A32-9B98-4057-8498-7848F36C7A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7BA23BB-B357-48DB-B225-F3C161553DA9}" type="datetimeFigureOut">
              <a:rPr lang="en-US" smtClean="0"/>
              <a:t>4/9/2012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F15A32-9B98-4057-8498-7848F36C7AD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7BA23BB-B357-48DB-B225-F3C161553DA9}" type="datetimeFigureOut">
              <a:rPr lang="en-US" smtClean="0"/>
              <a:t>4/9/2012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3F15A32-9B98-4057-8498-7848F36C7AD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BA23BB-B357-48DB-B225-F3C161553DA9}" type="datetimeFigureOut">
              <a:rPr lang="en-US" smtClean="0"/>
              <a:t>4/9/2012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15A32-9B98-4057-8498-7848F36C7AD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7BA23BB-B357-48DB-B225-F3C161553DA9}" type="datetimeFigureOut">
              <a:rPr lang="en-US" smtClean="0"/>
              <a:t>4/9/2012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F15A32-9B98-4057-8498-7848F36C7AD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7BA23BB-B357-48DB-B225-F3C161553DA9}" type="datetimeFigureOut">
              <a:rPr lang="en-US" smtClean="0"/>
              <a:t>4/9/2012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F15A32-9B98-4057-8498-7848F36C7AD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BA23BB-B357-48DB-B225-F3C161553DA9}" type="datetimeFigureOut">
              <a:rPr lang="en-US" smtClean="0"/>
              <a:t>4/9/2012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F15A32-9B98-4057-8498-7848F36C7AD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7BA23BB-B357-48DB-B225-F3C161553DA9}" type="datetimeFigureOut">
              <a:rPr lang="en-US" smtClean="0"/>
              <a:t>4/9/2012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15A32-9B98-4057-8498-7848F36C7AD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BA23BB-B357-48DB-B225-F3C161553DA9}" type="datetimeFigureOut">
              <a:rPr lang="en-US" smtClean="0"/>
              <a:t>4/9/2012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F15A32-9B98-4057-8498-7848F36C7AD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67BA23BB-B357-48DB-B225-F3C161553DA9}" type="datetimeFigureOut">
              <a:rPr lang="en-US" smtClean="0"/>
              <a:t>4/9/2012</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3F15A32-9B98-4057-8498-7848F36C7AD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4">
              <a:lumMod val="50000"/>
            </a:schemeClr>
          </a:solidFill>
        </p:spPr>
        <p:txBody>
          <a:bodyPr/>
          <a:lstStyle/>
          <a:p>
            <a:r>
              <a:rPr lang="en-US" dirty="0" smtClean="0"/>
              <a:t>Technology Overview</a:t>
            </a:r>
            <a:endParaRPr lang="en-US" dirty="0"/>
          </a:p>
        </p:txBody>
      </p:sp>
      <p:sp>
        <p:nvSpPr>
          <p:cNvPr id="3" name="Content Placeholder 2"/>
          <p:cNvSpPr>
            <a:spLocks noGrp="1"/>
          </p:cNvSpPr>
          <p:nvPr>
            <p:ph idx="1"/>
          </p:nvPr>
        </p:nvSpPr>
        <p:spPr/>
        <p:txBody>
          <a:bodyPr>
            <a:normAutofit/>
          </a:bodyPr>
          <a:lstStyle/>
          <a:p>
            <a:pPr marL="0" indent="0">
              <a:buNone/>
            </a:pPr>
            <a:r>
              <a:rPr lang="en-US" sz="1100" dirty="0">
                <a:latin typeface="Verdana" pitchFamily="34" charset="0"/>
                <a:ea typeface="Verdana" pitchFamily="34" charset="0"/>
                <a:cs typeface="Verdana" pitchFamily="34" charset="0"/>
              </a:rPr>
              <a:t>T</a:t>
            </a:r>
            <a:r>
              <a:rPr lang="en-US" sz="1100" dirty="0" smtClean="0">
                <a:latin typeface="Verdana" pitchFamily="34" charset="0"/>
                <a:ea typeface="Verdana" pitchFamily="34" charset="0"/>
                <a:cs typeface="Verdana" pitchFamily="34" charset="0"/>
              </a:rPr>
              <a:t>he </a:t>
            </a:r>
            <a:r>
              <a:rPr lang="en-US" sz="1100" dirty="0">
                <a:latin typeface="Verdana" pitchFamily="34" charset="0"/>
                <a:ea typeface="Verdana" pitchFamily="34" charset="0"/>
                <a:cs typeface="Verdana" pitchFamily="34" charset="0"/>
              </a:rPr>
              <a:t>Compensation system consists of sub-projects divided in the following 3 parts:</a:t>
            </a:r>
          </a:p>
          <a:p>
            <a:pPr lvl="0"/>
            <a:endParaRPr lang="en-US" sz="1100" u="sng" dirty="0" smtClean="0">
              <a:latin typeface="Verdana" pitchFamily="34" charset="0"/>
              <a:ea typeface="Verdana" pitchFamily="34" charset="0"/>
              <a:cs typeface="Verdana" pitchFamily="34" charset="0"/>
            </a:endParaRPr>
          </a:p>
          <a:p>
            <a:pPr lvl="0"/>
            <a:r>
              <a:rPr lang="en-US" sz="1100" u="sng" smtClean="0">
                <a:latin typeface="Verdana" pitchFamily="34" charset="0"/>
                <a:ea typeface="Verdana" pitchFamily="34" charset="0"/>
                <a:cs typeface="Verdana" pitchFamily="34" charset="0"/>
              </a:rPr>
              <a:t>DATA</a:t>
            </a:r>
            <a:r>
              <a:rPr lang="en-US" sz="1100" smtClean="0">
                <a:latin typeface="Verdana" pitchFamily="34" charset="0"/>
                <a:ea typeface="Verdana" pitchFamily="34" charset="0"/>
                <a:cs typeface="Verdana" pitchFamily="34" charset="0"/>
              </a:rPr>
              <a:t> </a:t>
            </a:r>
            <a:r>
              <a:rPr lang="en-US" sz="1100" u="sng" smtClean="0">
                <a:latin typeface="Verdana" pitchFamily="34" charset="0"/>
                <a:ea typeface="Verdana" pitchFamily="34" charset="0"/>
                <a:cs typeface="Verdana" pitchFamily="34" charset="0"/>
              </a:rPr>
              <a:t>INTEGRATION</a:t>
            </a:r>
            <a:r>
              <a:rPr lang="en-US" sz="1100" smtClean="0">
                <a:latin typeface="Verdana" pitchFamily="34" charset="0"/>
                <a:ea typeface="Verdana" pitchFamily="34" charset="0"/>
                <a:cs typeface="Verdana" pitchFamily="34" charset="0"/>
              </a:rPr>
              <a:t> </a:t>
            </a:r>
            <a:r>
              <a:rPr lang="en-US" sz="1100" dirty="0">
                <a:latin typeface="Verdana" pitchFamily="34" charset="0"/>
                <a:ea typeface="Verdana" pitchFamily="34" charset="0"/>
                <a:cs typeface="Verdana" pitchFamily="34" charset="0"/>
              </a:rPr>
              <a:t>– This process was introduced as a middle tier between data sources and Callidus </a:t>
            </a:r>
            <a:r>
              <a:rPr lang="en-US" sz="1100" dirty="0" smtClean="0">
                <a:latin typeface="Verdana" pitchFamily="34" charset="0"/>
                <a:ea typeface="Verdana" pitchFamily="34" charset="0"/>
                <a:cs typeface="Verdana" pitchFamily="34" charset="0"/>
              </a:rPr>
              <a:t>True Comp </a:t>
            </a:r>
            <a:r>
              <a:rPr lang="en-US" sz="1100" dirty="0">
                <a:latin typeface="Verdana" pitchFamily="34" charset="0"/>
                <a:ea typeface="Verdana" pitchFamily="34" charset="0"/>
                <a:cs typeface="Verdana" pitchFamily="34" charset="0"/>
              </a:rPr>
              <a:t>application. Data Integration process produces the data in the format that Callidus </a:t>
            </a:r>
            <a:r>
              <a:rPr lang="en-US" sz="1100" dirty="0" smtClean="0">
                <a:latin typeface="Verdana" pitchFamily="34" charset="0"/>
                <a:ea typeface="Verdana" pitchFamily="34" charset="0"/>
                <a:cs typeface="Verdana" pitchFamily="34" charset="0"/>
              </a:rPr>
              <a:t>True Comp </a:t>
            </a:r>
            <a:r>
              <a:rPr lang="en-US" sz="1100" dirty="0">
                <a:latin typeface="Verdana" pitchFamily="34" charset="0"/>
                <a:ea typeface="Verdana" pitchFamily="34" charset="0"/>
                <a:cs typeface="Verdana" pitchFamily="34" charset="0"/>
              </a:rPr>
              <a:t>application needs.  </a:t>
            </a:r>
            <a:endParaRPr lang="en-US" sz="1100" dirty="0" smtClean="0">
              <a:latin typeface="Verdana" pitchFamily="34" charset="0"/>
              <a:ea typeface="Verdana" pitchFamily="34" charset="0"/>
              <a:cs typeface="Verdana" pitchFamily="34" charset="0"/>
            </a:endParaRPr>
          </a:p>
          <a:p>
            <a:pPr lvl="0"/>
            <a:endParaRPr lang="en-US" sz="1100" dirty="0">
              <a:latin typeface="Verdana" pitchFamily="34" charset="0"/>
              <a:ea typeface="Verdana" pitchFamily="34" charset="0"/>
              <a:cs typeface="Verdana" pitchFamily="34" charset="0"/>
            </a:endParaRPr>
          </a:p>
          <a:p>
            <a:pPr lvl="0"/>
            <a:r>
              <a:rPr lang="en-US" sz="1100" u="sng" dirty="0">
                <a:latin typeface="Verdana" pitchFamily="34" charset="0"/>
                <a:ea typeface="Verdana" pitchFamily="34" charset="0"/>
                <a:cs typeface="Verdana" pitchFamily="34" charset="0"/>
              </a:rPr>
              <a:t>TRUECOMP</a:t>
            </a:r>
            <a:r>
              <a:rPr lang="en-US" sz="1100" dirty="0">
                <a:latin typeface="Verdana" pitchFamily="34" charset="0"/>
                <a:ea typeface="Verdana" pitchFamily="34" charset="0"/>
                <a:cs typeface="Verdana" pitchFamily="34" charset="0"/>
              </a:rPr>
              <a:t> – It is a flagship product in Callidus Incentive Compensation suite. It includes all the elements required to create and assign compensation plans to calculate incentive compensation.</a:t>
            </a:r>
          </a:p>
          <a:p>
            <a:pPr lvl="0"/>
            <a:endParaRPr lang="en-US" sz="1100" u="sng" dirty="0" smtClean="0">
              <a:latin typeface="Verdana" pitchFamily="34" charset="0"/>
              <a:ea typeface="Verdana" pitchFamily="34" charset="0"/>
              <a:cs typeface="Verdana" pitchFamily="34" charset="0"/>
            </a:endParaRPr>
          </a:p>
          <a:p>
            <a:pPr lvl="0"/>
            <a:r>
              <a:rPr lang="en-US" sz="1100" u="sng" dirty="0" smtClean="0">
                <a:latin typeface="Verdana" pitchFamily="34" charset="0"/>
                <a:ea typeface="Verdana" pitchFamily="34" charset="0"/>
                <a:cs typeface="Verdana" pitchFamily="34" charset="0"/>
              </a:rPr>
              <a:t>TRUEINFORMATION</a:t>
            </a:r>
            <a:r>
              <a:rPr lang="en-US" sz="1100" dirty="0" smtClean="0">
                <a:latin typeface="Verdana" pitchFamily="34" charset="0"/>
                <a:ea typeface="Verdana" pitchFamily="34" charset="0"/>
                <a:cs typeface="Verdana" pitchFamily="34" charset="0"/>
              </a:rPr>
              <a:t> </a:t>
            </a:r>
            <a:r>
              <a:rPr lang="en-US" sz="1100" dirty="0">
                <a:latin typeface="Verdana" pitchFamily="34" charset="0"/>
                <a:ea typeface="Verdana" pitchFamily="34" charset="0"/>
                <a:cs typeface="Verdana" pitchFamily="34" charset="0"/>
              </a:rPr>
              <a:t>– It is a UI layer that serves the reporting needs of the Project. </a:t>
            </a:r>
          </a:p>
          <a:p>
            <a:endParaRPr lang="en-US" sz="1100" dirty="0" smtClean="0">
              <a:latin typeface="Verdana" pitchFamily="34" charset="0"/>
              <a:ea typeface="Verdana" pitchFamily="34" charset="0"/>
              <a:cs typeface="Verdana" pitchFamily="34" charset="0"/>
            </a:endParaRPr>
          </a:p>
          <a:p>
            <a:pPr marL="0" indent="0">
              <a:buNone/>
            </a:pPr>
            <a:r>
              <a:rPr lang="en-US" sz="1100" dirty="0" smtClean="0">
                <a:latin typeface="Verdana" pitchFamily="34" charset="0"/>
                <a:ea typeface="Verdana" pitchFamily="34" charset="0"/>
                <a:cs typeface="Verdana" pitchFamily="34" charset="0"/>
              </a:rPr>
              <a:t>Here </a:t>
            </a:r>
            <a:r>
              <a:rPr lang="en-US" sz="1100" dirty="0">
                <a:latin typeface="Verdana" pitchFamily="34" charset="0"/>
                <a:ea typeface="Verdana" pitchFamily="34" charset="0"/>
                <a:cs typeface="Verdana" pitchFamily="34" charset="0"/>
              </a:rPr>
              <a:t>is the high level data flow diagram which shows overall architecture of the project</a:t>
            </a:r>
            <a:r>
              <a:rPr lang="en-US" sz="1100" b="1" dirty="0">
                <a:latin typeface="Verdana" pitchFamily="34" charset="0"/>
                <a:ea typeface="Verdana" pitchFamily="34" charset="0"/>
                <a:cs typeface="Verdana" pitchFamily="34" charset="0"/>
              </a:rPr>
              <a:t>. </a:t>
            </a:r>
            <a:endParaRPr lang="en-US" sz="1100" b="1" dirty="0" smtClean="0">
              <a:latin typeface="Verdana" pitchFamily="34" charset="0"/>
              <a:ea typeface="Verdana" pitchFamily="34" charset="0"/>
              <a:cs typeface="Verdana" pitchFamily="34" charset="0"/>
            </a:endParaRPr>
          </a:p>
          <a:p>
            <a:endParaRPr lang="en-US" sz="1100" dirty="0">
              <a:latin typeface="Verdana" pitchFamily="34" charset="0"/>
              <a:ea typeface="Verdana" pitchFamily="34" charset="0"/>
              <a:cs typeface="Verdana" pitchFamily="34" charset="0"/>
            </a:endParaRPr>
          </a:p>
          <a:p>
            <a:endParaRPr lang="en-US" sz="1100" dirty="0">
              <a:latin typeface="Verdana" pitchFamily="34" charset="0"/>
              <a:ea typeface="Verdana" pitchFamily="34" charset="0"/>
              <a:cs typeface="Verdana" pitchFamily="34" charset="0"/>
            </a:endParaRPr>
          </a:p>
        </p:txBody>
      </p:sp>
      <p:grpSp>
        <p:nvGrpSpPr>
          <p:cNvPr id="22" name="Group 21"/>
          <p:cNvGrpSpPr/>
          <p:nvPr/>
        </p:nvGrpSpPr>
        <p:grpSpPr>
          <a:xfrm>
            <a:off x="838200" y="4191000"/>
            <a:ext cx="5981178" cy="1905000"/>
            <a:chOff x="914400" y="4038600"/>
            <a:chExt cx="5981178" cy="1905000"/>
          </a:xfrm>
        </p:grpSpPr>
        <p:grpSp>
          <p:nvGrpSpPr>
            <p:cNvPr id="12" name="Group 11"/>
            <p:cNvGrpSpPr/>
            <p:nvPr/>
          </p:nvGrpSpPr>
          <p:grpSpPr>
            <a:xfrm>
              <a:off x="914400" y="4038600"/>
              <a:ext cx="5981178" cy="1905000"/>
              <a:chOff x="914400" y="4038600"/>
              <a:chExt cx="5981178" cy="1905000"/>
            </a:xfrm>
          </p:grpSpPr>
          <p:grpSp>
            <p:nvGrpSpPr>
              <p:cNvPr id="8" name="Group 7"/>
              <p:cNvGrpSpPr/>
              <p:nvPr/>
            </p:nvGrpSpPr>
            <p:grpSpPr>
              <a:xfrm>
                <a:off x="914400" y="4038600"/>
                <a:ext cx="1371600" cy="838200"/>
                <a:chOff x="1143000" y="4419600"/>
                <a:chExt cx="1371600" cy="838200"/>
              </a:xfrm>
            </p:grpSpPr>
            <p:sp>
              <p:nvSpPr>
                <p:cNvPr id="6" name="Flowchart: Magnetic Disk 5"/>
                <p:cNvSpPr/>
                <p:nvPr/>
              </p:nvSpPr>
              <p:spPr>
                <a:xfrm>
                  <a:off x="1143000" y="4419600"/>
                  <a:ext cx="1371600" cy="838200"/>
                </a:xfrm>
                <a:prstGeom prst="flowChartMagneticDisk">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295400" y="4838700"/>
                  <a:ext cx="1219200" cy="276999"/>
                </a:xfrm>
                <a:prstGeom prst="rect">
                  <a:avLst/>
                </a:prstGeom>
                <a:noFill/>
              </p:spPr>
              <p:txBody>
                <a:bodyPr wrap="square" rtlCol="0">
                  <a:spAutoFit/>
                </a:bodyPr>
                <a:lstStyle/>
                <a:p>
                  <a:r>
                    <a:rPr lang="en-US" sz="1200" dirty="0" smtClean="0"/>
                    <a:t>Data Sources</a:t>
                  </a:r>
                  <a:endParaRPr lang="en-US" sz="1200" dirty="0"/>
                </a:p>
              </p:txBody>
            </p:sp>
          </p:grpSp>
          <p:grpSp>
            <p:nvGrpSpPr>
              <p:cNvPr id="11" name="Group 10"/>
              <p:cNvGrpSpPr/>
              <p:nvPr/>
            </p:nvGrpSpPr>
            <p:grpSpPr>
              <a:xfrm>
                <a:off x="914400" y="5257800"/>
                <a:ext cx="1562100" cy="685800"/>
                <a:chOff x="914400" y="5257800"/>
                <a:chExt cx="1562100" cy="685800"/>
              </a:xfrm>
            </p:grpSpPr>
            <p:sp>
              <p:nvSpPr>
                <p:cNvPr id="9" name="Snip Single Corner Rectangle 8"/>
                <p:cNvSpPr/>
                <p:nvPr/>
              </p:nvSpPr>
              <p:spPr>
                <a:xfrm>
                  <a:off x="914400" y="5257800"/>
                  <a:ext cx="1562100" cy="685800"/>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52500" y="5486400"/>
                  <a:ext cx="1409700" cy="276999"/>
                </a:xfrm>
                <a:prstGeom prst="rect">
                  <a:avLst/>
                </a:prstGeom>
                <a:noFill/>
              </p:spPr>
              <p:txBody>
                <a:bodyPr wrap="square" rtlCol="0">
                  <a:spAutoFit/>
                </a:bodyPr>
                <a:lstStyle/>
                <a:p>
                  <a:r>
                    <a:rPr lang="en-US" sz="1200" dirty="0" smtClean="0"/>
                    <a:t>Data Integration</a:t>
                  </a:r>
                  <a:endParaRPr lang="en-US" sz="1200" dirty="0"/>
                </a:p>
              </p:txBody>
            </p:sp>
          </p:grpSp>
          <p:grpSp>
            <p:nvGrpSpPr>
              <p:cNvPr id="14" name="Group 13"/>
              <p:cNvGrpSpPr/>
              <p:nvPr/>
            </p:nvGrpSpPr>
            <p:grpSpPr>
              <a:xfrm>
                <a:off x="3124200" y="5257800"/>
                <a:ext cx="1562100" cy="685800"/>
                <a:chOff x="1104900" y="5257800"/>
                <a:chExt cx="1562100" cy="685800"/>
              </a:xfrm>
            </p:grpSpPr>
            <p:sp>
              <p:nvSpPr>
                <p:cNvPr id="15" name="Snip Single Corner Rectangle 14"/>
                <p:cNvSpPr/>
                <p:nvPr/>
              </p:nvSpPr>
              <p:spPr>
                <a:xfrm>
                  <a:off x="1104900" y="5257800"/>
                  <a:ext cx="1562100" cy="685800"/>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257300" y="5486400"/>
                  <a:ext cx="1409700" cy="276999"/>
                </a:xfrm>
                <a:prstGeom prst="rect">
                  <a:avLst/>
                </a:prstGeom>
                <a:noFill/>
              </p:spPr>
              <p:txBody>
                <a:bodyPr wrap="square" rtlCol="0">
                  <a:spAutoFit/>
                </a:bodyPr>
                <a:lstStyle/>
                <a:p>
                  <a:r>
                    <a:rPr lang="en-US" sz="1200" dirty="0" smtClean="0"/>
                    <a:t>True Comp</a:t>
                  </a:r>
                  <a:endParaRPr lang="en-US" sz="1200" dirty="0"/>
                </a:p>
              </p:txBody>
            </p:sp>
          </p:grpSp>
          <p:grpSp>
            <p:nvGrpSpPr>
              <p:cNvPr id="17" name="Group 16"/>
              <p:cNvGrpSpPr/>
              <p:nvPr/>
            </p:nvGrpSpPr>
            <p:grpSpPr>
              <a:xfrm>
                <a:off x="5333478" y="5257800"/>
                <a:ext cx="1562100" cy="685800"/>
                <a:chOff x="1066278" y="5257800"/>
                <a:chExt cx="1562100" cy="685800"/>
              </a:xfrm>
            </p:grpSpPr>
            <p:sp>
              <p:nvSpPr>
                <p:cNvPr id="18" name="Snip Single Corner Rectangle 17"/>
                <p:cNvSpPr/>
                <p:nvPr/>
              </p:nvSpPr>
              <p:spPr>
                <a:xfrm>
                  <a:off x="1066278" y="5257800"/>
                  <a:ext cx="1562100" cy="685800"/>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104378" y="5486400"/>
                  <a:ext cx="1409700" cy="276999"/>
                </a:xfrm>
                <a:prstGeom prst="rect">
                  <a:avLst/>
                </a:prstGeom>
                <a:noFill/>
              </p:spPr>
              <p:txBody>
                <a:bodyPr wrap="square" rtlCol="0">
                  <a:spAutoFit/>
                </a:bodyPr>
                <a:lstStyle/>
                <a:p>
                  <a:r>
                    <a:rPr lang="en-US" sz="1200" dirty="0" smtClean="0"/>
                    <a:t>True Information</a:t>
                  </a:r>
                  <a:endParaRPr lang="en-US" sz="1200" dirty="0"/>
                </a:p>
              </p:txBody>
            </p:sp>
          </p:grpSp>
        </p:grpSp>
        <p:sp>
          <p:nvSpPr>
            <p:cNvPr id="13" name="Down Arrow 12"/>
            <p:cNvSpPr/>
            <p:nvPr/>
          </p:nvSpPr>
          <p:spPr>
            <a:xfrm>
              <a:off x="1321496" y="48768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2476500" y="5486400"/>
              <a:ext cx="647700"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a:off x="4686300" y="5486400"/>
              <a:ext cx="647700"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6981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4">
              <a:lumMod val="50000"/>
            </a:schemeClr>
          </a:solidFill>
        </p:spPr>
        <p:txBody>
          <a:bodyPr/>
          <a:lstStyle/>
          <a:p>
            <a:r>
              <a:rPr lang="en-US" dirty="0" smtClean="0"/>
              <a:t>Solution Features</a:t>
            </a:r>
            <a:endParaRPr lang="en-US" dirty="0"/>
          </a:p>
        </p:txBody>
      </p:sp>
      <p:sp>
        <p:nvSpPr>
          <p:cNvPr id="3" name="Content Placeholder 2"/>
          <p:cNvSpPr>
            <a:spLocks noGrp="1"/>
          </p:cNvSpPr>
          <p:nvPr>
            <p:ph idx="1"/>
          </p:nvPr>
        </p:nvSpPr>
        <p:spPr/>
        <p:txBody>
          <a:bodyPr>
            <a:normAutofit fontScale="62500" lnSpcReduction="20000"/>
          </a:bodyPr>
          <a:lstStyle/>
          <a:p>
            <a:pPr lvl="0"/>
            <a:r>
              <a:rPr lang="en-US" dirty="0"/>
              <a:t>Two new reports were created with similar look and feel and security implementation such that the Managers see there sub-ordinate reports. Due to the unaltered look and feel these statements were easily readable by the managers. </a:t>
            </a:r>
          </a:p>
          <a:p>
            <a:pPr marL="137160" indent="0">
              <a:buNone/>
            </a:pPr>
            <a:endParaRPr lang="en-US" dirty="0"/>
          </a:p>
          <a:p>
            <a:pPr lvl="0"/>
            <a:r>
              <a:rPr lang="en-US" dirty="0"/>
              <a:t>Dashboard was updated to reflect the information for providing guidance to the Managers. This helped the Managers to make sure they are well aware of this functionality and resolve their questions which they might have. </a:t>
            </a:r>
          </a:p>
          <a:p>
            <a:pPr marL="137160" indent="0">
              <a:buNone/>
            </a:pPr>
            <a:r>
              <a:rPr lang="en-US" dirty="0"/>
              <a:t> </a:t>
            </a:r>
          </a:p>
          <a:p>
            <a:pPr lvl="0"/>
            <a:r>
              <a:rPr lang="en-US" dirty="0"/>
              <a:t>Client Managers can review the report details and go through them with their sub-ordinates. Have a one on one discussion to go through their subordinate’s performance objectives. These reports achieved the functionality of Managers to review their subordinate performances. </a:t>
            </a:r>
          </a:p>
          <a:p>
            <a:pPr marL="137160" indent="0">
              <a:buNone/>
            </a:pPr>
            <a:endParaRPr lang="en-US" dirty="0"/>
          </a:p>
          <a:p>
            <a:pPr lvl="0"/>
            <a:r>
              <a:rPr lang="en-US" dirty="0"/>
              <a:t>These reports were timely turned on and off as and when required. This helped the customer to release the original reports and remove the Managers report from the portal after the payout statements have been signed off. </a:t>
            </a:r>
            <a:endParaRPr lang="en-US" dirty="0" smtClean="0"/>
          </a:p>
          <a:p>
            <a:pPr lvl="0"/>
            <a:endParaRPr lang="en-US" dirty="0" smtClean="0"/>
          </a:p>
          <a:p>
            <a:pPr lvl="0"/>
            <a:endParaRPr lang="en-US" sz="2700" dirty="0"/>
          </a:p>
          <a:p>
            <a:pPr marL="137160" indent="0">
              <a:buNone/>
            </a:pPr>
            <a:endParaRPr lang="en-US" sz="2700" dirty="0"/>
          </a:p>
          <a:p>
            <a:endParaRPr lang="en-US" dirty="0"/>
          </a:p>
        </p:txBody>
      </p:sp>
    </p:spTree>
    <p:extLst>
      <p:ext uri="{BB962C8B-B14F-4D97-AF65-F5344CB8AC3E}">
        <p14:creationId xmlns:p14="http://schemas.microsoft.com/office/powerpoint/2010/main" val="407282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4">
              <a:lumMod val="50000"/>
            </a:schemeClr>
          </a:solidFill>
        </p:spPr>
        <p:txBody>
          <a:bodyPr/>
          <a:lstStyle/>
          <a:p>
            <a:r>
              <a:rPr lang="en-US" dirty="0" smtClean="0"/>
              <a:t>Client Benefits</a:t>
            </a:r>
            <a:endParaRPr lang="en-US" dirty="0"/>
          </a:p>
        </p:txBody>
      </p:sp>
      <p:sp>
        <p:nvSpPr>
          <p:cNvPr id="3" name="Content Placeholder 2"/>
          <p:cNvSpPr>
            <a:spLocks noGrp="1"/>
          </p:cNvSpPr>
          <p:nvPr>
            <p:ph idx="1"/>
          </p:nvPr>
        </p:nvSpPr>
        <p:spPr/>
        <p:txBody>
          <a:bodyPr>
            <a:normAutofit fontScale="62500" lnSpcReduction="20000"/>
          </a:bodyPr>
          <a:lstStyle/>
          <a:p>
            <a:pPr lvl="0"/>
            <a:r>
              <a:rPr lang="en-US" dirty="0"/>
              <a:t>Compensation process changing values add for the Client Managers. </a:t>
            </a:r>
            <a:endParaRPr lang="en-US" dirty="0" smtClean="0"/>
          </a:p>
          <a:p>
            <a:pPr marL="137160" lvl="0" indent="0">
              <a:buNone/>
            </a:pPr>
            <a:endParaRPr lang="en-US" dirty="0"/>
          </a:p>
          <a:p>
            <a:pPr lvl="0"/>
            <a:r>
              <a:rPr lang="en-US" dirty="0"/>
              <a:t>Cost saving </a:t>
            </a:r>
            <a:r>
              <a:rPr lang="en-US" dirty="0" smtClean="0"/>
              <a:t>: Statistics for calculating cost saving &lt;Need to update&gt;  </a:t>
            </a:r>
            <a:endParaRPr lang="en-US" dirty="0" smtClean="0"/>
          </a:p>
          <a:p>
            <a:pPr marL="137160" lvl="0" indent="0">
              <a:buNone/>
            </a:pPr>
            <a:endParaRPr lang="en-US" dirty="0"/>
          </a:p>
          <a:p>
            <a:pPr lvl="0"/>
            <a:r>
              <a:rPr lang="en-US" dirty="0"/>
              <a:t>Complex requirement fulfillment and in turn client </a:t>
            </a:r>
            <a:r>
              <a:rPr lang="en-US" dirty="0" smtClean="0"/>
              <a:t>satisfaction</a:t>
            </a:r>
          </a:p>
          <a:p>
            <a:pPr marL="137160" lvl="0" indent="0">
              <a:buNone/>
            </a:pPr>
            <a:endParaRPr lang="en-US" dirty="0"/>
          </a:p>
          <a:p>
            <a:pPr lvl="0"/>
            <a:r>
              <a:rPr lang="en-US" dirty="0"/>
              <a:t>Issues which were ought to be detected later were detected prior when the Managers reports were released and this lead to time and cost saving for fixing the issues prior reports/Incentives actually being release to the field. Also it lead to ample time for the developer or support team to address any issue occurred. </a:t>
            </a:r>
            <a:endParaRPr lang="en-US" dirty="0" smtClean="0"/>
          </a:p>
          <a:p>
            <a:pPr lvl="0"/>
            <a:endParaRPr lang="en-US" dirty="0" smtClean="0"/>
          </a:p>
          <a:p>
            <a:r>
              <a:rPr lang="en-US" sz="2900" dirty="0"/>
              <a:t>These critical reports would help Management and customer to: </a:t>
            </a:r>
          </a:p>
          <a:p>
            <a:pPr lvl="1"/>
            <a:r>
              <a:rPr lang="en-US" sz="2500" dirty="0"/>
              <a:t>Review details of their sub-ordinates before these details are published to individuals. </a:t>
            </a:r>
          </a:p>
          <a:p>
            <a:pPr lvl="1"/>
            <a:r>
              <a:rPr lang="en-US" sz="2500" dirty="0"/>
              <a:t>Managers to have a one-on-one discussion with their subordinates to review the performance and payouts throughout the year, leading to true appraisal. </a:t>
            </a:r>
          </a:p>
          <a:p>
            <a:pPr lvl="0"/>
            <a:endParaRPr lang="en-US" dirty="0"/>
          </a:p>
          <a:p>
            <a:endParaRPr lang="en-US" dirty="0"/>
          </a:p>
        </p:txBody>
      </p:sp>
    </p:spTree>
    <p:extLst>
      <p:ext uri="{BB962C8B-B14F-4D97-AF65-F5344CB8AC3E}">
        <p14:creationId xmlns:p14="http://schemas.microsoft.com/office/powerpoint/2010/main" val="218721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4">
              <a:lumMod val="50000"/>
            </a:schemeClr>
          </a:solidFill>
        </p:spPr>
        <p:txBody>
          <a:bodyPr/>
          <a:lstStyle/>
          <a:p>
            <a:r>
              <a:rPr lang="en-US" dirty="0" smtClean="0"/>
              <a:t>Technology Overview</a:t>
            </a:r>
            <a:endParaRPr lang="en-US" dirty="0"/>
          </a:p>
        </p:txBody>
      </p:sp>
      <p:graphicFrame>
        <p:nvGraphicFramePr>
          <p:cNvPr id="20" name="Content Placeholder 19"/>
          <p:cNvGraphicFramePr>
            <a:graphicFrameLocks noGrp="1"/>
          </p:cNvGraphicFramePr>
          <p:nvPr>
            <p:ph idx="1"/>
            <p:extLst>
              <p:ext uri="{D42A27DB-BD31-4B8C-83A1-F6EECF244321}">
                <p14:modId xmlns:p14="http://schemas.microsoft.com/office/powerpoint/2010/main" val="2890429252"/>
              </p:ext>
            </p:extLst>
          </p:nvPr>
        </p:nvGraphicFramePr>
        <p:xfrm>
          <a:off x="457200" y="1600200"/>
          <a:ext cx="84582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7" name="Group 66"/>
          <p:cNvGrpSpPr/>
          <p:nvPr/>
        </p:nvGrpSpPr>
        <p:grpSpPr>
          <a:xfrm>
            <a:off x="685800" y="1663874"/>
            <a:ext cx="6324600" cy="317326"/>
            <a:chOff x="685800" y="1663874"/>
            <a:chExt cx="6324600" cy="317326"/>
          </a:xfrm>
        </p:grpSpPr>
        <p:sp>
          <p:nvSpPr>
            <p:cNvPr id="26" name="Flowchart: Magnetic Disk 25"/>
            <p:cNvSpPr/>
            <p:nvPr/>
          </p:nvSpPr>
          <p:spPr>
            <a:xfrm>
              <a:off x="6324600" y="1676400"/>
              <a:ext cx="685800" cy="304800"/>
            </a:xfrm>
            <a:prstGeom prst="flowChartMagneticDisk">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nvGrpSpPr>
          <p:grpSpPr>
            <a:xfrm>
              <a:off x="685800" y="1663874"/>
              <a:ext cx="5410200" cy="317326"/>
              <a:chOff x="685800" y="1676400"/>
              <a:chExt cx="5410200" cy="317326"/>
            </a:xfrm>
          </p:grpSpPr>
          <p:sp>
            <p:nvSpPr>
              <p:cNvPr id="23" name="Flowchart: Magnetic Disk 22"/>
              <p:cNvSpPr/>
              <p:nvPr/>
            </p:nvSpPr>
            <p:spPr>
              <a:xfrm>
                <a:off x="685800" y="1688926"/>
                <a:ext cx="685800" cy="304800"/>
              </a:xfrm>
              <a:prstGeom prst="flowChartMagneticDisk">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Magnetic Disk 24"/>
              <p:cNvSpPr/>
              <p:nvPr/>
            </p:nvSpPr>
            <p:spPr>
              <a:xfrm>
                <a:off x="1905000" y="1676400"/>
                <a:ext cx="685800" cy="304800"/>
              </a:xfrm>
              <a:prstGeom prst="flowChartMagneticDisk">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Magnetic Disk 26"/>
              <p:cNvSpPr/>
              <p:nvPr/>
            </p:nvSpPr>
            <p:spPr>
              <a:xfrm>
                <a:off x="5410200" y="1676400"/>
                <a:ext cx="685800" cy="304800"/>
              </a:xfrm>
              <a:prstGeom prst="flowChartMagneticDisk">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Magnetic Disk 27"/>
              <p:cNvSpPr/>
              <p:nvPr/>
            </p:nvSpPr>
            <p:spPr>
              <a:xfrm>
                <a:off x="3048000" y="1676400"/>
                <a:ext cx="685800" cy="304800"/>
              </a:xfrm>
              <a:prstGeom prst="flowChartMagneticDisk">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0" name="Flowchart: Magnetic Disk 29"/>
          <p:cNvSpPr/>
          <p:nvPr/>
        </p:nvSpPr>
        <p:spPr>
          <a:xfrm>
            <a:off x="609600" y="2895600"/>
            <a:ext cx="1143000" cy="685800"/>
          </a:xfrm>
          <a:prstGeom prst="flowChartMagneticDisk">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p:nvGrpSpPr>
        <p:grpSpPr>
          <a:xfrm>
            <a:off x="685800" y="2678668"/>
            <a:ext cx="5090584" cy="902732"/>
            <a:chOff x="685800" y="2678668"/>
            <a:chExt cx="5090584" cy="902732"/>
          </a:xfrm>
        </p:grpSpPr>
        <p:sp>
          <p:nvSpPr>
            <p:cNvPr id="29" name="TextBox 28"/>
            <p:cNvSpPr txBox="1"/>
            <p:nvPr/>
          </p:nvSpPr>
          <p:spPr>
            <a:xfrm>
              <a:off x="1752600" y="2678668"/>
              <a:ext cx="1676400" cy="369332"/>
            </a:xfrm>
            <a:prstGeom prst="rect">
              <a:avLst/>
            </a:prstGeom>
            <a:noFill/>
          </p:spPr>
          <p:txBody>
            <a:bodyPr wrap="square" rtlCol="0">
              <a:spAutoFit/>
            </a:bodyPr>
            <a:lstStyle/>
            <a:p>
              <a:r>
                <a:rPr lang="en-US" dirty="0" smtClean="0"/>
                <a:t>Staging Area</a:t>
              </a:r>
              <a:endParaRPr lang="en-US" dirty="0"/>
            </a:p>
          </p:txBody>
        </p:sp>
        <p:grpSp>
          <p:nvGrpSpPr>
            <p:cNvPr id="37" name="Group 36"/>
            <p:cNvGrpSpPr/>
            <p:nvPr/>
          </p:nvGrpSpPr>
          <p:grpSpPr>
            <a:xfrm>
              <a:off x="685800" y="2895598"/>
              <a:ext cx="5090584" cy="685802"/>
              <a:chOff x="685800" y="2895598"/>
              <a:chExt cx="4952999" cy="685802"/>
            </a:xfrm>
          </p:grpSpPr>
          <p:sp>
            <p:nvSpPr>
              <p:cNvPr id="32" name="TextBox 31"/>
              <p:cNvSpPr txBox="1"/>
              <p:nvPr/>
            </p:nvSpPr>
            <p:spPr>
              <a:xfrm>
                <a:off x="685800" y="3119735"/>
                <a:ext cx="1066799" cy="461665"/>
              </a:xfrm>
              <a:prstGeom prst="rect">
                <a:avLst/>
              </a:prstGeom>
              <a:noFill/>
            </p:spPr>
            <p:txBody>
              <a:bodyPr wrap="square" rtlCol="0">
                <a:spAutoFit/>
              </a:bodyPr>
              <a:lstStyle/>
              <a:p>
                <a:r>
                  <a:rPr lang="en-US" sz="1200" dirty="0" smtClean="0"/>
                  <a:t>Staging database</a:t>
                </a:r>
                <a:endParaRPr lang="en-US" sz="1200" dirty="0"/>
              </a:p>
            </p:txBody>
          </p:sp>
          <p:sp>
            <p:nvSpPr>
              <p:cNvPr id="33" name="Flowchart: Magnetic Disk 32"/>
              <p:cNvSpPr/>
              <p:nvPr/>
            </p:nvSpPr>
            <p:spPr>
              <a:xfrm>
                <a:off x="4495799" y="2895600"/>
                <a:ext cx="1143000" cy="685800"/>
              </a:xfrm>
              <a:prstGeom prst="flowChartMagneticDisk">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p:cNvSpPr/>
              <p:nvPr/>
            </p:nvSpPr>
            <p:spPr>
              <a:xfrm>
                <a:off x="1752598" y="2895598"/>
                <a:ext cx="2743199" cy="685801"/>
              </a:xfrm>
              <a:prstGeom prst="right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1904999" y="3048000"/>
                <a:ext cx="2285999" cy="400110"/>
              </a:xfrm>
              <a:prstGeom prst="rect">
                <a:avLst/>
              </a:prstGeom>
              <a:noFill/>
            </p:spPr>
            <p:txBody>
              <a:bodyPr wrap="square" rtlCol="0">
                <a:spAutoFit/>
              </a:bodyPr>
              <a:lstStyle/>
              <a:p>
                <a:r>
                  <a:rPr lang="en-US" sz="1000" dirty="0" smtClean="0"/>
                  <a:t>Data transformed to True Comp Format</a:t>
                </a:r>
                <a:endParaRPr lang="en-US" sz="1000" dirty="0"/>
              </a:p>
            </p:txBody>
          </p:sp>
          <p:sp>
            <p:nvSpPr>
              <p:cNvPr id="36" name="TextBox 35"/>
              <p:cNvSpPr txBox="1"/>
              <p:nvPr/>
            </p:nvSpPr>
            <p:spPr>
              <a:xfrm>
                <a:off x="4572000" y="3119735"/>
                <a:ext cx="990600" cy="415498"/>
              </a:xfrm>
              <a:prstGeom prst="rect">
                <a:avLst/>
              </a:prstGeom>
              <a:solidFill>
                <a:schemeClr val="accent4">
                  <a:lumMod val="50000"/>
                </a:schemeClr>
              </a:solidFill>
            </p:spPr>
            <p:txBody>
              <a:bodyPr wrap="square" rtlCol="0">
                <a:spAutoFit/>
              </a:bodyPr>
              <a:lstStyle/>
              <a:p>
                <a:r>
                  <a:rPr lang="en-US" sz="1050" dirty="0" smtClean="0"/>
                  <a:t>Target database</a:t>
                </a:r>
                <a:endParaRPr lang="en-US" sz="1050" dirty="0"/>
              </a:p>
            </p:txBody>
          </p:sp>
        </p:grpSp>
      </p:grpSp>
      <p:grpSp>
        <p:nvGrpSpPr>
          <p:cNvPr id="46" name="Group 45"/>
          <p:cNvGrpSpPr/>
          <p:nvPr/>
        </p:nvGrpSpPr>
        <p:grpSpPr>
          <a:xfrm>
            <a:off x="685800" y="4419600"/>
            <a:ext cx="1562100" cy="1600200"/>
            <a:chOff x="609600" y="4419600"/>
            <a:chExt cx="1562100" cy="1600200"/>
          </a:xfrm>
        </p:grpSpPr>
        <p:sp>
          <p:nvSpPr>
            <p:cNvPr id="39" name="Snip Single Corner Rectangle 38"/>
            <p:cNvSpPr/>
            <p:nvPr/>
          </p:nvSpPr>
          <p:spPr>
            <a:xfrm>
              <a:off x="609600" y="4419600"/>
              <a:ext cx="1447800" cy="609600"/>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85800" y="4419600"/>
              <a:ext cx="1219200" cy="523220"/>
            </a:xfrm>
            <a:prstGeom prst="rect">
              <a:avLst/>
            </a:prstGeom>
            <a:solidFill>
              <a:schemeClr val="accent4">
                <a:lumMod val="50000"/>
              </a:schemeClr>
            </a:solidFill>
          </p:spPr>
          <p:txBody>
            <a:bodyPr wrap="square" rtlCol="0">
              <a:spAutoFit/>
            </a:bodyPr>
            <a:lstStyle/>
            <a:p>
              <a:r>
                <a:rPr lang="en-US" sz="1400" dirty="0" smtClean="0"/>
                <a:t>True Comp Setup</a:t>
              </a:r>
              <a:endParaRPr lang="en-US" sz="1400" dirty="0"/>
            </a:p>
          </p:txBody>
        </p:sp>
        <p:sp>
          <p:nvSpPr>
            <p:cNvPr id="41" name="Snip Single Corner Rectangle 40"/>
            <p:cNvSpPr/>
            <p:nvPr/>
          </p:nvSpPr>
          <p:spPr>
            <a:xfrm>
              <a:off x="609600" y="5410200"/>
              <a:ext cx="1562100" cy="609600"/>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85800" y="5410200"/>
              <a:ext cx="1253066" cy="523220"/>
            </a:xfrm>
            <a:prstGeom prst="rect">
              <a:avLst/>
            </a:prstGeom>
            <a:solidFill>
              <a:schemeClr val="accent4">
                <a:lumMod val="50000"/>
              </a:schemeClr>
            </a:solidFill>
          </p:spPr>
          <p:txBody>
            <a:bodyPr wrap="square" rtlCol="0">
              <a:spAutoFit/>
            </a:bodyPr>
            <a:lstStyle/>
            <a:p>
              <a:r>
                <a:rPr lang="en-US" sz="1400" dirty="0" smtClean="0"/>
                <a:t>Load external data</a:t>
              </a:r>
              <a:endParaRPr lang="en-US" sz="1400" dirty="0"/>
            </a:p>
          </p:txBody>
        </p:sp>
        <p:sp>
          <p:nvSpPr>
            <p:cNvPr id="43" name="Up-Down Arrow 42"/>
            <p:cNvSpPr/>
            <p:nvPr/>
          </p:nvSpPr>
          <p:spPr>
            <a:xfrm>
              <a:off x="1143000" y="5029200"/>
              <a:ext cx="205315" cy="381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lowchart: Magnetic Disk 44"/>
          <p:cNvSpPr/>
          <p:nvPr/>
        </p:nvSpPr>
        <p:spPr>
          <a:xfrm>
            <a:off x="3345391" y="4191000"/>
            <a:ext cx="1531409" cy="2057400"/>
          </a:xfrm>
          <a:prstGeom prst="flowChartMagneticDisk">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True Comp Data base</a:t>
            </a:r>
            <a:endParaRPr lang="en-US" dirty="0"/>
          </a:p>
        </p:txBody>
      </p:sp>
      <p:grpSp>
        <p:nvGrpSpPr>
          <p:cNvPr id="64" name="Group 63"/>
          <p:cNvGrpSpPr/>
          <p:nvPr/>
        </p:nvGrpSpPr>
        <p:grpSpPr>
          <a:xfrm>
            <a:off x="6301316" y="4566910"/>
            <a:ext cx="1699684" cy="1457980"/>
            <a:chOff x="6301316" y="4566910"/>
            <a:chExt cx="1699684" cy="1457980"/>
          </a:xfrm>
        </p:grpSpPr>
        <p:grpSp>
          <p:nvGrpSpPr>
            <p:cNvPr id="53" name="Group 52"/>
            <p:cNvGrpSpPr/>
            <p:nvPr/>
          </p:nvGrpSpPr>
          <p:grpSpPr>
            <a:xfrm>
              <a:off x="6301316" y="4566910"/>
              <a:ext cx="1699684" cy="1457980"/>
              <a:chOff x="5844116" y="4485620"/>
              <a:chExt cx="1699684" cy="1457980"/>
            </a:xfrm>
          </p:grpSpPr>
          <p:sp>
            <p:nvSpPr>
              <p:cNvPr id="48" name="Snip Single Corner Rectangle 47"/>
              <p:cNvSpPr/>
              <p:nvPr/>
            </p:nvSpPr>
            <p:spPr>
              <a:xfrm>
                <a:off x="5844116" y="5481310"/>
                <a:ext cx="1562100" cy="462290"/>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6004984" y="5554533"/>
                <a:ext cx="1386416" cy="307777"/>
              </a:xfrm>
              <a:prstGeom prst="rect">
                <a:avLst/>
              </a:prstGeom>
              <a:solidFill>
                <a:schemeClr val="accent4">
                  <a:lumMod val="50000"/>
                </a:schemeClr>
              </a:solidFill>
            </p:spPr>
            <p:txBody>
              <a:bodyPr wrap="square" rtlCol="0">
                <a:spAutoFit/>
              </a:bodyPr>
              <a:lstStyle/>
              <a:p>
                <a:r>
                  <a:rPr lang="en-US" sz="1400" dirty="0" smtClean="0"/>
                  <a:t>Adjustment</a:t>
                </a:r>
                <a:endParaRPr lang="en-US" sz="1400" dirty="0"/>
              </a:p>
            </p:txBody>
          </p:sp>
          <p:sp>
            <p:nvSpPr>
              <p:cNvPr id="52" name="Flowchart: Predefined Process 51"/>
              <p:cNvSpPr/>
              <p:nvPr/>
            </p:nvSpPr>
            <p:spPr>
              <a:xfrm>
                <a:off x="5867400" y="4485620"/>
                <a:ext cx="1676400" cy="538490"/>
              </a:xfrm>
              <a:prstGeom prst="flowChartPredefinedProcess">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Pipeline execution</a:t>
                </a:r>
                <a:endParaRPr lang="en-US" sz="1200" dirty="0"/>
              </a:p>
            </p:txBody>
          </p:sp>
        </p:grpSp>
        <p:sp>
          <p:nvSpPr>
            <p:cNvPr id="55" name="Up-Down Arrow 54"/>
            <p:cNvSpPr/>
            <p:nvPr/>
          </p:nvSpPr>
          <p:spPr>
            <a:xfrm>
              <a:off x="6896100" y="5105400"/>
              <a:ext cx="266700" cy="4572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Left-Right Arrow 55"/>
          <p:cNvSpPr/>
          <p:nvPr/>
        </p:nvSpPr>
        <p:spPr>
          <a:xfrm>
            <a:off x="2388296" y="5105400"/>
            <a:ext cx="1002604" cy="4572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Left-Right Arrow 56"/>
          <p:cNvSpPr/>
          <p:nvPr/>
        </p:nvSpPr>
        <p:spPr>
          <a:xfrm>
            <a:off x="4876800" y="5105400"/>
            <a:ext cx="821268" cy="381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Bent Arrow 58"/>
          <p:cNvSpPr/>
          <p:nvPr/>
        </p:nvSpPr>
        <p:spPr>
          <a:xfrm>
            <a:off x="5943600" y="3448110"/>
            <a:ext cx="518584" cy="89529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Up-Down Arrow 59"/>
          <p:cNvSpPr/>
          <p:nvPr/>
        </p:nvSpPr>
        <p:spPr>
          <a:xfrm>
            <a:off x="3886200" y="3748816"/>
            <a:ext cx="325966" cy="44218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Group 62"/>
          <p:cNvGrpSpPr/>
          <p:nvPr/>
        </p:nvGrpSpPr>
        <p:grpSpPr>
          <a:xfrm>
            <a:off x="6781800" y="2286000"/>
            <a:ext cx="1676400" cy="1676400"/>
            <a:chOff x="6781800" y="2286000"/>
            <a:chExt cx="1676400" cy="1676400"/>
          </a:xfrm>
        </p:grpSpPr>
        <p:sp>
          <p:nvSpPr>
            <p:cNvPr id="51" name="Flowchart: Multidocument 50"/>
            <p:cNvSpPr/>
            <p:nvPr/>
          </p:nvSpPr>
          <p:spPr>
            <a:xfrm>
              <a:off x="7162800" y="2286000"/>
              <a:ext cx="1257300" cy="681335"/>
            </a:xfrm>
            <a:prstGeom prst="flowChartMultidocumen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Reports</a:t>
              </a:r>
              <a:endParaRPr lang="en-US" dirty="0"/>
            </a:p>
          </p:txBody>
        </p:sp>
        <p:sp>
          <p:nvSpPr>
            <p:cNvPr id="54" name="Flowchart: Magnetic Disk 53"/>
            <p:cNvSpPr/>
            <p:nvPr/>
          </p:nvSpPr>
          <p:spPr>
            <a:xfrm>
              <a:off x="6781800" y="3382833"/>
              <a:ext cx="1676400" cy="579567"/>
            </a:xfrm>
            <a:prstGeom prst="flowChartMagneticDisk">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True Information</a:t>
              </a:r>
              <a:endParaRPr lang="en-US" sz="1400" dirty="0"/>
            </a:p>
          </p:txBody>
        </p:sp>
        <p:sp>
          <p:nvSpPr>
            <p:cNvPr id="61" name="Up Arrow 60"/>
            <p:cNvSpPr/>
            <p:nvPr/>
          </p:nvSpPr>
          <p:spPr>
            <a:xfrm>
              <a:off x="7562850" y="2967335"/>
              <a:ext cx="209550" cy="3832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Down Arrow 61"/>
          <p:cNvSpPr/>
          <p:nvPr/>
        </p:nvSpPr>
        <p:spPr>
          <a:xfrm>
            <a:off x="3886200" y="2078068"/>
            <a:ext cx="609600" cy="64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9017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4">
              <a:lumMod val="50000"/>
            </a:schemeClr>
          </a:solidFill>
        </p:spPr>
        <p:txBody>
          <a:bodyPr/>
          <a:lstStyle/>
          <a:p>
            <a:r>
              <a:rPr lang="en-US" dirty="0" smtClean="0"/>
              <a:t>Client Information</a:t>
            </a:r>
            <a:endParaRPr lang="en-US" dirty="0"/>
          </a:p>
        </p:txBody>
      </p:sp>
      <p:sp>
        <p:nvSpPr>
          <p:cNvPr id="3" name="Content Placeholder 2"/>
          <p:cNvSpPr>
            <a:spLocks noGrp="1"/>
          </p:cNvSpPr>
          <p:nvPr>
            <p:ph idx="1"/>
          </p:nvPr>
        </p:nvSpPr>
        <p:spPr/>
        <p:txBody>
          <a:bodyPr>
            <a:normAutofit fontScale="92500" lnSpcReduction="20000"/>
          </a:bodyPr>
          <a:lstStyle/>
          <a:p>
            <a:pPr marL="137160" indent="0">
              <a:buNone/>
            </a:pPr>
            <a:r>
              <a:rPr lang="en-US" dirty="0" smtClean="0"/>
              <a:t>Client pharmaceutical industry has </a:t>
            </a:r>
            <a:r>
              <a:rPr lang="en-US" dirty="0"/>
              <a:t>wide range of health products and sales forces overall North America. </a:t>
            </a:r>
            <a:r>
              <a:rPr lang="en-US" dirty="0" smtClean="0"/>
              <a:t>The client requires to produce and provides </a:t>
            </a:r>
            <a:r>
              <a:rPr lang="en-US" dirty="0"/>
              <a:t>incentive to their sales </a:t>
            </a:r>
            <a:r>
              <a:rPr lang="en-US" dirty="0" smtClean="0"/>
              <a:t>force, </a:t>
            </a:r>
            <a:r>
              <a:rPr lang="en-US" dirty="0"/>
              <a:t>more than </a:t>
            </a:r>
            <a:r>
              <a:rPr lang="en-US" dirty="0" smtClean="0"/>
              <a:t>twice </a:t>
            </a:r>
            <a:r>
              <a:rPr lang="en-US" dirty="0"/>
              <a:t>over the year. Timely and accurate payments and credits to the deserving employees is the main goal of </a:t>
            </a:r>
            <a:r>
              <a:rPr lang="en-US" dirty="0" smtClean="0"/>
              <a:t>the clients Sales </a:t>
            </a:r>
            <a:r>
              <a:rPr lang="en-US" dirty="0"/>
              <a:t>and Marketing organization. To meet their goal Sales Compensation application enables </a:t>
            </a:r>
            <a:r>
              <a:rPr lang="en-US" dirty="0" smtClean="0"/>
              <a:t>to </a:t>
            </a:r>
            <a:r>
              <a:rPr lang="en-US" dirty="0"/>
              <a:t>strategically leverage salaries, stock options bonus and variable compensation, such as sales commission to drive performance. This strategy allows </a:t>
            </a:r>
            <a:r>
              <a:rPr lang="en-US" dirty="0" smtClean="0"/>
              <a:t>the organization to </a:t>
            </a:r>
            <a:r>
              <a:rPr lang="en-US" dirty="0"/>
              <a:t>reward sales performers, maintain quality staff, increase top line revenue and decrease bottom line costs of the organization. </a:t>
            </a:r>
          </a:p>
          <a:p>
            <a:endParaRPr lang="en-US" dirty="0"/>
          </a:p>
        </p:txBody>
      </p:sp>
    </p:spTree>
    <p:extLst>
      <p:ext uri="{BB962C8B-B14F-4D97-AF65-F5344CB8AC3E}">
        <p14:creationId xmlns:p14="http://schemas.microsoft.com/office/powerpoint/2010/main" val="194630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4">
              <a:lumMod val="50000"/>
            </a:schemeClr>
          </a:solidFill>
        </p:spPr>
        <p:txBody>
          <a:bodyPr/>
          <a:lstStyle/>
          <a:p>
            <a:r>
              <a:rPr lang="en-US" dirty="0" smtClean="0"/>
              <a:t>Client Situation</a:t>
            </a:r>
            <a:endParaRPr lang="en-US" dirty="0"/>
          </a:p>
        </p:txBody>
      </p:sp>
      <p:sp>
        <p:nvSpPr>
          <p:cNvPr id="3" name="Content Placeholder 2"/>
          <p:cNvSpPr>
            <a:spLocks noGrp="1"/>
          </p:cNvSpPr>
          <p:nvPr>
            <p:ph idx="1"/>
          </p:nvPr>
        </p:nvSpPr>
        <p:spPr>
          <a:xfrm>
            <a:off x="457200" y="1447800"/>
            <a:ext cx="8229600" cy="5410200"/>
          </a:xfrm>
        </p:spPr>
        <p:txBody>
          <a:bodyPr anchor="t">
            <a:noAutofit/>
          </a:bodyPr>
          <a:lstStyle/>
          <a:p>
            <a:pPr marL="137160" indent="0">
              <a:buNone/>
            </a:pPr>
            <a:endParaRPr lang="en-US" sz="1400" dirty="0"/>
          </a:p>
          <a:p>
            <a:pPr marL="137160" indent="0">
              <a:buNone/>
            </a:pPr>
            <a:r>
              <a:rPr lang="en-US" sz="1400" dirty="0" smtClean="0"/>
              <a:t>Currently </a:t>
            </a:r>
            <a:r>
              <a:rPr lang="en-US" sz="1400" dirty="0"/>
              <a:t>there are two reports in the system. </a:t>
            </a:r>
          </a:p>
          <a:p>
            <a:pPr lvl="1"/>
            <a:r>
              <a:rPr lang="en-US" sz="1400" dirty="0"/>
              <a:t>Compensation Payout Summary </a:t>
            </a:r>
          </a:p>
          <a:p>
            <a:pPr lvl="1"/>
            <a:r>
              <a:rPr lang="en-US" sz="1400" dirty="0"/>
              <a:t>Compensation Payout Detail.</a:t>
            </a:r>
          </a:p>
          <a:p>
            <a:pPr marL="137160" indent="0">
              <a:buNone/>
            </a:pPr>
            <a:endParaRPr lang="en-US" sz="1400" dirty="0" smtClean="0"/>
          </a:p>
          <a:p>
            <a:pPr marL="137160" indent="0">
              <a:buNone/>
            </a:pPr>
            <a:r>
              <a:rPr lang="en-US" sz="1400" dirty="0" smtClean="0"/>
              <a:t>These </a:t>
            </a:r>
            <a:r>
              <a:rPr lang="en-US" sz="1400" dirty="0"/>
              <a:t>reports act as a Compensation statement for providing details about Payout Summary and Payout Details, for the individuals. The Summary report provides the summarized information for individual payouts while detail reports have the detail break out of </a:t>
            </a:r>
            <a:r>
              <a:rPr lang="en-US" sz="1400" dirty="0" smtClean="0"/>
              <a:t>their achieved compensation. </a:t>
            </a:r>
            <a:r>
              <a:rPr lang="en-US" sz="1400" dirty="0"/>
              <a:t>These reports have the default functionality for its security settings. Currently every </a:t>
            </a:r>
            <a:r>
              <a:rPr lang="en-US" sz="1400" dirty="0" smtClean="0"/>
              <a:t>individual </a:t>
            </a:r>
            <a:r>
              <a:rPr lang="en-US" sz="1400" dirty="0"/>
              <a:t>is able to see his own report. The implementation lacked the functionality of true appraisal which should be done by the Manager before the statements are released to larger group. The motive of </a:t>
            </a:r>
            <a:r>
              <a:rPr lang="en-US" sz="1400" dirty="0" smtClean="0"/>
              <a:t>catering this </a:t>
            </a:r>
            <a:r>
              <a:rPr lang="en-US" sz="1400" dirty="0"/>
              <a:t>value add was </a:t>
            </a:r>
            <a:r>
              <a:rPr lang="en-US" sz="1400" dirty="0" smtClean="0"/>
              <a:t>a way to </a:t>
            </a:r>
            <a:r>
              <a:rPr lang="en-US" sz="1400" dirty="0"/>
              <a:t>provide the business and manager with functionality to </a:t>
            </a:r>
            <a:r>
              <a:rPr lang="en-US" sz="1400" dirty="0" smtClean="0"/>
              <a:t>evaluate their </a:t>
            </a:r>
            <a:r>
              <a:rPr lang="en-US" sz="1400" dirty="0"/>
              <a:t>sub-ordinated </a:t>
            </a:r>
            <a:r>
              <a:rPr lang="en-US" sz="1400" dirty="0" smtClean="0"/>
              <a:t>data/payout before </a:t>
            </a:r>
            <a:r>
              <a:rPr lang="en-US" sz="1400" dirty="0"/>
              <a:t>they </a:t>
            </a:r>
            <a:r>
              <a:rPr lang="en-US" sz="1400" dirty="0" smtClean="0"/>
              <a:t>release their reports</a:t>
            </a:r>
            <a:r>
              <a:rPr lang="en-US" sz="1400" dirty="0"/>
              <a:t>. To achieve this approach it was decided to release the reports to Managers 15-20 days before the actual reports are </a:t>
            </a:r>
            <a:r>
              <a:rPr lang="en-US" sz="1400" dirty="0" smtClean="0"/>
              <a:t>available </a:t>
            </a:r>
            <a:r>
              <a:rPr lang="en-US" sz="1400" dirty="0"/>
              <a:t>to the field. </a:t>
            </a:r>
            <a:r>
              <a:rPr lang="en-US" sz="1400" dirty="0" smtClean="0"/>
              <a:t>According to required functionality the Manager should be able to view </a:t>
            </a:r>
            <a:r>
              <a:rPr lang="en-US" sz="1400" dirty="0"/>
              <a:t>there sub-ordinates reports and not there </a:t>
            </a:r>
            <a:r>
              <a:rPr lang="en-US" sz="1400" dirty="0" smtClean="0"/>
              <a:t>own, without releasing the statements to field. </a:t>
            </a:r>
            <a:r>
              <a:rPr lang="en-US" sz="1400" dirty="0"/>
              <a:t>In this way Managers can view their peers reports and discuss with them about there performance </a:t>
            </a:r>
            <a:r>
              <a:rPr lang="en-US" sz="1400" dirty="0" smtClean="0"/>
              <a:t>over the year</a:t>
            </a:r>
            <a:r>
              <a:rPr lang="en-US" sz="1400" dirty="0"/>
              <a:t>. In case if the manager find any discrepancy in the report data the payouts can be put on hold way before releasing the </a:t>
            </a:r>
            <a:r>
              <a:rPr lang="en-US" sz="1400" dirty="0" smtClean="0"/>
              <a:t>statements, which would </a:t>
            </a:r>
            <a:r>
              <a:rPr lang="en-US" sz="1400" dirty="0" smtClean="0"/>
              <a:t>ensure </a:t>
            </a:r>
            <a:r>
              <a:rPr lang="en-US" sz="1400" dirty="0"/>
              <a:t>wrong payout amounts are not credited to sub-ordinate employees and Incentive statements to be reviewed and signed off before they are published. </a:t>
            </a:r>
          </a:p>
          <a:p>
            <a:endParaRPr lang="en-US" sz="1400" dirty="0"/>
          </a:p>
          <a:p>
            <a:pPr marL="137160" indent="0">
              <a:buNone/>
            </a:pPr>
            <a:endParaRPr lang="en-US" sz="1400" dirty="0"/>
          </a:p>
          <a:p>
            <a:pPr marL="137160" indent="0">
              <a:buNone/>
            </a:pPr>
            <a:endParaRPr lang="en-US" sz="1400" dirty="0" smtClean="0"/>
          </a:p>
          <a:p>
            <a:pPr marL="137160" indent="0">
              <a:buNone/>
            </a:pPr>
            <a:r>
              <a:rPr lang="en-US" sz="1400" dirty="0" smtClean="0"/>
              <a:t>	</a:t>
            </a:r>
            <a:endParaRPr lang="en-US" sz="1400" dirty="0"/>
          </a:p>
        </p:txBody>
      </p:sp>
    </p:spTree>
    <p:extLst>
      <p:ext uri="{BB962C8B-B14F-4D97-AF65-F5344CB8AC3E}">
        <p14:creationId xmlns:p14="http://schemas.microsoft.com/office/powerpoint/2010/main" val="429357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4">
              <a:lumMod val="50000"/>
            </a:schemeClr>
          </a:solidFill>
        </p:spPr>
        <p:txBody>
          <a:bodyPr/>
          <a:lstStyle/>
          <a:p>
            <a:r>
              <a:rPr lang="en-US" dirty="0"/>
              <a:t>Client </a:t>
            </a:r>
            <a:r>
              <a:rPr lang="en-US" dirty="0" smtClean="0"/>
              <a:t>Situation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pPr marL="137160" indent="0">
              <a:buNone/>
            </a:pPr>
            <a:endParaRPr lang="en-US" sz="1600" dirty="0" smtClean="0"/>
          </a:p>
          <a:p>
            <a:pPr marL="137160" indent="0">
              <a:buNone/>
            </a:pPr>
            <a:endParaRPr lang="en-US" sz="1600" dirty="0"/>
          </a:p>
          <a:p>
            <a:pPr marL="137160" indent="0">
              <a:buNone/>
            </a:pPr>
            <a:endParaRPr lang="en-US" sz="1600" dirty="0" smtClean="0"/>
          </a:p>
          <a:p>
            <a:pPr marL="137160" indent="0">
              <a:buNone/>
            </a:pPr>
            <a:r>
              <a:rPr lang="en-US" sz="1600" dirty="0" smtClean="0"/>
              <a:t>The </a:t>
            </a:r>
            <a:r>
              <a:rPr lang="en-US" sz="1600" dirty="0"/>
              <a:t>organization has different level of positions for their employees, as other organizations do.  For e.g. Senior Sales executive, Sales executive, etc. This is an initiative was to generate reports where </a:t>
            </a:r>
            <a:r>
              <a:rPr lang="en-US" sz="1600" dirty="0" smtClean="0"/>
              <a:t>Managers </a:t>
            </a:r>
            <a:r>
              <a:rPr lang="en-US" sz="1600" dirty="0"/>
              <a:t>can view there sub-ordinate reports/Incentive statements and not their own. </a:t>
            </a:r>
          </a:p>
          <a:p>
            <a:pPr marL="137160" indent="0">
              <a:buNone/>
            </a:pPr>
            <a:r>
              <a:rPr lang="en-US" sz="1600" dirty="0"/>
              <a:t>	These critical reports </a:t>
            </a:r>
            <a:r>
              <a:rPr lang="en-US" sz="1600" dirty="0" smtClean="0"/>
              <a:t>should be able to help </a:t>
            </a:r>
            <a:r>
              <a:rPr lang="en-US" sz="1600" dirty="0"/>
              <a:t>Management and customer to: </a:t>
            </a:r>
          </a:p>
          <a:p>
            <a:pPr lvl="3"/>
            <a:r>
              <a:rPr lang="en-US" sz="1600" dirty="0"/>
              <a:t>Review details of their sub-ordinates before these details are published to individuals. </a:t>
            </a:r>
          </a:p>
          <a:p>
            <a:pPr lvl="3"/>
            <a:r>
              <a:rPr lang="en-US" sz="1600" dirty="0"/>
              <a:t>Managers to have a one-on-one discussion with their subordinates to review the performance and payouts throughout the year. </a:t>
            </a:r>
          </a:p>
          <a:p>
            <a:pPr marL="137160" indent="0">
              <a:buNone/>
            </a:pPr>
            <a:endParaRPr lang="en-US" sz="1600" dirty="0"/>
          </a:p>
          <a:p>
            <a:pPr marL="137160" indent="0">
              <a:buNone/>
            </a:pPr>
            <a:endParaRPr lang="en-US" sz="1600" dirty="0"/>
          </a:p>
          <a:p>
            <a:endParaRPr lang="en-US" sz="1600" dirty="0"/>
          </a:p>
        </p:txBody>
      </p:sp>
    </p:spTree>
    <p:extLst>
      <p:ext uri="{BB962C8B-B14F-4D97-AF65-F5344CB8AC3E}">
        <p14:creationId xmlns:p14="http://schemas.microsoft.com/office/powerpoint/2010/main" val="301261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4">
              <a:lumMod val="50000"/>
            </a:schemeClr>
          </a:solidFill>
        </p:spPr>
        <p:txBody>
          <a:bodyPr/>
          <a:lstStyle/>
          <a:p>
            <a:r>
              <a:rPr lang="en-US" dirty="0" smtClean="0"/>
              <a:t>Key Challenges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Altering </a:t>
            </a:r>
            <a:r>
              <a:rPr lang="en-US" dirty="0"/>
              <a:t>the security of the reports is not a good idea and not recommended by Callidus (Callidus is a vendor which have their specialists in Actuate as True Comp supports Actuate as there most favorable tool). </a:t>
            </a:r>
            <a:endParaRPr lang="en-US" dirty="0" smtClean="0"/>
          </a:p>
          <a:p>
            <a:pPr marL="137160" indent="0">
              <a:buNone/>
            </a:pPr>
            <a:endParaRPr lang="en-US" dirty="0"/>
          </a:p>
          <a:p>
            <a:pPr lvl="0"/>
            <a:r>
              <a:rPr lang="en-US" dirty="0"/>
              <a:t>Dynamically assigning security to every page of the report. </a:t>
            </a:r>
          </a:p>
          <a:p>
            <a:pPr lvl="0"/>
            <a:endParaRPr lang="en-US" dirty="0" smtClean="0"/>
          </a:p>
          <a:p>
            <a:pPr lvl="0"/>
            <a:r>
              <a:rPr lang="en-US" dirty="0" smtClean="0"/>
              <a:t>Processing </a:t>
            </a:r>
            <a:r>
              <a:rPr lang="en-US" dirty="0"/>
              <a:t>time will be more compared to regular processing. </a:t>
            </a:r>
          </a:p>
          <a:p>
            <a:pPr lvl="0"/>
            <a:endParaRPr lang="en-US" dirty="0" smtClean="0"/>
          </a:p>
          <a:p>
            <a:pPr lvl="0"/>
            <a:r>
              <a:rPr lang="en-US" dirty="0" smtClean="0"/>
              <a:t>Changing </a:t>
            </a:r>
            <a:r>
              <a:rPr lang="en-US" dirty="0"/>
              <a:t>or altering the security may result into other unexpected issues for which vendor had refrained from supporting. </a:t>
            </a:r>
          </a:p>
          <a:p>
            <a:pPr lvl="0"/>
            <a:endParaRPr lang="en-US" dirty="0" smtClean="0"/>
          </a:p>
          <a:p>
            <a:pPr lvl="0"/>
            <a:r>
              <a:rPr lang="en-US" dirty="0" smtClean="0"/>
              <a:t>Reports </a:t>
            </a:r>
            <a:r>
              <a:rPr lang="en-US" dirty="0"/>
              <a:t>were developed on an agreement that if an unknown and critical issues occurs in live environment, recovery mechanism would be applied to retain the old reports and live environment. </a:t>
            </a:r>
          </a:p>
          <a:p>
            <a:pPr marL="137160" indent="0">
              <a:buNone/>
            </a:pPr>
            <a:endParaRPr lang="en-US" dirty="0"/>
          </a:p>
        </p:txBody>
      </p:sp>
    </p:spTree>
    <p:extLst>
      <p:ext uri="{BB962C8B-B14F-4D97-AF65-F5344CB8AC3E}">
        <p14:creationId xmlns:p14="http://schemas.microsoft.com/office/powerpoint/2010/main" val="69335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accent4">
              <a:lumMod val="50000"/>
            </a:schemeClr>
          </a:solidFill>
        </p:spPr>
        <p:txBody>
          <a:bodyPr/>
          <a:lstStyle/>
          <a:p>
            <a:r>
              <a:rPr lang="en-US" dirty="0" smtClean="0"/>
              <a:t>Cognizant Solution</a:t>
            </a:r>
            <a:endParaRPr lang="en-US" dirty="0"/>
          </a:p>
        </p:txBody>
      </p:sp>
      <p:sp>
        <p:nvSpPr>
          <p:cNvPr id="3" name="Content Placeholder 2"/>
          <p:cNvSpPr>
            <a:spLocks noGrp="1"/>
          </p:cNvSpPr>
          <p:nvPr>
            <p:ph idx="1"/>
          </p:nvPr>
        </p:nvSpPr>
        <p:spPr/>
        <p:txBody>
          <a:bodyPr>
            <a:normAutofit fontScale="55000" lnSpcReduction="20000"/>
          </a:bodyPr>
          <a:lstStyle/>
          <a:p>
            <a:pPr lvl="0"/>
            <a:r>
              <a:rPr lang="en-US" dirty="0"/>
              <a:t>Build two new reports for Managers and update the dashboard with information on how and who can access the Managers reports. </a:t>
            </a:r>
            <a:endParaRPr lang="en-US" dirty="0" smtClean="0"/>
          </a:p>
          <a:p>
            <a:pPr lvl="0"/>
            <a:endParaRPr lang="en-US" dirty="0"/>
          </a:p>
          <a:p>
            <a:pPr lvl="0"/>
            <a:r>
              <a:rPr lang="en-US" dirty="0"/>
              <a:t>Timely turn on / off (done once per processing period) these reports whenever required by the customer. </a:t>
            </a:r>
          </a:p>
          <a:p>
            <a:pPr lvl="0"/>
            <a:endParaRPr lang="en-US" dirty="0" smtClean="0"/>
          </a:p>
          <a:p>
            <a:pPr lvl="0"/>
            <a:r>
              <a:rPr lang="en-US" dirty="0" smtClean="0"/>
              <a:t>Complex </a:t>
            </a:r>
            <a:r>
              <a:rPr lang="en-US" dirty="0"/>
              <a:t>security implementation which can be utilized across all the reports for a particular Sales Incentive Compensation application.  </a:t>
            </a:r>
          </a:p>
          <a:p>
            <a:pPr lvl="0"/>
            <a:endParaRPr lang="en-US" dirty="0" smtClean="0"/>
          </a:p>
          <a:p>
            <a:pPr lvl="0"/>
            <a:r>
              <a:rPr lang="en-US" dirty="0" smtClean="0"/>
              <a:t>Creation </a:t>
            </a:r>
            <a:r>
              <a:rPr lang="en-US" dirty="0"/>
              <a:t>of complex queries which is embedded in reports to dynamically retrieve security string which will be assigned to every report page. </a:t>
            </a:r>
          </a:p>
          <a:p>
            <a:pPr lvl="0"/>
            <a:endParaRPr lang="en-US" dirty="0" smtClean="0"/>
          </a:p>
          <a:p>
            <a:pPr lvl="0"/>
            <a:r>
              <a:rPr lang="en-US" dirty="0" smtClean="0"/>
              <a:t>Creation </a:t>
            </a:r>
            <a:r>
              <a:rPr lang="en-US" dirty="0"/>
              <a:t>of similar kind of reports which are preexisting in live environment so that the customer is not confused or raises concerns about the layout, look and feel or data in reports. </a:t>
            </a:r>
          </a:p>
          <a:p>
            <a:pPr lvl="0"/>
            <a:endParaRPr lang="en-US" dirty="0" smtClean="0"/>
          </a:p>
          <a:p>
            <a:pPr lvl="0"/>
            <a:r>
              <a:rPr lang="en-US" dirty="0" smtClean="0"/>
              <a:t>Creating </a:t>
            </a:r>
            <a:r>
              <a:rPr lang="en-US" dirty="0"/>
              <a:t>a security string by converting data in a particular column into comma separated string and implying the security string dynamically to every page of the report. </a:t>
            </a:r>
            <a:endParaRPr lang="en-US" dirty="0" smtClean="0"/>
          </a:p>
          <a:p>
            <a:pPr lvl="0"/>
            <a:endParaRPr lang="en-US" dirty="0"/>
          </a:p>
        </p:txBody>
      </p:sp>
    </p:spTree>
    <p:extLst>
      <p:ext uri="{BB962C8B-B14F-4D97-AF65-F5344CB8AC3E}">
        <p14:creationId xmlns:p14="http://schemas.microsoft.com/office/powerpoint/2010/main" val="45360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3303218" y="3429000"/>
            <a:ext cx="2279215"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274638"/>
            <a:ext cx="9144000" cy="1143000"/>
          </a:xfrm>
          <a:solidFill>
            <a:schemeClr val="accent4">
              <a:lumMod val="50000"/>
            </a:schemeClr>
          </a:solidFill>
        </p:spPr>
        <p:txBody>
          <a:bodyPr/>
          <a:lstStyle/>
          <a:p>
            <a:r>
              <a:rPr lang="en-US" dirty="0" smtClean="0"/>
              <a:t>Cognizant Solution Cont...</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04735567"/>
              </p:ext>
            </p:extLst>
          </p:nvPr>
        </p:nvGraphicFramePr>
        <p:xfrm>
          <a:off x="457200" y="1600200"/>
          <a:ext cx="82296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685800" y="1676400"/>
            <a:ext cx="17526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p:cNvSpPr/>
          <p:nvPr/>
        </p:nvSpPr>
        <p:spPr>
          <a:xfrm>
            <a:off x="990600" y="2209800"/>
            <a:ext cx="1066800" cy="990600"/>
          </a:xfrm>
          <a:prstGeom prst="flowChartMagneticDisk">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p>
          <a:p>
            <a:pPr algn="ctr"/>
            <a:r>
              <a:rPr lang="en-US" sz="1400" dirty="0" smtClean="0"/>
              <a:t>Data Mart</a:t>
            </a:r>
            <a:endParaRPr lang="en-US" sz="1400" dirty="0"/>
          </a:p>
        </p:txBody>
      </p:sp>
      <p:sp>
        <p:nvSpPr>
          <p:cNvPr id="10" name="Rectangle 9"/>
          <p:cNvSpPr/>
          <p:nvPr/>
        </p:nvSpPr>
        <p:spPr>
          <a:xfrm>
            <a:off x="5198301" y="1676399"/>
            <a:ext cx="3209795" cy="1600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p:cNvSpPr/>
          <p:nvPr/>
        </p:nvSpPr>
        <p:spPr>
          <a:xfrm>
            <a:off x="5257800" y="2286000"/>
            <a:ext cx="1447800" cy="914400"/>
          </a:xfrm>
          <a:prstGeom prst="flowChartMagneticDisk">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Collection of security information to be applied to Statements </a:t>
            </a:r>
            <a:endParaRPr lang="en-US" sz="1000" dirty="0"/>
          </a:p>
        </p:txBody>
      </p:sp>
      <p:sp>
        <p:nvSpPr>
          <p:cNvPr id="13" name="Right Arrow 12"/>
          <p:cNvSpPr/>
          <p:nvPr/>
        </p:nvSpPr>
        <p:spPr>
          <a:xfrm>
            <a:off x="2434225" y="2438400"/>
            <a:ext cx="2759901" cy="762000"/>
          </a:xfrm>
          <a:prstGeom prst="right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Move the formatted data to reporting schema</a:t>
            </a:r>
            <a:endParaRPr lang="en-US" sz="1100" dirty="0"/>
          </a:p>
        </p:txBody>
      </p:sp>
      <p:sp>
        <p:nvSpPr>
          <p:cNvPr id="14" name="Line Callout 1 (Border and Accent Bar) 13"/>
          <p:cNvSpPr/>
          <p:nvPr/>
        </p:nvSpPr>
        <p:spPr>
          <a:xfrm>
            <a:off x="2743200" y="1676400"/>
            <a:ext cx="1676400" cy="762000"/>
          </a:xfrm>
          <a:prstGeom prst="accentBorderCallout1">
            <a:avLst>
              <a:gd name="adj1" fmla="val 18750"/>
              <a:gd name="adj2" fmla="val -8333"/>
              <a:gd name="adj3" fmla="val 112500"/>
              <a:gd name="adj4" fmla="val -40983"/>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smtClean="0"/>
          </a:p>
          <a:p>
            <a:pPr algn="ctr"/>
            <a:r>
              <a:rPr lang="en-US" sz="1100" dirty="0" smtClean="0"/>
              <a:t>Call out process to transfer security information into string separated by commas </a:t>
            </a:r>
          </a:p>
          <a:p>
            <a:pPr algn="ctr"/>
            <a:endParaRPr lang="en-US" sz="1100" dirty="0"/>
          </a:p>
        </p:txBody>
      </p:sp>
      <p:sp>
        <p:nvSpPr>
          <p:cNvPr id="16" name="Oval Callout 15"/>
          <p:cNvSpPr/>
          <p:nvPr/>
        </p:nvSpPr>
        <p:spPr>
          <a:xfrm>
            <a:off x="6248400" y="1676400"/>
            <a:ext cx="1676400" cy="771525"/>
          </a:xfrm>
          <a:prstGeom prst="wedgeEllipseCallou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smtClean="0"/>
          </a:p>
          <a:p>
            <a:pPr algn="ctr"/>
            <a:r>
              <a:rPr lang="en-US" sz="1000" dirty="0" smtClean="0"/>
              <a:t>Formatted </a:t>
            </a:r>
            <a:r>
              <a:rPr lang="en-US" sz="1000" dirty="0"/>
              <a:t>data available for direct display into reports. </a:t>
            </a:r>
          </a:p>
          <a:p>
            <a:pPr algn="ctr"/>
            <a:endParaRPr lang="en-US" sz="1000" dirty="0"/>
          </a:p>
        </p:txBody>
      </p:sp>
      <p:sp>
        <p:nvSpPr>
          <p:cNvPr id="20" name="TextBox 19"/>
          <p:cNvSpPr txBox="1"/>
          <p:nvPr/>
        </p:nvSpPr>
        <p:spPr>
          <a:xfrm>
            <a:off x="838200" y="1676400"/>
            <a:ext cx="1447800" cy="276999"/>
          </a:xfrm>
          <a:prstGeom prst="rect">
            <a:avLst/>
          </a:prstGeom>
          <a:solidFill>
            <a:schemeClr val="accent4">
              <a:lumMod val="50000"/>
            </a:schemeClr>
          </a:solidFill>
        </p:spPr>
        <p:txBody>
          <a:bodyPr wrap="square" rtlCol="0">
            <a:spAutoFit/>
          </a:bodyPr>
          <a:lstStyle/>
          <a:p>
            <a:r>
              <a:rPr lang="en-US" sz="1200" b="1" u="sng" dirty="0" smtClean="0"/>
              <a:t>Source Database</a:t>
            </a:r>
            <a:endParaRPr lang="en-US" sz="1200" b="1" u="sng" dirty="0"/>
          </a:p>
        </p:txBody>
      </p:sp>
      <p:sp>
        <p:nvSpPr>
          <p:cNvPr id="21" name="TextBox 20"/>
          <p:cNvSpPr txBox="1"/>
          <p:nvPr/>
        </p:nvSpPr>
        <p:spPr>
          <a:xfrm>
            <a:off x="6858000" y="2514600"/>
            <a:ext cx="1550096" cy="276999"/>
          </a:xfrm>
          <a:prstGeom prst="rect">
            <a:avLst/>
          </a:prstGeom>
          <a:solidFill>
            <a:schemeClr val="accent4">
              <a:lumMod val="50000"/>
            </a:schemeClr>
          </a:solidFill>
        </p:spPr>
        <p:txBody>
          <a:bodyPr wrap="square" rtlCol="0">
            <a:spAutoFit/>
          </a:bodyPr>
          <a:lstStyle/>
          <a:p>
            <a:r>
              <a:rPr lang="en-US" sz="1200" b="1" u="sng" dirty="0" smtClean="0"/>
              <a:t>Target Database</a:t>
            </a:r>
            <a:endParaRPr lang="en-US" sz="1200" b="1" u="sng" dirty="0"/>
          </a:p>
        </p:txBody>
      </p:sp>
      <p:sp>
        <p:nvSpPr>
          <p:cNvPr id="24" name="Rectangle 23"/>
          <p:cNvSpPr/>
          <p:nvPr/>
        </p:nvSpPr>
        <p:spPr>
          <a:xfrm>
            <a:off x="685800" y="3657600"/>
            <a:ext cx="2274518"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urved Right Arrow 26"/>
          <p:cNvSpPr/>
          <p:nvPr/>
        </p:nvSpPr>
        <p:spPr>
          <a:xfrm>
            <a:off x="838200" y="4724400"/>
            <a:ext cx="381000" cy="914400"/>
          </a:xfrm>
          <a:prstGeom prst="curvedRight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5" name="Group 54"/>
          <p:cNvGrpSpPr/>
          <p:nvPr/>
        </p:nvGrpSpPr>
        <p:grpSpPr>
          <a:xfrm>
            <a:off x="1219200" y="4114800"/>
            <a:ext cx="1638300" cy="1676400"/>
            <a:chOff x="1219200" y="4114800"/>
            <a:chExt cx="1638300" cy="1676400"/>
          </a:xfrm>
        </p:grpSpPr>
        <p:sp>
          <p:nvSpPr>
            <p:cNvPr id="28" name="Flowchart: Multidocument 27"/>
            <p:cNvSpPr/>
            <p:nvPr/>
          </p:nvSpPr>
          <p:spPr>
            <a:xfrm>
              <a:off x="1219200" y="4114800"/>
              <a:ext cx="1638300" cy="1066800"/>
            </a:xfrm>
            <a:prstGeom prst="flowChartMultidocumen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Batang" pitchFamily="18" charset="-127"/>
                  <a:ea typeface="Batang" pitchFamily="18" charset="-127"/>
                </a:rPr>
                <a:t>Build a </a:t>
              </a:r>
              <a:r>
                <a:rPr lang="en-US" sz="1000" dirty="0" smtClean="0">
                  <a:latin typeface="Batang" pitchFamily="18" charset="-127"/>
                  <a:ea typeface="Batang" pitchFamily="18" charset="-127"/>
                </a:rPr>
                <a:t>reports </a:t>
              </a:r>
              <a:r>
                <a:rPr lang="en-US" sz="1000" dirty="0">
                  <a:latin typeface="Batang" pitchFamily="18" charset="-127"/>
                  <a:ea typeface="Batang" pitchFamily="18" charset="-127"/>
                </a:rPr>
                <a:t>which dynamically assigns security at page level during its execution </a:t>
              </a:r>
            </a:p>
            <a:p>
              <a:pPr algn="ctr"/>
              <a:endParaRPr lang="en-US" sz="1000" dirty="0">
                <a:latin typeface="Batang" pitchFamily="18" charset="-127"/>
                <a:ea typeface="Batang" pitchFamily="18" charset="-127"/>
              </a:endParaRPr>
            </a:p>
          </p:txBody>
        </p:sp>
        <p:sp>
          <p:nvSpPr>
            <p:cNvPr id="30" name="Snip Single Corner Rectangle 29"/>
            <p:cNvSpPr/>
            <p:nvPr/>
          </p:nvSpPr>
          <p:spPr>
            <a:xfrm>
              <a:off x="1219200" y="5295900"/>
              <a:ext cx="1600200" cy="495300"/>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Batang" pitchFamily="18" charset="-127"/>
                  <a:ea typeface="Batang" pitchFamily="18" charset="-127"/>
                </a:rPr>
                <a:t>Deploy reports to </a:t>
              </a:r>
              <a:r>
                <a:rPr lang="en-US" sz="1000" dirty="0" smtClean="0">
                  <a:latin typeface="Batang" pitchFamily="18" charset="-127"/>
                  <a:ea typeface="Batang" pitchFamily="18" charset="-127"/>
                </a:rPr>
                <a:t>Live environment</a:t>
              </a:r>
              <a:endParaRPr lang="en-US" sz="1000" dirty="0">
                <a:latin typeface="Batang" pitchFamily="18" charset="-127"/>
                <a:ea typeface="Batang" pitchFamily="18" charset="-127"/>
              </a:endParaRPr>
            </a:p>
          </p:txBody>
        </p:sp>
      </p:grpSp>
      <p:grpSp>
        <p:nvGrpSpPr>
          <p:cNvPr id="38" name="Group 37"/>
          <p:cNvGrpSpPr/>
          <p:nvPr/>
        </p:nvGrpSpPr>
        <p:grpSpPr>
          <a:xfrm>
            <a:off x="2960318" y="4038600"/>
            <a:ext cx="1905000" cy="1981200"/>
            <a:chOff x="2942783" y="3962400"/>
            <a:chExt cx="2286000" cy="1981200"/>
          </a:xfrm>
        </p:grpSpPr>
        <p:sp>
          <p:nvSpPr>
            <p:cNvPr id="26" name="Striped Right Arrow 25"/>
            <p:cNvSpPr/>
            <p:nvPr/>
          </p:nvSpPr>
          <p:spPr>
            <a:xfrm>
              <a:off x="2942783" y="4089748"/>
              <a:ext cx="822960" cy="457200"/>
            </a:xfrm>
            <a:prstGeom prst="stripedRight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nip Single Corner Rectangle 31"/>
            <p:cNvSpPr/>
            <p:nvPr/>
          </p:nvSpPr>
          <p:spPr>
            <a:xfrm>
              <a:off x="3765743" y="3962400"/>
              <a:ext cx="1234440" cy="533400"/>
            </a:xfrm>
            <a:prstGeom prst="snip1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Execute and QC statements</a:t>
              </a:r>
              <a:endParaRPr lang="en-US" sz="1100" dirty="0"/>
            </a:p>
          </p:txBody>
        </p:sp>
        <p:sp>
          <p:nvSpPr>
            <p:cNvPr id="33" name="Flowchart: Multidocument 32"/>
            <p:cNvSpPr/>
            <p:nvPr/>
          </p:nvSpPr>
          <p:spPr>
            <a:xfrm>
              <a:off x="3780983" y="5029200"/>
              <a:ext cx="1447800" cy="914400"/>
            </a:xfrm>
            <a:prstGeom prst="flowChartMultidocumen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Publish on approval /Hold the payout</a:t>
              </a:r>
              <a:endParaRPr lang="en-US" sz="1100" dirty="0"/>
            </a:p>
          </p:txBody>
        </p:sp>
        <p:sp>
          <p:nvSpPr>
            <p:cNvPr id="35" name="Down Arrow 34"/>
            <p:cNvSpPr/>
            <p:nvPr/>
          </p:nvSpPr>
          <p:spPr>
            <a:xfrm>
              <a:off x="4261043" y="4495800"/>
              <a:ext cx="342900" cy="533400"/>
            </a:xfrm>
            <a:prstGeom prst="down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Flowchart: Process 35"/>
          <p:cNvSpPr/>
          <p:nvPr/>
        </p:nvSpPr>
        <p:spPr>
          <a:xfrm>
            <a:off x="5592949" y="3492804"/>
            <a:ext cx="2998417" cy="275559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Process 36"/>
          <p:cNvSpPr/>
          <p:nvPr/>
        </p:nvSpPr>
        <p:spPr>
          <a:xfrm>
            <a:off x="6324600" y="3657600"/>
            <a:ext cx="1524000" cy="304800"/>
          </a:xfrm>
          <a:prstGeom prst="flowChartProcess">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u="sng" dirty="0" smtClean="0"/>
              <a:t>Review process</a:t>
            </a:r>
            <a:endParaRPr lang="en-US" sz="1400" b="1" u="sng" dirty="0"/>
          </a:p>
        </p:txBody>
      </p:sp>
      <p:sp>
        <p:nvSpPr>
          <p:cNvPr id="43" name="Flowchart: Alternate Process 42"/>
          <p:cNvSpPr/>
          <p:nvPr/>
        </p:nvSpPr>
        <p:spPr>
          <a:xfrm>
            <a:off x="5638800" y="4038600"/>
            <a:ext cx="1752600" cy="533400"/>
          </a:xfrm>
          <a:prstGeom prst="flowChartAlternateProcess">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Manager to discuss the payout and performance with subordinates</a:t>
            </a:r>
            <a:endParaRPr lang="en-US" sz="1050" dirty="0"/>
          </a:p>
        </p:txBody>
      </p:sp>
      <p:sp>
        <p:nvSpPr>
          <p:cNvPr id="45" name="Rounded Rectangular Callout 44"/>
          <p:cNvSpPr/>
          <p:nvPr/>
        </p:nvSpPr>
        <p:spPr>
          <a:xfrm>
            <a:off x="4674818" y="4165948"/>
            <a:ext cx="887782" cy="914204"/>
          </a:xfrm>
          <a:prstGeom prst="wedgeRoundRectCallou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Reports to be available for 15-20 days time frame</a:t>
            </a:r>
            <a:endParaRPr lang="en-US" sz="900" dirty="0"/>
          </a:p>
        </p:txBody>
      </p:sp>
      <p:grpSp>
        <p:nvGrpSpPr>
          <p:cNvPr id="57" name="Group 56"/>
          <p:cNvGrpSpPr/>
          <p:nvPr/>
        </p:nvGrpSpPr>
        <p:grpSpPr>
          <a:xfrm>
            <a:off x="4856967" y="5312079"/>
            <a:ext cx="705633" cy="250521"/>
            <a:chOff x="5105400" y="5181600"/>
            <a:chExt cx="705633" cy="250521"/>
          </a:xfrm>
        </p:grpSpPr>
        <p:sp>
          <p:nvSpPr>
            <p:cNvPr id="42" name="Chevron 41"/>
            <p:cNvSpPr/>
            <p:nvPr/>
          </p:nvSpPr>
          <p:spPr>
            <a:xfrm>
              <a:off x="5410200" y="5184471"/>
              <a:ext cx="245301" cy="247650"/>
            </a:xfrm>
            <a:prstGeom prst="chevron">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6" name="Group 55"/>
            <p:cNvGrpSpPr/>
            <p:nvPr/>
          </p:nvGrpSpPr>
          <p:grpSpPr>
            <a:xfrm>
              <a:off x="5105400" y="5181600"/>
              <a:ext cx="705633" cy="247650"/>
              <a:chOff x="5102268" y="5181600"/>
              <a:chExt cx="705633" cy="247650"/>
            </a:xfrm>
          </p:grpSpPr>
          <p:sp>
            <p:nvSpPr>
              <p:cNvPr id="40" name="Chevron 39"/>
              <p:cNvSpPr/>
              <p:nvPr/>
            </p:nvSpPr>
            <p:spPr>
              <a:xfrm>
                <a:off x="5102268" y="5181600"/>
                <a:ext cx="245301" cy="247650"/>
              </a:xfrm>
              <a:prstGeom prst="chevron">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Chevron 40"/>
              <p:cNvSpPr/>
              <p:nvPr/>
            </p:nvSpPr>
            <p:spPr>
              <a:xfrm>
                <a:off x="5254668" y="5181600"/>
                <a:ext cx="245301" cy="247650"/>
              </a:xfrm>
              <a:prstGeom prst="chevron">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Chevron 45"/>
              <p:cNvSpPr/>
              <p:nvPr/>
            </p:nvSpPr>
            <p:spPr>
              <a:xfrm>
                <a:off x="5562600" y="5181600"/>
                <a:ext cx="245301" cy="247650"/>
              </a:xfrm>
              <a:prstGeom prst="chevron">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49" name="Flowchart: Predefined Process 48"/>
          <p:cNvSpPr/>
          <p:nvPr/>
        </p:nvSpPr>
        <p:spPr>
          <a:xfrm>
            <a:off x="5791200" y="4826304"/>
            <a:ext cx="1524000" cy="355296"/>
          </a:xfrm>
          <a:prstGeom prst="flowChartPredefinedProcess">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Approve the payout</a:t>
            </a:r>
            <a:endParaRPr lang="en-US" sz="1050" dirty="0"/>
          </a:p>
        </p:txBody>
      </p:sp>
      <p:sp>
        <p:nvSpPr>
          <p:cNvPr id="52" name="Flowchart: Multidocument 51"/>
          <p:cNvSpPr/>
          <p:nvPr/>
        </p:nvSpPr>
        <p:spPr>
          <a:xfrm>
            <a:off x="7429501" y="4495800"/>
            <a:ext cx="1104900" cy="775570"/>
          </a:xfrm>
          <a:prstGeom prst="flowChartMultidocumen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Execute and publish Statements</a:t>
            </a:r>
            <a:endParaRPr lang="en-US" sz="1000" dirty="0"/>
          </a:p>
          <a:p>
            <a:pPr algn="ctr"/>
            <a:endParaRPr lang="en-US" sz="1000" dirty="0"/>
          </a:p>
        </p:txBody>
      </p:sp>
      <p:sp>
        <p:nvSpPr>
          <p:cNvPr id="53" name="Down Arrow 52"/>
          <p:cNvSpPr/>
          <p:nvPr/>
        </p:nvSpPr>
        <p:spPr>
          <a:xfrm>
            <a:off x="6409150" y="4577741"/>
            <a:ext cx="271398" cy="273485"/>
          </a:xfrm>
          <a:prstGeom prst="down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p:cNvSpPr/>
          <p:nvPr/>
        </p:nvSpPr>
        <p:spPr>
          <a:xfrm>
            <a:off x="6400800" y="5212915"/>
            <a:ext cx="271398" cy="273485"/>
          </a:xfrm>
          <a:prstGeom prst="downArrow">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Predefined Process 57"/>
          <p:cNvSpPr/>
          <p:nvPr/>
        </p:nvSpPr>
        <p:spPr>
          <a:xfrm>
            <a:off x="5791200" y="5512366"/>
            <a:ext cx="1524000" cy="673404"/>
          </a:xfrm>
          <a:prstGeom prst="flowChartPredefinedProcess">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Remove the statements </a:t>
            </a:r>
            <a:r>
              <a:rPr lang="en-US" sz="800" dirty="0" smtClean="0"/>
              <a:t>from</a:t>
            </a:r>
            <a:r>
              <a:rPr lang="en-US" sz="900" dirty="0" smtClean="0"/>
              <a:t> portal and publish Original reports </a:t>
            </a:r>
            <a:endParaRPr lang="en-US" sz="900" dirty="0"/>
          </a:p>
        </p:txBody>
      </p:sp>
      <p:cxnSp>
        <p:nvCxnSpPr>
          <p:cNvPr id="60" name="Elbow Connector 59"/>
          <p:cNvCxnSpPr/>
          <p:nvPr/>
        </p:nvCxnSpPr>
        <p:spPr>
          <a:xfrm flipV="1">
            <a:off x="7334880" y="5211538"/>
            <a:ext cx="589920" cy="511101"/>
          </a:xfrm>
          <a:prstGeom prst="bentConnector2">
            <a:avLst/>
          </a:prstGeom>
          <a:ln w="25400" cap="sq">
            <a:tailEnd type="arrow"/>
          </a:ln>
          <a:scene3d>
            <a:camera prst="orthographicFront"/>
            <a:lightRig rig="threePt" dir="t"/>
          </a:scene3d>
          <a:sp3d>
            <a:bevelT w="25400"/>
          </a:sp3d>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838200" y="3707704"/>
            <a:ext cx="1181100" cy="355948"/>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u="sng" dirty="0" smtClean="0"/>
              <a:t>Develop and Deploy</a:t>
            </a:r>
            <a:endParaRPr lang="en-US" sz="1200" b="1" u="sng" dirty="0"/>
          </a:p>
        </p:txBody>
      </p:sp>
      <p:sp>
        <p:nvSpPr>
          <p:cNvPr id="4" name="Left-Up Arrow 3"/>
          <p:cNvSpPr/>
          <p:nvPr/>
        </p:nvSpPr>
        <p:spPr>
          <a:xfrm>
            <a:off x="2971800" y="3200400"/>
            <a:ext cx="2640382" cy="863252"/>
          </a:xfrm>
          <a:prstGeom prst="leftUpArrow">
            <a:avLst>
              <a:gd name="adj1" fmla="val 25000"/>
              <a:gd name="adj2" fmla="val 25000"/>
              <a:gd name="adj3" fmla="val 26264"/>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Interact with database to fetch security information </a:t>
            </a:r>
            <a:endParaRPr lang="en-US" sz="900" dirty="0"/>
          </a:p>
        </p:txBody>
      </p:sp>
    </p:spTree>
    <p:extLst>
      <p:ext uri="{BB962C8B-B14F-4D97-AF65-F5344CB8AC3E}">
        <p14:creationId xmlns:p14="http://schemas.microsoft.com/office/powerpoint/2010/main" val="17604581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0" y="457200"/>
            <a:ext cx="9144000" cy="750887"/>
          </a:xfrm>
          <a:solidFill>
            <a:schemeClr val="accent4">
              <a:lumMod val="50000"/>
            </a:schemeClr>
          </a:solidFill>
          <a:ln>
            <a:solidFill>
              <a:schemeClr val="accent1"/>
            </a:solidFill>
          </a:ln>
        </p:spPr>
        <p:txBody>
          <a:bodyPr/>
          <a:lstStyle/>
          <a:p>
            <a:r>
              <a:rPr lang="en-US" dirty="0" smtClean="0">
                <a:solidFill>
                  <a:schemeClr val="accent1">
                    <a:lumMod val="75000"/>
                  </a:schemeClr>
                </a:solidFill>
              </a:rPr>
              <a:t>Technology</a:t>
            </a:r>
            <a:endParaRPr lang="en-US" dirty="0">
              <a:solidFill>
                <a:schemeClr val="accent1">
                  <a:lumMod val="75000"/>
                </a:schemeClr>
              </a:solidFill>
            </a:endParaRPr>
          </a:p>
        </p:txBody>
      </p:sp>
      <p:sp>
        <p:nvSpPr>
          <p:cNvPr id="7" name="Text Placeholder 6"/>
          <p:cNvSpPr>
            <a:spLocks noGrp="1"/>
          </p:cNvSpPr>
          <p:nvPr>
            <p:ph type="body" sz="half" idx="3"/>
          </p:nvPr>
        </p:nvSpPr>
        <p:spPr>
          <a:xfrm>
            <a:off x="0" y="3592513"/>
            <a:ext cx="9144000" cy="750887"/>
          </a:xfrm>
          <a:solidFill>
            <a:schemeClr val="accent4">
              <a:lumMod val="50000"/>
            </a:schemeClr>
          </a:solidFill>
        </p:spPr>
        <p:txBody>
          <a:bodyPr/>
          <a:lstStyle/>
          <a:p>
            <a:r>
              <a:rPr lang="en-US" dirty="0" smtClean="0">
                <a:solidFill>
                  <a:schemeClr val="accent1">
                    <a:lumMod val="75000"/>
                  </a:schemeClr>
                </a:solidFill>
              </a:rPr>
              <a:t>Key statistics </a:t>
            </a:r>
            <a:endParaRPr lang="en-US" dirty="0">
              <a:solidFill>
                <a:schemeClr val="accent1">
                  <a:lumMod val="75000"/>
                </a:schemeClr>
              </a:solidFill>
            </a:endParaRPr>
          </a:p>
        </p:txBody>
      </p:sp>
      <p:sp>
        <p:nvSpPr>
          <p:cNvPr id="6" name="Content Placeholder 5"/>
          <p:cNvSpPr>
            <a:spLocks noGrp="1"/>
          </p:cNvSpPr>
          <p:nvPr>
            <p:ph sz="quarter" idx="2"/>
          </p:nvPr>
        </p:nvSpPr>
        <p:spPr>
          <a:xfrm>
            <a:off x="457200" y="1265237"/>
            <a:ext cx="4040188" cy="2239963"/>
          </a:xfrm>
        </p:spPr>
        <p:txBody>
          <a:bodyPr/>
          <a:lstStyle/>
          <a:p>
            <a:r>
              <a:rPr lang="en-US" dirty="0" smtClean="0"/>
              <a:t>Database : Oracle/ PLSQL</a:t>
            </a:r>
          </a:p>
          <a:p>
            <a:r>
              <a:rPr lang="en-US" dirty="0" smtClean="0"/>
              <a:t>Tools : Actuate Enterprise e-Report Designer</a:t>
            </a:r>
            <a:endParaRPr lang="en-US" dirty="0"/>
          </a:p>
        </p:txBody>
      </p:sp>
      <p:sp>
        <p:nvSpPr>
          <p:cNvPr id="8" name="Content Placeholder 7"/>
          <p:cNvSpPr>
            <a:spLocks noGrp="1"/>
          </p:cNvSpPr>
          <p:nvPr>
            <p:ph sz="quarter" idx="4"/>
          </p:nvPr>
        </p:nvSpPr>
        <p:spPr>
          <a:xfrm>
            <a:off x="533400" y="4419600"/>
            <a:ext cx="4041775" cy="990600"/>
          </a:xfrm>
        </p:spPr>
        <p:txBody>
          <a:bodyPr/>
          <a:lstStyle/>
          <a:p>
            <a:r>
              <a:rPr lang="en-US" dirty="0" smtClean="0"/>
              <a:t>Total Number of resources: 1</a:t>
            </a:r>
            <a:endParaRPr lang="en-US" dirty="0"/>
          </a:p>
        </p:txBody>
      </p:sp>
    </p:spTree>
    <p:extLst>
      <p:ext uri="{BB962C8B-B14F-4D97-AF65-F5344CB8AC3E}">
        <p14:creationId xmlns:p14="http://schemas.microsoft.com/office/powerpoint/2010/main" val="398467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bg/>
                                          </p:spTgt>
                                        </p:tgtEl>
                                        <p:attrNameLst>
                                          <p:attrName>style.visibility</p:attrName>
                                        </p:attrNameLst>
                                      </p:cBhvr>
                                      <p:to>
                                        <p:strVal val="visible"/>
                                      </p:to>
                                    </p:set>
                                    <p:animEffect transition="in" filter="fade">
                                      <p:cBhvr>
                                        <p:cTn id="27" dur="500"/>
                                        <p:tgtEl>
                                          <p:spTgt spid="7">
                                            <p:bg/>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fade">
                                      <p:cBhvr>
                                        <p:cTn id="32" dur="5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Effect transition="in" filter="fade">
                                      <p:cBhvr>
                                        <p:cTn id="3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build="p" animBg="1"/>
      <p:bldP spid="6" grpId="0" build="p"/>
      <p:bldP spid="8"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5950</TotalTime>
  <Words>1132</Words>
  <Application>Microsoft Office PowerPoint</Application>
  <PresentationFormat>On-screen Show (4:3)</PresentationFormat>
  <Paragraphs>122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Apex</vt:lpstr>
      <vt:lpstr>Technology Overview</vt:lpstr>
      <vt:lpstr>Technology Overview</vt:lpstr>
      <vt:lpstr>Client Information</vt:lpstr>
      <vt:lpstr>Client Situation</vt:lpstr>
      <vt:lpstr>Client Situation Contd…</vt:lpstr>
      <vt:lpstr>Key Challenges</vt:lpstr>
      <vt:lpstr>Cognizant Solution</vt:lpstr>
      <vt:lpstr>Cognizant Solution Cont...</vt:lpstr>
      <vt:lpstr>PowerPoint Presentation</vt:lpstr>
      <vt:lpstr>Solution Features</vt:lpstr>
      <vt:lpstr>Client Benefits</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Overview</dc:title>
  <dc:creator>Zahur</dc:creator>
  <cp:lastModifiedBy>Sawant, Aishwarya(Cognizant)</cp:lastModifiedBy>
  <cp:revision>113</cp:revision>
  <dcterms:created xsi:type="dcterms:W3CDTF">2012-03-14T07:27:42Z</dcterms:created>
  <dcterms:modified xsi:type="dcterms:W3CDTF">2012-04-09T11:21:12Z</dcterms:modified>
</cp:coreProperties>
</file>