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BBA5A-68DE-4AD2-BD6E-D46EFEA205CF}">
  <a:tblStyle styleId="{A3EBBA5A-68DE-4AD2-BD6E-D46EFEA20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245a94e0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245a94e0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5cca8d29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5cca8d29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5af125a5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5af125a5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45a94e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45a94e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45a94e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45a94e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245a94e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245a94e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45a94e0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45a94e0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245a94e0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245a94e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245a94e0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245a94e0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245a94e0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245a94e0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f35062f1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f35062f1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7650" y="664725"/>
            <a:ext cx="60369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EECS E6690 Presentation</a:t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HCV Disease Prediction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99150" y="2800350"/>
            <a:ext cx="4053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Members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Takumi Hayushi (th3000)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Aishwarya Patange (aap2239)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Aishwarya Sen (as6718)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Manasi Khandekar (mk4679)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103750" y="4471975"/>
            <a:ext cx="49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14. Variable Importance Plot from Random Forest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13" y="1384050"/>
            <a:ext cx="4851982" cy="2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052550" y="1422125"/>
            <a:ext cx="7038900" cy="2911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successfully </a:t>
            </a:r>
            <a:r>
              <a:rPr lang="en"/>
              <a:t> analyzed and processed the  data, and used three types of models in the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Random Forest model was the most </a:t>
            </a:r>
            <a:r>
              <a:rPr lang="en"/>
              <a:t>accurate as</a:t>
            </a:r>
            <a:r>
              <a:rPr lang="en"/>
              <a:t> compared to the other two.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part of our update on our report, we will be using local interpretable model-agnostic explanations (LIME) to explain the prediction models.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101350" y="1218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UCI Machine Learning Repository: HCV data data 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(n.d.). Retrieved December 13, 2022, from https://archive.ics.uci.edu/ml/datasets/HCV%20data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Elements of Statistical Learning: Data Mining, Inference and Prediction, 2nd Edition. Springer, 2009. https://hastie.su.domains/Papers/ESLII.pdf.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 Introduction to Statistical Learning, Springer, 2014.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ttps://www.statlearning.com.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Chawla, N. V., et al. “SMOTE: Synthetic Minority Over-Sampling Technique.” Journal of Artificial Intelligence Research, vol. 16, June 2002, pp. 321–57. Crossref, https://doi.org/10.1613/jair.953.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Butt, M. B., Alfayad, M., Saqib, S., Khan, M. A., Ahmad, M., Khan, M. A., &amp;amp; Elmitwally, N. S. (2021, December 10). Diagnosing the stage of hepatitis C using machine learning. Journal of Healthcare Engineering. Retrieved December 13, 2022, from https://www.hindawi.com/journals/jhe/2021/8062410/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41100" y="12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41100" y="745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Hepatitis C is a liver disease caused by the Hepatitis C Virus (HCV). Its ailment duration varies from short-term to chronic infection for different people.  Hepatitis C can develop into serious, life threatening diseases like cirrhosis and fibrosis. Thus, its timely diagnosis and treatment is of utmost importance.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an efficient and accurate predictive model for the detection and classification of various liver diseases caused by HCV is essential and would enable the infected to avail timely treatment.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400" y="2626225"/>
            <a:ext cx="3639648" cy="20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2653425" y="4743300"/>
            <a:ext cx="3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Fig.1. HC Virus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14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757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615 rows of patient data with 14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 attributes except Sex and Category are numeric.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Category is the target attribute with classes as B</a:t>
            </a:r>
            <a:r>
              <a:rPr lang="en"/>
              <a:t>lood donors vs. Hepatitis C (including its progress ('just' Hepatitis C, Fibrosis, Cirrhosis)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predictive attributes are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X (patient ID),  Age (in years),  Sex (f,m),   ALB,  ALP,  ALT,  AST,  BIL,  CHE,  CHOL,  CREA,  GGT,  PROT (Liver function test results)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469" y="2637144"/>
            <a:ext cx="4405301" cy="219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307250" y="4756450"/>
            <a:ext cx="33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Fig.2. Statistical Summary of Dataset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14250" y="-119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075" y="354300"/>
            <a:ext cx="3382418" cy="208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-2250" r="2250" t="0"/>
          <a:stretch/>
        </p:blipFill>
        <p:spPr>
          <a:xfrm>
            <a:off x="560925" y="2735100"/>
            <a:ext cx="3472576" cy="2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54299"/>
            <a:ext cx="3292812" cy="20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0900" y="2735101"/>
            <a:ext cx="3292800" cy="203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682238" y="2414900"/>
            <a:ext cx="34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3. Percentage Distribution of HCV Diseases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674500" y="2387100"/>
            <a:ext cx="466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4. Proportion of Gender affected by Different HCV Diseases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270888" y="4767200"/>
            <a:ext cx="34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6. Correlation Plot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498675" y="4767200"/>
            <a:ext cx="35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5. Distribution of HCV Diseases Vs Age Groups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20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839750" y="1197650"/>
            <a:ext cx="3923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Encode character columns as numeric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Impute NA values using median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Removal of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Remove  insignificant columns like </a:t>
            </a:r>
            <a:r>
              <a:rPr lang="en"/>
              <a:t>patient</a:t>
            </a:r>
            <a:r>
              <a:rPr lang="en"/>
              <a:t> ID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75" y="2571750"/>
            <a:ext cx="3676376" cy="21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875" y="42250"/>
            <a:ext cx="3676376" cy="212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7"/>
          <p:cNvSpPr txBox="1"/>
          <p:nvPr/>
        </p:nvSpPr>
        <p:spPr>
          <a:xfrm>
            <a:off x="5027113" y="2171550"/>
            <a:ext cx="3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7. Missing Value Count for all Variables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304400" y="4768925"/>
            <a:ext cx="3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8. Outlier Analysis using Boxplots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959675" y="262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342288" y="1260513"/>
            <a:ext cx="469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 actually used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"AST"  "ALT"  "ALP"  "ALB"  "CHOL" "GGT"  "CHE"  "BIL"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terminal nodes:  13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Pruned the tree, found tree with size 5 to be the optimal  one, with least cross validation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pruning, overfitting was decreased but classification error rate increased, because of removal of certain nodes.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850" y="1307850"/>
            <a:ext cx="3805826" cy="2816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5143500" y="4328575"/>
            <a:ext cx="3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11. Decision Tree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3" name="Google Shape;183;p18"/>
          <p:cNvGraphicFramePr/>
          <p:nvPr/>
        </p:nvGraphicFramePr>
        <p:xfrm>
          <a:off x="542038" y="3437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{A3EBBA5A-68DE-4AD2-BD6E-D46EFEA205CF}</a:tableStyleId>
              </a:tblPr>
              <a:tblGrid>
                <a:gridCol w="1657075"/>
                <a:gridCol w="1317250"/>
                <a:gridCol w="1317250"/>
              </a:tblGrid>
              <a:tr h="43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Unpruned Tree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Pruned Tree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Misclassification Error Rate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0.04989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0.07592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18"/>
          <p:cNvSpPr txBox="1"/>
          <p:nvPr/>
        </p:nvSpPr>
        <p:spPr>
          <a:xfrm>
            <a:off x="-11025" y="4656725"/>
            <a:ext cx="54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1. Comparison of Error Rate for Unpruned Vs Pruned Trees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02125" y="1499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mlogloss as metric to evaluate  training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Multiclass softmax objective function.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depth of 10, gamma = 3 lowered chances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overfitting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Gbtree was used as booster, to reduce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Misclassification rate in subsequent iteration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99" y="818200"/>
            <a:ext cx="4183975" cy="387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4904002" y="4743300"/>
            <a:ext cx="3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15. Statistics for XGBoost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414500" y="1113250"/>
            <a:ext cx="69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variables were </a:t>
            </a:r>
            <a:r>
              <a:rPr lang="en" sz="1300">
                <a:solidFill>
                  <a:schemeClr val="lt1"/>
                </a:solidFill>
                <a:highlight>
                  <a:srgbClr val="202124"/>
                </a:highlight>
                <a:latin typeface="Lato"/>
                <a:ea typeface="Lato"/>
                <a:cs typeface="Lato"/>
                <a:sym typeface="Lato"/>
              </a:rPr>
              <a:t>randomly sampled as candidates at each split. </a:t>
            </a:r>
            <a:endParaRPr sz="1300">
              <a:solidFill>
                <a:schemeClr val="lt1"/>
              </a:solidFill>
              <a:highlight>
                <a:srgbClr val="20212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highlight>
                  <a:srgbClr val="202124"/>
                </a:highlight>
                <a:latin typeface="Lato"/>
                <a:ea typeface="Lato"/>
                <a:cs typeface="Lato"/>
                <a:sym typeface="Lato"/>
              </a:rPr>
              <a:t>50 trees were used </a:t>
            </a:r>
            <a:endParaRPr sz="1300">
              <a:solidFill>
                <a:schemeClr val="lt1"/>
              </a:solidFill>
              <a:highlight>
                <a:srgbClr val="202124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50" y="1925112"/>
            <a:ext cx="2961224" cy="27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799075" y="47335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12. Statistics for Random Forest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245050" y="4685400"/>
            <a:ext cx="32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13. Random Forest Model Summary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13" y="2170813"/>
            <a:ext cx="4176075" cy="22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the 3 models</a:t>
            </a:r>
            <a:endParaRPr/>
          </a:p>
        </p:txBody>
      </p:sp>
      <p:graphicFrame>
        <p:nvGraphicFramePr>
          <p:cNvPr id="208" name="Google Shape;208;p21"/>
          <p:cNvGraphicFramePr/>
          <p:nvPr/>
        </p:nvGraphicFramePr>
        <p:xfrm>
          <a:off x="1797750" y="21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{A3EBBA5A-68DE-4AD2-BD6E-D46EFEA205CF}</a:tableStyleId>
              </a:tblPr>
              <a:tblGrid>
                <a:gridCol w="3019200"/>
                <a:gridCol w="2413000"/>
              </a:tblGrid>
              <a:tr h="40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71.74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93.51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92.86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1"/>
          <p:cNvSpPr txBox="1"/>
          <p:nvPr/>
        </p:nvSpPr>
        <p:spPr>
          <a:xfrm>
            <a:off x="1797750" y="1531700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2.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Comparison of results for different models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