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256" r:id="rId2"/>
    <p:sldId id="258" r:id="rId3"/>
    <p:sldId id="257" r:id="rId4"/>
    <p:sldId id="259" r:id="rId5"/>
    <p:sldId id="261" r:id="rId6"/>
    <p:sldId id="1243" r:id="rId7"/>
    <p:sldId id="260" r:id="rId8"/>
    <p:sldId id="266" r:id="rId9"/>
    <p:sldId id="268" r:id="rId10"/>
    <p:sldId id="270" r:id="rId11"/>
    <p:sldId id="271" r:id="rId12"/>
    <p:sldId id="272" r:id="rId13"/>
    <p:sldId id="263" r:id="rId14"/>
    <p:sldId id="264" r:id="rId15"/>
    <p:sldId id="1254" r:id="rId16"/>
    <p:sldId id="1255" r:id="rId17"/>
    <p:sldId id="1259" r:id="rId18"/>
    <p:sldId id="1260" r:id="rId19"/>
    <p:sldId id="1244" r:id="rId20"/>
    <p:sldId id="1258" r:id="rId21"/>
    <p:sldId id="1256" r:id="rId22"/>
    <p:sldId id="1261" r:id="rId23"/>
    <p:sldId id="1263" r:id="rId24"/>
    <p:sldId id="1264" r:id="rId25"/>
    <p:sldId id="1266" r:id="rId26"/>
    <p:sldId id="1265" r:id="rId27"/>
    <p:sldId id="1262" r:id="rId28"/>
    <p:sldId id="1245" r:id="rId29"/>
    <p:sldId id="1246" r:id="rId30"/>
    <p:sldId id="1252" r:id="rId31"/>
    <p:sldId id="1253" r:id="rId32"/>
    <p:sldId id="1247" r:id="rId33"/>
    <p:sldId id="1269" r:id="rId34"/>
    <p:sldId id="1267" r:id="rId35"/>
    <p:sldId id="1268" r:id="rId36"/>
    <p:sldId id="1248" r:id="rId37"/>
    <p:sldId id="1249" r:id="rId38"/>
    <p:sldId id="1250" r:id="rId39"/>
    <p:sldId id="1251" r:id="rId4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8C2DB-6305-4834-81D8-0053A9FF7731}" type="datetimeFigureOut">
              <a:rPr lang="en-IN" smtClean="0"/>
              <a:t>12-02-2025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048AA4-9822-49EE-BF98-4E9743627A68}" type="slidenum">
              <a:rPr lang="en-IN" smtClean="0"/>
              <a:t>‹#›</a:t>
            </a:fld>
            <a:endParaRPr lang="en-IN"/>
          </a:p>
        </p:txBody>
      </p:sp>
    </p:spTree>
    <p:extLst>
      <p:ext uri="{BB962C8B-B14F-4D97-AF65-F5344CB8AC3E}">
        <p14:creationId xmlns:p14="http://schemas.microsoft.com/office/powerpoint/2010/main" val="8311866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048AA4-9822-49EE-BF98-4E9743627A68}" type="slidenum">
              <a:rPr lang="en-IN" smtClean="0"/>
              <a:t>1</a:t>
            </a:fld>
            <a:endParaRPr lang="en-IN"/>
          </a:p>
        </p:txBody>
      </p:sp>
    </p:spTree>
    <p:extLst>
      <p:ext uri="{BB962C8B-B14F-4D97-AF65-F5344CB8AC3E}">
        <p14:creationId xmlns:p14="http://schemas.microsoft.com/office/powerpoint/2010/main" val="4054091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048AA4-9822-49EE-BF98-4E9743627A68}" type="slidenum">
              <a:rPr lang="en-IN" smtClean="0"/>
              <a:t>8</a:t>
            </a:fld>
            <a:endParaRPr lang="en-IN"/>
          </a:p>
        </p:txBody>
      </p:sp>
    </p:spTree>
    <p:extLst>
      <p:ext uri="{BB962C8B-B14F-4D97-AF65-F5344CB8AC3E}">
        <p14:creationId xmlns:p14="http://schemas.microsoft.com/office/powerpoint/2010/main" val="255711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F048AA4-9822-49EE-BF98-4E9743627A68}" type="slidenum">
              <a:rPr lang="en-IN" smtClean="0"/>
              <a:t>38</a:t>
            </a:fld>
            <a:endParaRPr lang="en-IN"/>
          </a:p>
        </p:txBody>
      </p:sp>
    </p:spTree>
    <p:extLst>
      <p:ext uri="{BB962C8B-B14F-4D97-AF65-F5344CB8AC3E}">
        <p14:creationId xmlns:p14="http://schemas.microsoft.com/office/powerpoint/2010/main" val="2434975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C3785-14D4-6ED6-245B-11FABA677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B91A2E-988E-905F-4AF4-62B8051697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8E138E-9889-8076-7A63-35A81F99ECFD}"/>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5" name="Footer Placeholder 4">
            <a:extLst>
              <a:ext uri="{FF2B5EF4-FFF2-40B4-BE49-F238E27FC236}">
                <a16:creationId xmlns:a16="http://schemas.microsoft.com/office/drawing/2014/main" id="{E23F9EDF-3856-D456-AC7F-B2C0087AA0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4BD04D3-13F2-1412-3EFF-3192C5B9C433}"/>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8209636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8BDE71-5098-ED75-5AD7-DDC021395F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CD9C874-00E3-E0DC-6964-997D8E76821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1B4FB1-7B8C-6264-00A5-71EBA9853FD9}"/>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5" name="Footer Placeholder 4">
            <a:extLst>
              <a:ext uri="{FF2B5EF4-FFF2-40B4-BE49-F238E27FC236}">
                <a16:creationId xmlns:a16="http://schemas.microsoft.com/office/drawing/2014/main" id="{EA06E64E-FDDC-A20D-DE7E-DBAA6D5913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0CE2BD6-36E3-6189-8977-45B87209024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18785163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5EDF29-4E8E-6E15-D306-F1A14BF1338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2D5E82E-A526-794D-9DE5-704085940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A307BB-FE2A-07FE-7E3E-ADBD3409BC8F}"/>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5" name="Footer Placeholder 4">
            <a:extLst>
              <a:ext uri="{FF2B5EF4-FFF2-40B4-BE49-F238E27FC236}">
                <a16:creationId xmlns:a16="http://schemas.microsoft.com/office/drawing/2014/main" id="{7BD29DFA-5544-A833-56FB-B6EAEC3F8A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EF6ABB-D789-9962-DA6D-FE763C5A79EC}"/>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046169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D27AF-1E0E-3E89-7F53-C08448CE0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67A4B-61F2-F0A0-9EB0-1C7D36AA23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BFB4FF3-DA06-A6FD-5C0F-7D9229C90161}"/>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5" name="Footer Placeholder 4">
            <a:extLst>
              <a:ext uri="{FF2B5EF4-FFF2-40B4-BE49-F238E27FC236}">
                <a16:creationId xmlns:a16="http://schemas.microsoft.com/office/drawing/2014/main" id="{530B7F1C-0FAC-DEDE-0B55-13E82B386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E7807B-9F54-DA6D-57EC-30B1D72FAA7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629716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CCD8-294D-C95A-9055-0382423525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5668C92-752E-8456-4457-08BB5E72F6B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F2B9070-DE44-11A4-5A4A-CEE019E6E505}"/>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5" name="Footer Placeholder 4">
            <a:extLst>
              <a:ext uri="{FF2B5EF4-FFF2-40B4-BE49-F238E27FC236}">
                <a16:creationId xmlns:a16="http://schemas.microsoft.com/office/drawing/2014/main" id="{8FE697C1-1301-8D0A-AA9E-D1F0BBAF7B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633160-21CE-D99F-0CFC-441FBDCC0EAB}"/>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10486884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966200-116B-A114-48A2-72FCFCA6FDF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03A61A6-A6E1-8958-8838-D0C457ECFAF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4DAD6C7-66D7-AC5C-E4B9-C214B68EE82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8131C1C-8627-76AF-5328-3442E924BAA2}"/>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6" name="Footer Placeholder 5">
            <a:extLst>
              <a:ext uri="{FF2B5EF4-FFF2-40B4-BE49-F238E27FC236}">
                <a16:creationId xmlns:a16="http://schemas.microsoft.com/office/drawing/2014/main" id="{B495276C-A071-B662-FF94-27574C6F8D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61BECD-316C-8A07-D1BF-774C1BDCFAA8}"/>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15453639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4139-B824-A39D-4965-5DB0B591CD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12A04A4-7583-2845-D022-40FF62ADC4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B0EFE5-60D2-DD7E-5B4E-2701EA895C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0F1856A-4457-3C50-FC64-B9D1F8A5AF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14EDF5-F5A8-89DE-D155-72668C5149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FD1632D-82CF-8F66-A9A6-9065DCFF7391}"/>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8" name="Footer Placeholder 7">
            <a:extLst>
              <a:ext uri="{FF2B5EF4-FFF2-40B4-BE49-F238E27FC236}">
                <a16:creationId xmlns:a16="http://schemas.microsoft.com/office/drawing/2014/main" id="{9D493BFA-DDAD-42F8-CFB9-C7FE3249A07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8BF9008-4C9D-154A-BFD9-51590E52EEFB}"/>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40174486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36F39-5916-0B90-1B2C-14D992CE0A1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BF81B05-EA2B-0C83-0225-FDED5FB9DF7F}"/>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4" name="Footer Placeholder 3">
            <a:extLst>
              <a:ext uri="{FF2B5EF4-FFF2-40B4-BE49-F238E27FC236}">
                <a16:creationId xmlns:a16="http://schemas.microsoft.com/office/drawing/2014/main" id="{5C22539D-1747-7881-DAEC-BE68ADEB6AE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D7B4107-A153-8565-92BB-5F032A3D7BF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5137681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F0DB45-77EA-95CF-B91D-B5B16FCB3D41}"/>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3" name="Footer Placeholder 2">
            <a:extLst>
              <a:ext uri="{FF2B5EF4-FFF2-40B4-BE49-F238E27FC236}">
                <a16:creationId xmlns:a16="http://schemas.microsoft.com/office/drawing/2014/main" id="{AB98D7EB-F070-0636-BE7D-DCE68AA7718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E713B90-B424-81E7-B026-8785A25B5E68}"/>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798028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871C4-9FF6-4CFB-3A83-A5FDAB4510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FB1850B-1AD6-B7CF-9D89-3F3FB0136D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46AD90-17BA-DF11-4B37-F5B56A08F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61F026-8B8C-B075-05D6-5679CF5464C1}"/>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6" name="Footer Placeholder 5">
            <a:extLst>
              <a:ext uri="{FF2B5EF4-FFF2-40B4-BE49-F238E27FC236}">
                <a16:creationId xmlns:a16="http://schemas.microsoft.com/office/drawing/2014/main" id="{91FE860C-AC0B-13D4-CDCB-8A4C71F0E1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26CAEE-6EEE-6F12-3332-D5A55AECA830}"/>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41403653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15DCE-BD1D-B672-4952-BE7FD4BF22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9B8FCA4-1750-36E5-A8A9-A5E00AE7CF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817612F-7F1B-0199-2D9D-D74D639B7A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2481B1B-F18E-98B2-D632-5B93C73C611D}"/>
              </a:ext>
            </a:extLst>
          </p:cNvPr>
          <p:cNvSpPr>
            <a:spLocks noGrp="1"/>
          </p:cNvSpPr>
          <p:nvPr>
            <p:ph type="dt" sz="half" idx="10"/>
          </p:nvPr>
        </p:nvSpPr>
        <p:spPr/>
        <p:txBody>
          <a:bodyPr/>
          <a:lstStyle/>
          <a:p>
            <a:fld id="{03A3CE17-19F8-44A8-B70D-5386BD995DD4}" type="datetimeFigureOut">
              <a:rPr lang="en-IN" smtClean="0"/>
              <a:t>12-02-2025</a:t>
            </a:fld>
            <a:endParaRPr lang="en-IN"/>
          </a:p>
        </p:txBody>
      </p:sp>
      <p:sp>
        <p:nvSpPr>
          <p:cNvPr id="6" name="Footer Placeholder 5">
            <a:extLst>
              <a:ext uri="{FF2B5EF4-FFF2-40B4-BE49-F238E27FC236}">
                <a16:creationId xmlns:a16="http://schemas.microsoft.com/office/drawing/2014/main" id="{57FB0563-BD26-EF1E-BD7C-839E6DBC6C9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130EF8-CB26-5FC2-C7A5-F69358981B57}"/>
              </a:ext>
            </a:extLst>
          </p:cNvPr>
          <p:cNvSpPr>
            <a:spLocks noGrp="1"/>
          </p:cNvSpPr>
          <p:nvPr>
            <p:ph type="sldNum" sz="quarter" idx="12"/>
          </p:nvPr>
        </p:nvSpPr>
        <p:spPr/>
        <p:txBody>
          <a:bodyPr/>
          <a:lstStyle/>
          <a:p>
            <a:fld id="{60FF7CCC-D010-42D8-B3FF-7835BDCFFD67}" type="slidenum">
              <a:rPr lang="en-IN" smtClean="0"/>
              <a:t>‹#›</a:t>
            </a:fld>
            <a:endParaRPr lang="en-IN"/>
          </a:p>
        </p:txBody>
      </p:sp>
    </p:spTree>
    <p:extLst>
      <p:ext uri="{BB962C8B-B14F-4D97-AF65-F5344CB8AC3E}">
        <p14:creationId xmlns:p14="http://schemas.microsoft.com/office/powerpoint/2010/main" val="22857463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ABABA2-0B57-B959-BC85-B35DBE9087B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F9F9E0-76DC-B3DB-FDEF-3E3DE5EFEF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CAB3A45-A6D5-5EBB-1BA1-CE17420DBC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3A3CE17-19F8-44A8-B70D-5386BD995DD4}" type="datetimeFigureOut">
              <a:rPr lang="en-IN" smtClean="0"/>
              <a:t>12-02-2025</a:t>
            </a:fld>
            <a:endParaRPr lang="en-IN"/>
          </a:p>
        </p:txBody>
      </p:sp>
      <p:sp>
        <p:nvSpPr>
          <p:cNvPr id="5" name="Footer Placeholder 4">
            <a:extLst>
              <a:ext uri="{FF2B5EF4-FFF2-40B4-BE49-F238E27FC236}">
                <a16:creationId xmlns:a16="http://schemas.microsoft.com/office/drawing/2014/main" id="{8F488047-2917-2389-BB67-37230DA3B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6F2B6B6-F06A-876F-7AAF-D34EF934E2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FF7CCC-D010-42D8-B3FF-7835BDCFFD67}" type="slidenum">
              <a:rPr lang="en-IN" smtClean="0"/>
              <a:t>‹#›</a:t>
            </a:fld>
            <a:endParaRPr lang="en-IN"/>
          </a:p>
        </p:txBody>
      </p:sp>
    </p:spTree>
    <p:extLst>
      <p:ext uri="{BB962C8B-B14F-4D97-AF65-F5344CB8AC3E}">
        <p14:creationId xmlns:p14="http://schemas.microsoft.com/office/powerpoint/2010/main" val="37981093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2B4C7-FCCA-6712-5D9D-FB9D0377B85B}"/>
              </a:ext>
            </a:extLst>
          </p:cNvPr>
          <p:cNvSpPr>
            <a:spLocks noGrp="1"/>
          </p:cNvSpPr>
          <p:nvPr>
            <p:ph type="ctrTitle"/>
          </p:nvPr>
        </p:nvSpPr>
        <p:spPr/>
        <p:txBody>
          <a:bodyPr/>
          <a:lstStyle/>
          <a:p>
            <a:r>
              <a:rPr lang="en-US" dirty="0"/>
              <a:t>Data Distribution</a:t>
            </a:r>
            <a:endParaRPr lang="en-IN" dirty="0"/>
          </a:p>
        </p:txBody>
      </p:sp>
      <p:sp>
        <p:nvSpPr>
          <p:cNvPr id="3" name="Subtitle 2">
            <a:extLst>
              <a:ext uri="{FF2B5EF4-FFF2-40B4-BE49-F238E27FC236}">
                <a16:creationId xmlns:a16="http://schemas.microsoft.com/office/drawing/2014/main" id="{630A9070-E351-A29C-78A1-6F9D6D04C63D}"/>
              </a:ext>
            </a:extLst>
          </p:cNvPr>
          <p:cNvSpPr>
            <a:spLocks noGrp="1"/>
          </p:cNvSpPr>
          <p:nvPr>
            <p:ph type="subTitle" idx="1"/>
          </p:nvPr>
        </p:nvSpPr>
        <p:spPr/>
        <p:txBody>
          <a:bodyPr/>
          <a:lstStyle/>
          <a:p>
            <a:r>
              <a:rPr lang="en-US" dirty="0"/>
              <a:t>“Probability Distribution”</a:t>
            </a:r>
            <a:endParaRPr lang="en-IN" dirty="0"/>
          </a:p>
        </p:txBody>
      </p:sp>
    </p:spTree>
    <p:extLst>
      <p:ext uri="{BB962C8B-B14F-4D97-AF65-F5344CB8AC3E}">
        <p14:creationId xmlns:p14="http://schemas.microsoft.com/office/powerpoint/2010/main" val="750045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5143" y="278530"/>
            <a:ext cx="9517839" cy="6370463"/>
          </a:xfrm>
          <a:prstGeom prst="rect">
            <a:avLst/>
          </a:prstGeom>
        </p:spPr>
      </p:pic>
    </p:spTree>
    <p:extLst>
      <p:ext uri="{BB962C8B-B14F-4D97-AF65-F5344CB8AC3E}">
        <p14:creationId xmlns:p14="http://schemas.microsoft.com/office/powerpoint/2010/main" val="17721242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subplot()</a:t>
            </a:r>
            <a:br>
              <a:rPr lang="en-US" dirty="0"/>
            </a:br>
            <a:endParaRPr lang="en-IN" dirty="0"/>
          </a:p>
        </p:txBody>
      </p:sp>
      <p:sp>
        <p:nvSpPr>
          <p:cNvPr id="3" name="Content Placeholder 2"/>
          <p:cNvSpPr>
            <a:spLocks noGrp="1"/>
          </p:cNvSpPr>
          <p:nvPr>
            <p:ph idx="1"/>
          </p:nvPr>
        </p:nvSpPr>
        <p:spPr/>
        <p:txBody>
          <a:bodyPr/>
          <a:lstStyle/>
          <a:p>
            <a:r>
              <a:rPr lang="en-US" dirty="0"/>
              <a:t>The </a:t>
            </a:r>
            <a:r>
              <a:rPr lang="en-US" dirty="0" err="1"/>
              <a:t>Matplotlib</a:t>
            </a:r>
            <a:r>
              <a:rPr lang="en-US" dirty="0"/>
              <a:t> </a:t>
            </a:r>
            <a:r>
              <a:rPr lang="en-US" b="1" dirty="0"/>
              <a:t>subplot()</a:t>
            </a:r>
            <a:r>
              <a:rPr lang="en-US" dirty="0"/>
              <a:t> function is defined as to plot two or more plots in one figure. We can use this method to separate two graphs which plotted in the same axis </a:t>
            </a:r>
            <a:r>
              <a:rPr lang="en-US" dirty="0" err="1"/>
              <a:t>Matplotlib</a:t>
            </a:r>
            <a:r>
              <a:rPr lang="en-US" dirty="0"/>
              <a:t> supports all kinds of subplots, including 2x1 vertical, 2x1 horizontal, or a 2x2 grid.</a:t>
            </a:r>
          </a:p>
          <a:p>
            <a:r>
              <a:rPr lang="en-US" dirty="0"/>
              <a:t>It accepts the three arguments: they are </a:t>
            </a:r>
            <a:r>
              <a:rPr lang="en-US" b="1" dirty="0" err="1"/>
              <a:t>nrows</a:t>
            </a:r>
            <a:r>
              <a:rPr lang="en-US" b="1" dirty="0"/>
              <a:t>, </a:t>
            </a:r>
            <a:r>
              <a:rPr lang="en-US" b="1" dirty="0" err="1"/>
              <a:t>ncols</a:t>
            </a:r>
            <a:r>
              <a:rPr lang="en-US" b="1" dirty="0"/>
              <a:t>, and index</a:t>
            </a:r>
            <a:r>
              <a:rPr lang="en-US" dirty="0"/>
              <a:t>. It denote the number of rows, number of columns and the index.</a:t>
            </a:r>
          </a:p>
          <a:p>
            <a:endParaRPr lang="en-IN" dirty="0"/>
          </a:p>
        </p:txBody>
      </p:sp>
    </p:spTree>
    <p:extLst>
      <p:ext uri="{BB962C8B-B14F-4D97-AF65-F5344CB8AC3E}">
        <p14:creationId xmlns:p14="http://schemas.microsoft.com/office/powerpoint/2010/main" val="6942170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67556" y="936978"/>
            <a:ext cx="9544754" cy="4772378"/>
          </a:xfrm>
          <a:prstGeom prst="rect">
            <a:avLst/>
          </a:prstGeom>
        </p:spPr>
      </p:pic>
    </p:spTree>
    <p:extLst>
      <p:ext uri="{BB962C8B-B14F-4D97-AF65-F5344CB8AC3E}">
        <p14:creationId xmlns:p14="http://schemas.microsoft.com/office/powerpoint/2010/main" val="20025224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AD43A-21B2-F9F5-DCC4-5D9DB1429F9C}"/>
              </a:ext>
            </a:extLst>
          </p:cNvPr>
          <p:cNvSpPr>
            <a:spLocks noGrp="1"/>
          </p:cNvSpPr>
          <p:nvPr>
            <p:ph type="title"/>
          </p:nvPr>
        </p:nvSpPr>
        <p:spPr/>
        <p:txBody>
          <a:bodyPr/>
          <a:lstStyle/>
          <a:p>
            <a:r>
              <a:rPr lang="en-US" dirty="0"/>
              <a:t>Boxplot</a:t>
            </a:r>
            <a:endParaRPr lang="en-IN" dirty="0"/>
          </a:p>
        </p:txBody>
      </p:sp>
      <p:sp>
        <p:nvSpPr>
          <p:cNvPr id="3" name="Text Placeholder 2">
            <a:extLst>
              <a:ext uri="{FF2B5EF4-FFF2-40B4-BE49-F238E27FC236}">
                <a16:creationId xmlns:a16="http://schemas.microsoft.com/office/drawing/2014/main" id="{7FDF7AF2-3FC1-3EF0-1BCE-E155F196F00C}"/>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1642014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381356-5F24-CDD6-50A4-CF6C9A249CF5}"/>
              </a:ext>
            </a:extLst>
          </p:cNvPr>
          <p:cNvPicPr>
            <a:picLocks noChangeAspect="1"/>
          </p:cNvPicPr>
          <p:nvPr/>
        </p:nvPicPr>
        <p:blipFill>
          <a:blip r:embed="rId2"/>
          <a:stretch>
            <a:fillRect/>
          </a:stretch>
        </p:blipFill>
        <p:spPr>
          <a:xfrm>
            <a:off x="2667000" y="0"/>
            <a:ext cx="6858000" cy="6858000"/>
          </a:xfrm>
          <a:prstGeom prst="rect">
            <a:avLst/>
          </a:prstGeom>
        </p:spPr>
      </p:pic>
    </p:spTree>
    <p:extLst>
      <p:ext uri="{BB962C8B-B14F-4D97-AF65-F5344CB8AC3E}">
        <p14:creationId xmlns:p14="http://schemas.microsoft.com/office/powerpoint/2010/main" val="1138110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FA7D103-A555-69B1-DBA7-0DB11A2D97E5}"/>
              </a:ext>
            </a:extLst>
          </p:cNvPr>
          <p:cNvPicPr>
            <a:picLocks noChangeAspect="1"/>
          </p:cNvPicPr>
          <p:nvPr/>
        </p:nvPicPr>
        <p:blipFill>
          <a:blip r:embed="rId2"/>
          <a:stretch>
            <a:fillRect/>
          </a:stretch>
        </p:blipFill>
        <p:spPr>
          <a:xfrm>
            <a:off x="867192" y="276230"/>
            <a:ext cx="10690225" cy="6305540"/>
          </a:xfrm>
          <a:prstGeom prst="rect">
            <a:avLst/>
          </a:prstGeom>
        </p:spPr>
      </p:pic>
    </p:spTree>
    <p:extLst>
      <p:ext uri="{BB962C8B-B14F-4D97-AF65-F5344CB8AC3E}">
        <p14:creationId xmlns:p14="http://schemas.microsoft.com/office/powerpoint/2010/main" val="3125719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787027F-3787-5AF8-9C37-4A44E1A4D99C}"/>
              </a:ext>
            </a:extLst>
          </p:cNvPr>
          <p:cNvPicPr>
            <a:picLocks noChangeAspect="1"/>
          </p:cNvPicPr>
          <p:nvPr/>
        </p:nvPicPr>
        <p:blipFill>
          <a:blip r:embed="rId2"/>
          <a:stretch>
            <a:fillRect/>
          </a:stretch>
        </p:blipFill>
        <p:spPr>
          <a:xfrm>
            <a:off x="1122981" y="704538"/>
            <a:ext cx="10250952" cy="5291528"/>
          </a:xfrm>
          <a:prstGeom prst="rect">
            <a:avLst/>
          </a:prstGeom>
        </p:spPr>
      </p:pic>
    </p:spTree>
    <p:extLst>
      <p:ext uri="{BB962C8B-B14F-4D97-AF65-F5344CB8AC3E}">
        <p14:creationId xmlns:p14="http://schemas.microsoft.com/office/powerpoint/2010/main" val="4118492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3E924-B441-5680-73E0-DB1CAEF5F98C}"/>
              </a:ext>
            </a:extLst>
          </p:cNvPr>
          <p:cNvSpPr>
            <a:spLocks noGrp="1"/>
          </p:cNvSpPr>
          <p:nvPr>
            <p:ph type="title"/>
          </p:nvPr>
        </p:nvSpPr>
        <p:spPr/>
        <p:txBody>
          <a:bodyPr/>
          <a:lstStyle/>
          <a:p>
            <a:r>
              <a:rPr lang="en-US" dirty="0"/>
              <a:t>Radar Vs Polar Chart</a:t>
            </a:r>
            <a:endParaRPr lang="en-IN" dirty="0"/>
          </a:p>
        </p:txBody>
      </p:sp>
      <p:sp>
        <p:nvSpPr>
          <p:cNvPr id="3" name="Text Placeholder 2">
            <a:extLst>
              <a:ext uri="{FF2B5EF4-FFF2-40B4-BE49-F238E27FC236}">
                <a16:creationId xmlns:a16="http://schemas.microsoft.com/office/drawing/2014/main" id="{13FD04BF-D1C7-8998-451B-CB85E48AF5A8}"/>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099090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02BE0E9-A188-92D4-40A6-ACD3263EB1E9}"/>
              </a:ext>
            </a:extLst>
          </p:cNvPr>
          <p:cNvPicPr>
            <a:picLocks noChangeAspect="1"/>
          </p:cNvPicPr>
          <p:nvPr/>
        </p:nvPicPr>
        <p:blipFill>
          <a:blip r:embed="rId2"/>
          <a:stretch>
            <a:fillRect/>
          </a:stretch>
        </p:blipFill>
        <p:spPr>
          <a:xfrm>
            <a:off x="6911278" y="3147934"/>
            <a:ext cx="4410314" cy="3290340"/>
          </a:xfrm>
          <a:prstGeom prst="rect">
            <a:avLst/>
          </a:prstGeom>
        </p:spPr>
      </p:pic>
      <p:pic>
        <p:nvPicPr>
          <p:cNvPr id="3" name="Picture 2">
            <a:extLst>
              <a:ext uri="{FF2B5EF4-FFF2-40B4-BE49-F238E27FC236}">
                <a16:creationId xmlns:a16="http://schemas.microsoft.com/office/drawing/2014/main" id="{24656FD1-BA15-6D6A-1EAA-353423988210}"/>
              </a:ext>
            </a:extLst>
          </p:cNvPr>
          <p:cNvPicPr>
            <a:picLocks noChangeAspect="1"/>
          </p:cNvPicPr>
          <p:nvPr/>
        </p:nvPicPr>
        <p:blipFill>
          <a:blip r:embed="rId3"/>
          <a:stretch>
            <a:fillRect/>
          </a:stretch>
        </p:blipFill>
        <p:spPr>
          <a:xfrm>
            <a:off x="145975" y="155035"/>
            <a:ext cx="7349107" cy="2923376"/>
          </a:xfrm>
          <a:prstGeom prst="rect">
            <a:avLst/>
          </a:prstGeom>
        </p:spPr>
      </p:pic>
    </p:spTree>
    <p:extLst>
      <p:ext uri="{BB962C8B-B14F-4D97-AF65-F5344CB8AC3E}">
        <p14:creationId xmlns:p14="http://schemas.microsoft.com/office/powerpoint/2010/main" val="8796479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7604CA6-6A7A-CF17-2A46-ACF3F12FA092}"/>
              </a:ext>
            </a:extLst>
          </p:cNvPr>
          <p:cNvPicPr>
            <a:picLocks noChangeAspect="1"/>
          </p:cNvPicPr>
          <p:nvPr/>
        </p:nvPicPr>
        <p:blipFill>
          <a:blip r:embed="rId2"/>
          <a:stretch>
            <a:fillRect/>
          </a:stretch>
        </p:blipFill>
        <p:spPr>
          <a:xfrm>
            <a:off x="381000" y="214312"/>
            <a:ext cx="11430000" cy="6429375"/>
          </a:xfrm>
          <a:prstGeom prst="rect">
            <a:avLst/>
          </a:prstGeom>
        </p:spPr>
      </p:pic>
    </p:spTree>
    <p:extLst>
      <p:ext uri="{BB962C8B-B14F-4D97-AF65-F5344CB8AC3E}">
        <p14:creationId xmlns:p14="http://schemas.microsoft.com/office/powerpoint/2010/main" val="4210319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00F9768-1116-5B85-12A6-BFE5FD7F43CF}"/>
              </a:ext>
            </a:extLst>
          </p:cNvPr>
          <p:cNvPicPr>
            <a:picLocks noChangeAspect="1"/>
          </p:cNvPicPr>
          <p:nvPr/>
        </p:nvPicPr>
        <p:blipFill>
          <a:blip r:embed="rId2"/>
          <a:stretch>
            <a:fillRect/>
          </a:stretch>
        </p:blipFill>
        <p:spPr>
          <a:xfrm>
            <a:off x="1333500" y="1047750"/>
            <a:ext cx="9525000" cy="4762500"/>
          </a:xfrm>
          <a:prstGeom prst="rect">
            <a:avLst/>
          </a:prstGeom>
        </p:spPr>
      </p:pic>
    </p:spTree>
    <p:extLst>
      <p:ext uri="{BB962C8B-B14F-4D97-AF65-F5344CB8AC3E}">
        <p14:creationId xmlns:p14="http://schemas.microsoft.com/office/powerpoint/2010/main" val="964490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94A602C-64EA-688C-4461-32DA21745FA5}"/>
              </a:ext>
            </a:extLst>
          </p:cNvPr>
          <p:cNvPicPr>
            <a:picLocks noChangeAspect="1"/>
          </p:cNvPicPr>
          <p:nvPr/>
        </p:nvPicPr>
        <p:blipFill>
          <a:blip r:embed="rId2"/>
          <a:stretch>
            <a:fillRect/>
          </a:stretch>
        </p:blipFill>
        <p:spPr>
          <a:xfrm>
            <a:off x="2992540" y="464695"/>
            <a:ext cx="6206919" cy="6153462"/>
          </a:xfrm>
          <a:prstGeom prst="rect">
            <a:avLst/>
          </a:prstGeom>
        </p:spPr>
      </p:pic>
    </p:spTree>
    <p:extLst>
      <p:ext uri="{BB962C8B-B14F-4D97-AF65-F5344CB8AC3E}">
        <p14:creationId xmlns:p14="http://schemas.microsoft.com/office/powerpoint/2010/main" val="35205343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B330C65-2AAE-A6C0-FC13-726A2902FC51}"/>
              </a:ext>
            </a:extLst>
          </p:cNvPr>
          <p:cNvSpPr>
            <a:spLocks noGrp="1"/>
          </p:cNvSpPr>
          <p:nvPr>
            <p:ph type="body" idx="1"/>
          </p:nvPr>
        </p:nvSpPr>
        <p:spPr>
          <a:xfrm>
            <a:off x="839787" y="436979"/>
            <a:ext cx="5157787" cy="823912"/>
          </a:xfrm>
        </p:spPr>
        <p:txBody>
          <a:bodyPr>
            <a:normAutofit/>
          </a:bodyPr>
          <a:lstStyle/>
          <a:p>
            <a:pPr algn="ctr"/>
            <a:r>
              <a:rPr lang="en-US" sz="4000" dirty="0"/>
              <a:t>Radar Chart</a:t>
            </a:r>
            <a:endParaRPr lang="en-IN" sz="4000" dirty="0"/>
          </a:p>
        </p:txBody>
      </p:sp>
      <p:sp>
        <p:nvSpPr>
          <p:cNvPr id="4" name="Content Placeholder 3">
            <a:extLst>
              <a:ext uri="{FF2B5EF4-FFF2-40B4-BE49-F238E27FC236}">
                <a16:creationId xmlns:a16="http://schemas.microsoft.com/office/drawing/2014/main" id="{583C8C9E-EC29-E992-A6DF-03C8C4BF5BFE}"/>
              </a:ext>
            </a:extLst>
          </p:cNvPr>
          <p:cNvSpPr>
            <a:spLocks noGrp="1"/>
          </p:cNvSpPr>
          <p:nvPr>
            <p:ph sz="half" idx="2"/>
          </p:nvPr>
        </p:nvSpPr>
        <p:spPr>
          <a:xfrm>
            <a:off x="839788" y="1409075"/>
            <a:ext cx="5157787" cy="4780588"/>
          </a:xfrm>
        </p:spPr>
        <p:txBody>
          <a:bodyPr>
            <a:normAutofit fontScale="92500"/>
          </a:bodyPr>
          <a:lstStyle/>
          <a:p>
            <a:r>
              <a:rPr lang="en-US" dirty="0"/>
              <a:t>Also known as Spider Chart or a Star Chart.</a:t>
            </a:r>
          </a:p>
          <a:p>
            <a:r>
              <a:rPr lang="en-US" dirty="0"/>
              <a:t>Helps in analysis of multivariate data  </a:t>
            </a:r>
          </a:p>
          <a:p>
            <a:r>
              <a:rPr lang="en-US" dirty="0"/>
              <a:t>With a radar chart, however, each radial axis acts as a dimension, allowing us to plot multivariate data.</a:t>
            </a:r>
          </a:p>
          <a:p>
            <a:r>
              <a:rPr lang="en-US" dirty="0"/>
              <a:t>a radar chart uses one continuous axis and one categorical or discrete axis. </a:t>
            </a:r>
            <a:endParaRPr lang="en-IN" dirty="0"/>
          </a:p>
        </p:txBody>
      </p:sp>
      <p:sp>
        <p:nvSpPr>
          <p:cNvPr id="5" name="Text Placeholder 4">
            <a:extLst>
              <a:ext uri="{FF2B5EF4-FFF2-40B4-BE49-F238E27FC236}">
                <a16:creationId xmlns:a16="http://schemas.microsoft.com/office/drawing/2014/main" id="{DE219FA7-17BE-1DF1-AA1D-73FDD812EC39}"/>
              </a:ext>
            </a:extLst>
          </p:cNvPr>
          <p:cNvSpPr>
            <a:spLocks noGrp="1"/>
          </p:cNvSpPr>
          <p:nvPr>
            <p:ph type="body" sz="quarter" idx="3"/>
          </p:nvPr>
        </p:nvSpPr>
        <p:spPr>
          <a:xfrm>
            <a:off x="6169025" y="436979"/>
            <a:ext cx="5183188" cy="823912"/>
          </a:xfrm>
        </p:spPr>
        <p:txBody>
          <a:bodyPr>
            <a:normAutofit/>
          </a:bodyPr>
          <a:lstStyle/>
          <a:p>
            <a:pPr algn="ctr"/>
            <a:r>
              <a:rPr lang="en-US" sz="4000" dirty="0"/>
              <a:t>Polar Chart</a:t>
            </a:r>
            <a:endParaRPr lang="en-IN" sz="4000" dirty="0"/>
          </a:p>
        </p:txBody>
      </p:sp>
      <p:sp>
        <p:nvSpPr>
          <p:cNvPr id="6" name="Content Placeholder 5">
            <a:extLst>
              <a:ext uri="{FF2B5EF4-FFF2-40B4-BE49-F238E27FC236}">
                <a16:creationId xmlns:a16="http://schemas.microsoft.com/office/drawing/2014/main" id="{653A5C51-D186-5E6C-A6BD-48A5178EFE2F}"/>
              </a:ext>
            </a:extLst>
          </p:cNvPr>
          <p:cNvSpPr>
            <a:spLocks noGrp="1"/>
          </p:cNvSpPr>
          <p:nvPr>
            <p:ph sz="quarter" idx="4"/>
          </p:nvPr>
        </p:nvSpPr>
        <p:spPr>
          <a:xfrm>
            <a:off x="6172200" y="1409075"/>
            <a:ext cx="5183188" cy="4780588"/>
          </a:xfrm>
        </p:spPr>
        <p:txBody>
          <a:bodyPr>
            <a:normAutofit fontScale="92500"/>
          </a:bodyPr>
          <a:lstStyle/>
          <a:p>
            <a:r>
              <a:rPr lang="en-US" dirty="0"/>
              <a:t> A polar chart typically plots two dimensions – one using the radial distance and one using the angle.</a:t>
            </a:r>
          </a:p>
          <a:p>
            <a:r>
              <a:rPr lang="en-US" dirty="0"/>
              <a:t> Polar charts are used in scientific and mathematical contexts to represent specialized datasets.</a:t>
            </a:r>
          </a:p>
          <a:p>
            <a:r>
              <a:rPr lang="en-US" dirty="0"/>
              <a:t> Polar charts are especially suited to cyclical datasets, like in the chart below where a fictional biologist tracks tree leaf volume in tropical and temperate forests. </a:t>
            </a:r>
            <a:endParaRPr lang="en-IN" dirty="0"/>
          </a:p>
        </p:txBody>
      </p:sp>
    </p:spTree>
    <p:extLst>
      <p:ext uri="{BB962C8B-B14F-4D97-AF65-F5344CB8AC3E}">
        <p14:creationId xmlns:p14="http://schemas.microsoft.com/office/powerpoint/2010/main" val="19189889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43BC625-24E9-58A7-9B47-26A5F84FF825}"/>
              </a:ext>
            </a:extLst>
          </p:cNvPr>
          <p:cNvPicPr>
            <a:picLocks noChangeAspect="1"/>
          </p:cNvPicPr>
          <p:nvPr/>
        </p:nvPicPr>
        <p:blipFill>
          <a:blip r:embed="rId2"/>
          <a:stretch>
            <a:fillRect/>
          </a:stretch>
        </p:blipFill>
        <p:spPr>
          <a:xfrm>
            <a:off x="143067" y="1334124"/>
            <a:ext cx="6485885" cy="3897443"/>
          </a:xfrm>
          <a:prstGeom prst="rect">
            <a:avLst/>
          </a:prstGeom>
        </p:spPr>
      </p:pic>
      <p:pic>
        <p:nvPicPr>
          <p:cNvPr id="3" name="Picture 2">
            <a:extLst>
              <a:ext uri="{FF2B5EF4-FFF2-40B4-BE49-F238E27FC236}">
                <a16:creationId xmlns:a16="http://schemas.microsoft.com/office/drawing/2014/main" id="{D25BB2A6-E2FE-AD8E-A459-227AF69460D3}"/>
              </a:ext>
            </a:extLst>
          </p:cNvPr>
          <p:cNvPicPr>
            <a:picLocks noChangeAspect="1"/>
          </p:cNvPicPr>
          <p:nvPr/>
        </p:nvPicPr>
        <p:blipFill>
          <a:blip r:embed="rId3"/>
          <a:stretch>
            <a:fillRect/>
          </a:stretch>
        </p:blipFill>
        <p:spPr>
          <a:xfrm>
            <a:off x="6628952" y="1048865"/>
            <a:ext cx="5288228" cy="4475012"/>
          </a:xfrm>
          <a:prstGeom prst="rect">
            <a:avLst/>
          </a:prstGeom>
        </p:spPr>
      </p:pic>
    </p:spTree>
    <p:extLst>
      <p:ext uri="{BB962C8B-B14F-4D97-AF65-F5344CB8AC3E}">
        <p14:creationId xmlns:p14="http://schemas.microsoft.com/office/powerpoint/2010/main" val="37703013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E49F9-D126-016A-EA18-C26D30B5A101}"/>
              </a:ext>
            </a:extLst>
          </p:cNvPr>
          <p:cNvSpPr>
            <a:spLocks noGrp="1"/>
          </p:cNvSpPr>
          <p:nvPr>
            <p:ph type="title"/>
          </p:nvPr>
        </p:nvSpPr>
        <p:spPr>
          <a:xfrm>
            <a:off x="487076" y="2300990"/>
            <a:ext cx="10515600" cy="2852737"/>
          </a:xfrm>
        </p:spPr>
        <p:txBody>
          <a:bodyPr/>
          <a:lstStyle/>
          <a:p>
            <a:r>
              <a:rPr lang="en-US" dirty="0"/>
              <a:t>Tree Chart</a:t>
            </a:r>
            <a:endParaRPr lang="en-IN" dirty="0"/>
          </a:p>
        </p:txBody>
      </p:sp>
      <p:sp>
        <p:nvSpPr>
          <p:cNvPr id="3" name="Text Placeholder 2">
            <a:extLst>
              <a:ext uri="{FF2B5EF4-FFF2-40B4-BE49-F238E27FC236}">
                <a16:creationId xmlns:a16="http://schemas.microsoft.com/office/drawing/2014/main" id="{5A28E108-A0CE-00DA-77A3-F58FBF4AD17D}"/>
              </a:ext>
            </a:extLst>
          </p:cNvPr>
          <p:cNvSpPr>
            <a:spLocks noGrp="1"/>
          </p:cNvSpPr>
          <p:nvPr>
            <p:ph type="body" idx="1"/>
          </p:nvPr>
        </p:nvSpPr>
        <p:spPr>
          <a:xfrm>
            <a:off x="487076" y="5153727"/>
            <a:ext cx="10515600" cy="1500187"/>
          </a:xfrm>
        </p:spPr>
        <p:txBody>
          <a:bodyPr>
            <a:normAutofit fontScale="92500" lnSpcReduction="10000"/>
          </a:bodyPr>
          <a:lstStyle/>
          <a:p>
            <a:r>
              <a:rPr lang="en-US" dirty="0"/>
              <a:t>A tree map represents hierarchal data . </a:t>
            </a:r>
          </a:p>
          <a:p>
            <a:r>
              <a:rPr lang="en-US" dirty="0"/>
              <a:t>The shapes are used to show a size relative to its area. </a:t>
            </a:r>
          </a:p>
          <a:p>
            <a:r>
              <a:rPr lang="en-US" dirty="0"/>
              <a:t>Tree maps are able to show how categories are divided based on each level of the hierarchy.</a:t>
            </a:r>
            <a:endParaRPr lang="en-IN" dirty="0"/>
          </a:p>
        </p:txBody>
      </p:sp>
      <p:pic>
        <p:nvPicPr>
          <p:cNvPr id="6" name="Picture 5">
            <a:extLst>
              <a:ext uri="{FF2B5EF4-FFF2-40B4-BE49-F238E27FC236}">
                <a16:creationId xmlns:a16="http://schemas.microsoft.com/office/drawing/2014/main" id="{57E2BA45-CD01-E36F-4EB0-14C64A1455B2}"/>
              </a:ext>
            </a:extLst>
          </p:cNvPr>
          <p:cNvPicPr>
            <a:picLocks noChangeAspect="1"/>
          </p:cNvPicPr>
          <p:nvPr/>
        </p:nvPicPr>
        <p:blipFill>
          <a:blip r:embed="rId2"/>
          <a:stretch>
            <a:fillRect/>
          </a:stretch>
        </p:blipFill>
        <p:spPr>
          <a:xfrm>
            <a:off x="8094689" y="187987"/>
            <a:ext cx="3462726" cy="5787699"/>
          </a:xfrm>
          <a:prstGeom prst="rect">
            <a:avLst/>
          </a:prstGeom>
        </p:spPr>
      </p:pic>
    </p:spTree>
    <p:extLst>
      <p:ext uri="{BB962C8B-B14F-4D97-AF65-F5344CB8AC3E}">
        <p14:creationId xmlns:p14="http://schemas.microsoft.com/office/powerpoint/2010/main" val="33867143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ECEC7F-A0A2-9FC2-9A16-75622EA7B676}"/>
              </a:ext>
            </a:extLst>
          </p:cNvPr>
          <p:cNvSpPr>
            <a:spLocks noGrp="1"/>
          </p:cNvSpPr>
          <p:nvPr>
            <p:ph type="title"/>
          </p:nvPr>
        </p:nvSpPr>
        <p:spPr/>
        <p:txBody>
          <a:bodyPr/>
          <a:lstStyle/>
          <a:p>
            <a:r>
              <a:rPr lang="en-US" dirty="0"/>
              <a:t>Tree Map</a:t>
            </a:r>
            <a:endParaRPr lang="en-IN" dirty="0"/>
          </a:p>
        </p:txBody>
      </p:sp>
      <p:sp>
        <p:nvSpPr>
          <p:cNvPr id="3" name="Content Placeholder 2">
            <a:extLst>
              <a:ext uri="{FF2B5EF4-FFF2-40B4-BE49-F238E27FC236}">
                <a16:creationId xmlns:a16="http://schemas.microsoft.com/office/drawing/2014/main" id="{DBF03C0E-3B22-F878-0B28-AEC2272A1347}"/>
              </a:ext>
            </a:extLst>
          </p:cNvPr>
          <p:cNvSpPr>
            <a:spLocks noGrp="1"/>
          </p:cNvSpPr>
          <p:nvPr>
            <p:ph idx="1"/>
          </p:nvPr>
        </p:nvSpPr>
        <p:spPr/>
        <p:txBody>
          <a:bodyPr/>
          <a:lstStyle/>
          <a:p>
            <a:r>
              <a:rPr lang="en-US" dirty="0"/>
              <a:t>Tree maps display hierarchical (tree-structured) data as a set of nested rectangles. </a:t>
            </a:r>
          </a:p>
          <a:p>
            <a:r>
              <a:rPr lang="en-US" dirty="0"/>
              <a:t>Each branch of the tree is given a rectangle, which is then tiled with smaller rectangles representing sub-branches. </a:t>
            </a:r>
          </a:p>
          <a:p>
            <a:r>
              <a:rPr lang="en-US" dirty="0"/>
              <a:t>A leaf node’s rectangle has an area proportional to a specified dimension on the data. </a:t>
            </a:r>
          </a:p>
          <a:p>
            <a:r>
              <a:rPr lang="en-US" dirty="0"/>
              <a:t>Often the leaf nodes are colored to show a separate dimension of the data.</a:t>
            </a:r>
            <a:endParaRPr lang="en-IN" dirty="0"/>
          </a:p>
        </p:txBody>
      </p:sp>
    </p:spTree>
    <p:extLst>
      <p:ext uri="{BB962C8B-B14F-4D97-AF65-F5344CB8AC3E}">
        <p14:creationId xmlns:p14="http://schemas.microsoft.com/office/powerpoint/2010/main" val="9900714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61B6A8E-C7EC-8CEC-3B67-A4C2C79E46A3}"/>
              </a:ext>
            </a:extLst>
          </p:cNvPr>
          <p:cNvPicPr>
            <a:picLocks noChangeAspect="1"/>
          </p:cNvPicPr>
          <p:nvPr/>
        </p:nvPicPr>
        <p:blipFill>
          <a:blip r:embed="rId2"/>
          <a:stretch>
            <a:fillRect/>
          </a:stretch>
        </p:blipFill>
        <p:spPr>
          <a:xfrm>
            <a:off x="4429124" y="489215"/>
            <a:ext cx="3425721" cy="5725848"/>
          </a:xfrm>
          <a:prstGeom prst="rect">
            <a:avLst/>
          </a:prstGeom>
        </p:spPr>
      </p:pic>
    </p:spTree>
    <p:extLst>
      <p:ext uri="{BB962C8B-B14F-4D97-AF65-F5344CB8AC3E}">
        <p14:creationId xmlns:p14="http://schemas.microsoft.com/office/powerpoint/2010/main" val="32164585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F7865DE-B255-8989-D309-283E1E015C6E}"/>
              </a:ext>
            </a:extLst>
          </p:cNvPr>
          <p:cNvPicPr>
            <a:picLocks noChangeAspect="1"/>
          </p:cNvPicPr>
          <p:nvPr/>
        </p:nvPicPr>
        <p:blipFill>
          <a:blip r:embed="rId2"/>
          <a:stretch>
            <a:fillRect/>
          </a:stretch>
        </p:blipFill>
        <p:spPr>
          <a:xfrm>
            <a:off x="705861" y="344774"/>
            <a:ext cx="10715569" cy="6205928"/>
          </a:xfrm>
          <a:prstGeom prst="rect">
            <a:avLst/>
          </a:prstGeom>
        </p:spPr>
      </p:pic>
    </p:spTree>
    <p:extLst>
      <p:ext uri="{BB962C8B-B14F-4D97-AF65-F5344CB8AC3E}">
        <p14:creationId xmlns:p14="http://schemas.microsoft.com/office/powerpoint/2010/main" val="1894610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BC462-D633-017C-BEB2-B0C9EC2DB29B}"/>
              </a:ext>
            </a:extLst>
          </p:cNvPr>
          <p:cNvSpPr>
            <a:spLocks noGrp="1"/>
          </p:cNvSpPr>
          <p:nvPr>
            <p:ph type="title"/>
          </p:nvPr>
        </p:nvSpPr>
        <p:spPr/>
        <p:txBody>
          <a:bodyPr/>
          <a:lstStyle/>
          <a:p>
            <a:r>
              <a:rPr lang="en-US" dirty="0"/>
              <a:t>Histogram Vs Bar Chart</a:t>
            </a:r>
            <a:endParaRPr lang="en-IN" dirty="0"/>
          </a:p>
        </p:txBody>
      </p:sp>
      <p:sp>
        <p:nvSpPr>
          <p:cNvPr id="3" name="Text Placeholder 2">
            <a:extLst>
              <a:ext uri="{FF2B5EF4-FFF2-40B4-BE49-F238E27FC236}">
                <a16:creationId xmlns:a16="http://schemas.microsoft.com/office/drawing/2014/main" id="{04D75C70-DBE0-4DDB-B5BE-EE6ABD30CB9E}"/>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4199188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07CDA3B-59A9-5413-C561-FAB537B8FD7B}"/>
              </a:ext>
            </a:extLst>
          </p:cNvPr>
          <p:cNvPicPr>
            <a:picLocks noChangeAspect="1"/>
          </p:cNvPicPr>
          <p:nvPr/>
        </p:nvPicPr>
        <p:blipFill>
          <a:blip r:embed="rId2"/>
          <a:stretch>
            <a:fillRect/>
          </a:stretch>
        </p:blipFill>
        <p:spPr>
          <a:xfrm>
            <a:off x="1663908" y="339367"/>
            <a:ext cx="9009089" cy="6081449"/>
          </a:xfrm>
          <a:prstGeom prst="rect">
            <a:avLst/>
          </a:prstGeom>
        </p:spPr>
      </p:pic>
    </p:spTree>
    <p:extLst>
      <p:ext uri="{BB962C8B-B14F-4D97-AF65-F5344CB8AC3E}">
        <p14:creationId xmlns:p14="http://schemas.microsoft.com/office/powerpoint/2010/main" val="3914057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373AB59-7840-51B6-BC78-F6F13DFEAA16}"/>
              </a:ext>
            </a:extLst>
          </p:cNvPr>
          <p:cNvPicPr>
            <a:picLocks noChangeAspect="1"/>
          </p:cNvPicPr>
          <p:nvPr/>
        </p:nvPicPr>
        <p:blipFill>
          <a:blip r:embed="rId2"/>
          <a:stretch>
            <a:fillRect/>
          </a:stretch>
        </p:blipFill>
        <p:spPr>
          <a:xfrm>
            <a:off x="1691538" y="690491"/>
            <a:ext cx="8546744" cy="5650348"/>
          </a:xfrm>
          <a:prstGeom prst="rect">
            <a:avLst/>
          </a:prstGeom>
        </p:spPr>
      </p:pic>
    </p:spTree>
    <p:extLst>
      <p:ext uri="{BB962C8B-B14F-4D97-AF65-F5344CB8AC3E}">
        <p14:creationId xmlns:p14="http://schemas.microsoft.com/office/powerpoint/2010/main" val="1039190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BBB521-B11F-576C-B5D2-11A1E6C2CB8D}"/>
              </a:ext>
            </a:extLst>
          </p:cNvPr>
          <p:cNvSpPr>
            <a:spLocks noGrp="1"/>
          </p:cNvSpPr>
          <p:nvPr>
            <p:ph idx="1"/>
          </p:nvPr>
        </p:nvSpPr>
        <p:spPr>
          <a:xfrm>
            <a:off x="704538" y="434716"/>
            <a:ext cx="10649262" cy="5742248"/>
          </a:xfrm>
        </p:spPr>
        <p:txBody>
          <a:bodyPr/>
          <a:lstStyle/>
          <a:p>
            <a:r>
              <a:rPr lang="en-US" dirty="0"/>
              <a:t>Statistical data distributions describe how data points are spread out across different values in a dataset.</a:t>
            </a:r>
          </a:p>
          <a:p>
            <a:r>
              <a:rPr lang="en-US" dirty="0"/>
              <a:t> Understanding these distributions helps in </a:t>
            </a:r>
          </a:p>
          <a:p>
            <a:pPr lvl="2"/>
            <a:r>
              <a:rPr lang="en-US" dirty="0"/>
              <a:t>analyzing and interpreting data</a:t>
            </a:r>
          </a:p>
          <a:p>
            <a:pPr lvl="2"/>
            <a:r>
              <a:rPr lang="en-US" dirty="0"/>
              <a:t>revealing patterns</a:t>
            </a:r>
          </a:p>
          <a:p>
            <a:pPr lvl="2"/>
            <a:r>
              <a:rPr lang="en-US" dirty="0"/>
              <a:t>trends </a:t>
            </a:r>
          </a:p>
          <a:p>
            <a:pPr lvl="2"/>
            <a:r>
              <a:rPr lang="en-US" dirty="0"/>
              <a:t>underlying structures.</a:t>
            </a:r>
          </a:p>
          <a:p>
            <a:pPr lvl="2"/>
            <a:endParaRPr lang="en-US" dirty="0"/>
          </a:p>
          <a:p>
            <a:pPr marL="914400" lvl="2" indent="0">
              <a:buNone/>
            </a:pPr>
            <a:endParaRPr lang="en-IN" dirty="0"/>
          </a:p>
          <a:p>
            <a:pPr marL="914400" lvl="2" indent="0">
              <a:buNone/>
            </a:pPr>
            <a:endParaRPr lang="en-IN" dirty="0"/>
          </a:p>
          <a:p>
            <a:pPr marL="914400" lvl="2" indent="0">
              <a:buNone/>
            </a:pPr>
            <a:endParaRPr lang="en-IN" dirty="0"/>
          </a:p>
          <a:p>
            <a:pPr marL="914400" lvl="2" indent="0">
              <a:buNone/>
            </a:pPr>
            <a:endParaRPr lang="en-US" dirty="0"/>
          </a:p>
        </p:txBody>
      </p:sp>
    </p:spTree>
    <p:extLst>
      <p:ext uri="{BB962C8B-B14F-4D97-AF65-F5344CB8AC3E}">
        <p14:creationId xmlns:p14="http://schemas.microsoft.com/office/powerpoint/2010/main" val="19516366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4DF7F1-7227-3274-1E84-AE4BE89940FE}"/>
              </a:ext>
            </a:extLst>
          </p:cNvPr>
          <p:cNvSpPr>
            <a:spLocks noGrp="1"/>
          </p:cNvSpPr>
          <p:nvPr>
            <p:ph type="title"/>
          </p:nvPr>
        </p:nvSpPr>
        <p:spPr/>
        <p:txBody>
          <a:bodyPr/>
          <a:lstStyle/>
          <a:p>
            <a:r>
              <a:rPr lang="en-US" dirty="0"/>
              <a:t>KDE Plot</a:t>
            </a:r>
            <a:endParaRPr lang="en-IN" dirty="0"/>
          </a:p>
        </p:txBody>
      </p:sp>
      <p:sp>
        <p:nvSpPr>
          <p:cNvPr id="3" name="Text Placeholder 2">
            <a:extLst>
              <a:ext uri="{FF2B5EF4-FFF2-40B4-BE49-F238E27FC236}">
                <a16:creationId xmlns:a16="http://schemas.microsoft.com/office/drawing/2014/main" id="{64B31187-A86B-F837-F18A-E730EC8CB784}"/>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27544955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9104-6C7D-22C9-87A5-0822AED5B613}"/>
              </a:ext>
            </a:extLst>
          </p:cNvPr>
          <p:cNvSpPr>
            <a:spLocks noGrp="1"/>
          </p:cNvSpPr>
          <p:nvPr>
            <p:ph type="title"/>
          </p:nvPr>
        </p:nvSpPr>
        <p:spPr/>
        <p:txBody>
          <a:bodyPr/>
          <a:lstStyle/>
          <a:p>
            <a:r>
              <a:rPr lang="en-US" dirty="0"/>
              <a:t>Kernel Density Estimate</a:t>
            </a:r>
            <a:endParaRPr lang="en-IN" dirty="0"/>
          </a:p>
        </p:txBody>
      </p:sp>
      <p:sp>
        <p:nvSpPr>
          <p:cNvPr id="3" name="Content Placeholder 2">
            <a:extLst>
              <a:ext uri="{FF2B5EF4-FFF2-40B4-BE49-F238E27FC236}">
                <a16:creationId xmlns:a16="http://schemas.microsoft.com/office/drawing/2014/main" id="{52DBDA45-6DCD-035C-96AC-145C2375A92B}"/>
              </a:ext>
            </a:extLst>
          </p:cNvPr>
          <p:cNvSpPr>
            <a:spLocks noGrp="1"/>
          </p:cNvSpPr>
          <p:nvPr>
            <p:ph idx="1"/>
          </p:nvPr>
        </p:nvSpPr>
        <p:spPr/>
        <p:txBody>
          <a:bodyPr/>
          <a:lstStyle/>
          <a:p>
            <a:r>
              <a:rPr lang="en-US" dirty="0"/>
              <a:t>KDE Plot is used for visualizing the Probability Density of a continuous variable. </a:t>
            </a:r>
          </a:p>
          <a:p>
            <a:r>
              <a:rPr lang="en-US" dirty="0"/>
              <a:t>It depicts the probability density at different values in a continuous variable. </a:t>
            </a:r>
          </a:p>
          <a:p>
            <a:r>
              <a:rPr lang="en-US" dirty="0"/>
              <a:t>We can also plot a single graph for multiple samples which helps in more efficient data visualization. </a:t>
            </a:r>
          </a:p>
          <a:p>
            <a:r>
              <a:rPr lang="en-US" dirty="0"/>
              <a:t>It provides a smoothed representation of the underlying distribution of a dataset.</a:t>
            </a:r>
          </a:p>
          <a:p>
            <a:endParaRPr lang="en-US" dirty="0"/>
          </a:p>
          <a:p>
            <a:endParaRPr lang="en-IN" dirty="0"/>
          </a:p>
        </p:txBody>
      </p:sp>
    </p:spTree>
    <p:extLst>
      <p:ext uri="{BB962C8B-B14F-4D97-AF65-F5344CB8AC3E}">
        <p14:creationId xmlns:p14="http://schemas.microsoft.com/office/powerpoint/2010/main" val="37429350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Demonstration picture for Gaussian kernels in constructing a kernel density estimator.">
            <a:extLst>
              <a:ext uri="{FF2B5EF4-FFF2-40B4-BE49-F238E27FC236}">
                <a16:creationId xmlns:a16="http://schemas.microsoft.com/office/drawing/2014/main" id="{2F2965A8-E7F5-2A23-BA57-419A47341BD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6D215238-A08F-77AF-33F7-F7FFD92D86B6}"/>
              </a:ext>
            </a:extLst>
          </p:cNvPr>
          <p:cNvPicPr>
            <a:picLocks noChangeAspect="1"/>
          </p:cNvPicPr>
          <p:nvPr/>
        </p:nvPicPr>
        <p:blipFill>
          <a:blip r:embed="rId2"/>
          <a:stretch>
            <a:fillRect/>
          </a:stretch>
        </p:blipFill>
        <p:spPr>
          <a:xfrm>
            <a:off x="1219200" y="685800"/>
            <a:ext cx="9753600" cy="5486400"/>
          </a:xfrm>
          <a:prstGeom prst="rect">
            <a:avLst/>
          </a:prstGeom>
        </p:spPr>
      </p:pic>
    </p:spTree>
    <p:extLst>
      <p:ext uri="{BB962C8B-B14F-4D97-AF65-F5344CB8AC3E}">
        <p14:creationId xmlns:p14="http://schemas.microsoft.com/office/powerpoint/2010/main" val="422991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602CF31-AF80-EB2D-CE93-586FCEB53215}"/>
              </a:ext>
            </a:extLst>
          </p:cNvPr>
          <p:cNvPicPr>
            <a:picLocks noChangeAspect="1"/>
          </p:cNvPicPr>
          <p:nvPr/>
        </p:nvPicPr>
        <p:blipFill>
          <a:blip r:embed="rId2"/>
          <a:stretch>
            <a:fillRect/>
          </a:stretch>
        </p:blipFill>
        <p:spPr>
          <a:xfrm>
            <a:off x="2350644" y="434716"/>
            <a:ext cx="8219918" cy="4109959"/>
          </a:xfrm>
          <a:prstGeom prst="rect">
            <a:avLst/>
          </a:prstGeom>
        </p:spPr>
      </p:pic>
      <p:sp>
        <p:nvSpPr>
          <p:cNvPr id="5" name="TextBox 4">
            <a:extLst>
              <a:ext uri="{FF2B5EF4-FFF2-40B4-BE49-F238E27FC236}">
                <a16:creationId xmlns:a16="http://schemas.microsoft.com/office/drawing/2014/main" id="{B5B154CF-41EF-B0B5-C83F-DFC8E24030EC}"/>
              </a:ext>
            </a:extLst>
          </p:cNvPr>
          <p:cNvSpPr txBox="1"/>
          <p:nvPr/>
        </p:nvSpPr>
        <p:spPr>
          <a:xfrm>
            <a:off x="534650" y="4853624"/>
            <a:ext cx="11122700" cy="1569660"/>
          </a:xfrm>
          <a:prstGeom prst="rect">
            <a:avLst/>
          </a:prstGeom>
          <a:noFill/>
        </p:spPr>
        <p:txBody>
          <a:bodyPr wrap="square">
            <a:spAutoFit/>
          </a:bodyPr>
          <a:lstStyle/>
          <a:p>
            <a:r>
              <a:rPr lang="en-US" sz="2400" dirty="0"/>
              <a:t>Comparison of the histogram (left) and kernel density estimate (right) constructed using the same data. The six individual kernels are the red dashed curves, the kernel density estimate the blue curves. The data points are the rug plot on the horizontal axis.</a:t>
            </a:r>
            <a:endParaRPr lang="en-IN" sz="2400" dirty="0"/>
          </a:p>
        </p:txBody>
      </p:sp>
    </p:spTree>
    <p:extLst>
      <p:ext uri="{BB962C8B-B14F-4D97-AF65-F5344CB8AC3E}">
        <p14:creationId xmlns:p14="http://schemas.microsoft.com/office/powerpoint/2010/main" val="34703134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ECEC66-2542-2C73-1D69-E46FCA123885}"/>
              </a:ext>
            </a:extLst>
          </p:cNvPr>
          <p:cNvSpPr>
            <a:spLocks noGrp="1"/>
          </p:cNvSpPr>
          <p:nvPr>
            <p:ph type="title"/>
          </p:nvPr>
        </p:nvSpPr>
        <p:spPr/>
        <p:txBody>
          <a:bodyPr/>
          <a:lstStyle/>
          <a:p>
            <a:r>
              <a:rPr lang="en-US" dirty="0"/>
              <a:t>3d Plotting</a:t>
            </a:r>
            <a:endParaRPr lang="en-IN" dirty="0"/>
          </a:p>
        </p:txBody>
      </p:sp>
      <p:sp>
        <p:nvSpPr>
          <p:cNvPr id="3" name="Text Placeholder 2">
            <a:extLst>
              <a:ext uri="{FF2B5EF4-FFF2-40B4-BE49-F238E27FC236}">
                <a16:creationId xmlns:a16="http://schemas.microsoft.com/office/drawing/2014/main" id="{01BA2DA0-64EC-C8E5-F3BD-6EEC54460806}"/>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15744939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4604C98-2F6E-A869-8730-B6EE6A567A30}"/>
              </a:ext>
            </a:extLst>
          </p:cNvPr>
          <p:cNvPicPr>
            <a:picLocks noChangeAspect="1"/>
          </p:cNvPicPr>
          <p:nvPr/>
        </p:nvPicPr>
        <p:blipFill>
          <a:blip r:embed="rId2"/>
          <a:stretch>
            <a:fillRect/>
          </a:stretch>
        </p:blipFill>
        <p:spPr>
          <a:xfrm>
            <a:off x="2608289" y="449705"/>
            <a:ext cx="6032292" cy="6032292"/>
          </a:xfrm>
          <a:prstGeom prst="rect">
            <a:avLst/>
          </a:prstGeom>
        </p:spPr>
      </p:pic>
    </p:spTree>
    <p:extLst>
      <p:ext uri="{BB962C8B-B14F-4D97-AF65-F5344CB8AC3E}">
        <p14:creationId xmlns:p14="http://schemas.microsoft.com/office/powerpoint/2010/main" val="10052011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EA86F3-3D65-C0C0-E262-89EDFEADBA48}"/>
              </a:ext>
            </a:extLst>
          </p:cNvPr>
          <p:cNvSpPr txBox="1"/>
          <p:nvPr/>
        </p:nvSpPr>
        <p:spPr>
          <a:xfrm>
            <a:off x="3043003" y="1154243"/>
            <a:ext cx="7090348" cy="4031873"/>
          </a:xfrm>
          <a:prstGeom prst="rect">
            <a:avLst/>
          </a:prstGeom>
          <a:noFill/>
        </p:spPr>
        <p:txBody>
          <a:bodyPr wrap="square">
            <a:spAutoFit/>
          </a:bodyPr>
          <a:lstStyle/>
          <a:p>
            <a:r>
              <a:rPr lang="en-US" sz="3200" dirty="0"/>
              <a:t>Point out the correct combination with regards to kind keyword for graph plotting.</a:t>
            </a:r>
          </a:p>
          <a:p>
            <a:endParaRPr lang="en-US" sz="3200" dirty="0"/>
          </a:p>
          <a:p>
            <a:r>
              <a:rPr lang="en-US" sz="3200" dirty="0"/>
              <a:t>a) ‘hist’ for histogram</a:t>
            </a:r>
          </a:p>
          <a:p>
            <a:r>
              <a:rPr lang="en-US" sz="3200" dirty="0"/>
              <a:t>b) ‘box’ for boxplot</a:t>
            </a:r>
          </a:p>
          <a:p>
            <a:r>
              <a:rPr lang="en-US" sz="3200" dirty="0"/>
              <a:t>c) ‘area’ for area plots</a:t>
            </a:r>
          </a:p>
          <a:p>
            <a:r>
              <a:rPr lang="en-US" sz="3200" dirty="0"/>
              <a:t>d) all of the mentioned</a:t>
            </a:r>
            <a:endParaRPr lang="en-IN" sz="3200" dirty="0"/>
          </a:p>
        </p:txBody>
      </p:sp>
    </p:spTree>
    <p:extLst>
      <p:ext uri="{BB962C8B-B14F-4D97-AF65-F5344CB8AC3E}">
        <p14:creationId xmlns:p14="http://schemas.microsoft.com/office/powerpoint/2010/main" val="3138400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5" end="5"/>
                                            </p:txEl>
                                          </p:spTgt>
                                        </p:tgtEl>
                                        <p:attrNameLst>
                                          <p:attrName>style.color</p:attrName>
                                        </p:attrNameLst>
                                      </p:cBhvr>
                                      <p:to>
                                        <a:schemeClr val="accent2"/>
                                      </p:to>
                                    </p:animClr>
                                    <p:animClr clrSpc="rgb" dir="cw">
                                      <p:cBhvr>
                                        <p:cTn id="7" dur="500" fill="hold"/>
                                        <p:tgtEl>
                                          <p:spTgt spid="3">
                                            <p:txEl>
                                              <p:pRg st="5" end="5"/>
                                            </p:txEl>
                                          </p:spTgt>
                                        </p:tgtEl>
                                        <p:attrNameLst>
                                          <p:attrName>fillcolor</p:attrName>
                                        </p:attrNameLst>
                                      </p:cBhvr>
                                      <p:to>
                                        <a:schemeClr val="accent2"/>
                                      </p:to>
                                    </p:animClr>
                                    <p:set>
                                      <p:cBhvr>
                                        <p:cTn id="8" dur="500" fill="hold"/>
                                        <p:tgtEl>
                                          <p:spTgt spid="3">
                                            <p:txEl>
                                              <p:pRg st="5" end="5"/>
                                            </p:txEl>
                                          </p:spTgt>
                                        </p:tgtEl>
                                        <p:attrNameLst>
                                          <p:attrName>fill.type</p:attrName>
                                        </p:attrNameLst>
                                      </p:cBhvr>
                                      <p:to>
                                        <p:strVal val="solid"/>
                                      </p:to>
                                    </p:set>
                                    <p:anim to="1.5" calcmode="lin" valueType="num">
                                      <p:cBhvr override="childStyle">
                                        <p:cTn id="9" dur="500" fill="hold"/>
                                        <p:tgtEl>
                                          <p:spTgt spid="3">
                                            <p:txEl>
                                              <p:pRg st="5" end="5"/>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270130B-5F33-FBC5-6148-89EE2FFAC3D1}"/>
              </a:ext>
            </a:extLst>
          </p:cNvPr>
          <p:cNvSpPr txBox="1"/>
          <p:nvPr/>
        </p:nvSpPr>
        <p:spPr>
          <a:xfrm>
            <a:off x="2173574" y="944380"/>
            <a:ext cx="8094687" cy="3046988"/>
          </a:xfrm>
          <a:prstGeom prst="rect">
            <a:avLst/>
          </a:prstGeom>
          <a:noFill/>
        </p:spPr>
        <p:txBody>
          <a:bodyPr wrap="square">
            <a:spAutoFit/>
          </a:bodyPr>
          <a:lstStyle/>
          <a:p>
            <a:r>
              <a:rPr lang="en-US" sz="3200" dirty="0"/>
              <a:t>The plot method in matplotlib is __________</a:t>
            </a:r>
          </a:p>
          <a:p>
            <a:endParaRPr lang="en-US" sz="3200" dirty="0"/>
          </a:p>
          <a:p>
            <a:r>
              <a:rPr lang="en-US" sz="3200" dirty="0"/>
              <a:t>a) </a:t>
            </a:r>
            <a:r>
              <a:rPr lang="en-US" sz="3200" dirty="0" err="1"/>
              <a:t>gplt.plot</a:t>
            </a:r>
            <a:r>
              <a:rPr lang="en-US" sz="3200" dirty="0"/>
              <a:t>()</a:t>
            </a:r>
          </a:p>
          <a:p>
            <a:r>
              <a:rPr lang="en-US" sz="3200" dirty="0"/>
              <a:t>b) </a:t>
            </a:r>
            <a:r>
              <a:rPr lang="en-US" sz="3200" dirty="0" err="1"/>
              <a:t>plt.plot</a:t>
            </a:r>
            <a:r>
              <a:rPr lang="en-US" sz="3200" dirty="0"/>
              <a:t>()</a:t>
            </a:r>
          </a:p>
          <a:p>
            <a:r>
              <a:rPr lang="en-US" sz="3200" dirty="0"/>
              <a:t>c) </a:t>
            </a:r>
            <a:r>
              <a:rPr lang="en-US" sz="3200" dirty="0" err="1"/>
              <a:t>plt.plotgraph</a:t>
            </a:r>
            <a:r>
              <a:rPr lang="en-US" sz="3200" dirty="0"/>
              <a:t>()</a:t>
            </a:r>
          </a:p>
          <a:p>
            <a:r>
              <a:rPr lang="en-US" sz="3200" dirty="0"/>
              <a:t>d) none of the mentioned</a:t>
            </a:r>
            <a:endParaRPr lang="en-IN" sz="3200" dirty="0"/>
          </a:p>
        </p:txBody>
      </p:sp>
    </p:spTree>
    <p:extLst>
      <p:ext uri="{BB962C8B-B14F-4D97-AF65-F5344CB8AC3E}">
        <p14:creationId xmlns:p14="http://schemas.microsoft.com/office/powerpoint/2010/main" val="4119576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5">
                                            <p:txEl>
                                              <p:pRg st="3" end="3"/>
                                            </p:txEl>
                                          </p:spTgt>
                                        </p:tgtEl>
                                        <p:attrNameLst>
                                          <p:attrName>style.color</p:attrName>
                                        </p:attrNameLst>
                                      </p:cBhvr>
                                      <p:to>
                                        <a:schemeClr val="accent2"/>
                                      </p:to>
                                    </p:animClr>
                                    <p:animClr clrSpc="rgb" dir="cw">
                                      <p:cBhvr>
                                        <p:cTn id="7" dur="500" fill="hold"/>
                                        <p:tgtEl>
                                          <p:spTgt spid="5">
                                            <p:txEl>
                                              <p:pRg st="3" end="3"/>
                                            </p:txEl>
                                          </p:spTgt>
                                        </p:tgtEl>
                                        <p:attrNameLst>
                                          <p:attrName>fillcolor</p:attrName>
                                        </p:attrNameLst>
                                      </p:cBhvr>
                                      <p:to>
                                        <a:schemeClr val="accent2"/>
                                      </p:to>
                                    </p:animClr>
                                    <p:set>
                                      <p:cBhvr>
                                        <p:cTn id="8" dur="500" fill="hold"/>
                                        <p:tgtEl>
                                          <p:spTgt spid="5">
                                            <p:txEl>
                                              <p:pRg st="3" end="3"/>
                                            </p:txEl>
                                          </p:spTgt>
                                        </p:tgtEl>
                                        <p:attrNameLst>
                                          <p:attrName>fill.type</p:attrName>
                                        </p:attrNameLst>
                                      </p:cBhvr>
                                      <p:to>
                                        <p:strVal val="solid"/>
                                      </p:to>
                                    </p:set>
                                    <p:anim to="1.5" calcmode="lin" valueType="num">
                                      <p:cBhvr override="childStyle">
                                        <p:cTn id="9" dur="500" fill="hold"/>
                                        <p:tgtEl>
                                          <p:spTgt spid="5">
                                            <p:txEl>
                                              <p:pRg st="3" end="3"/>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F8E2CA7-DE20-6BFC-1DC4-ADC073A64A8E}"/>
              </a:ext>
            </a:extLst>
          </p:cNvPr>
          <p:cNvSpPr txBox="1"/>
          <p:nvPr/>
        </p:nvSpPr>
        <p:spPr>
          <a:xfrm>
            <a:off x="2818151" y="1379095"/>
            <a:ext cx="6970426" cy="4031873"/>
          </a:xfrm>
          <a:prstGeom prst="rect">
            <a:avLst/>
          </a:prstGeom>
          <a:noFill/>
        </p:spPr>
        <p:txBody>
          <a:bodyPr wrap="square">
            <a:spAutoFit/>
          </a:bodyPr>
          <a:lstStyle/>
          <a:p>
            <a:r>
              <a:rPr lang="en-US" sz="3200" dirty="0"/>
              <a:t>You can create a scatter plot matrix using the __________ method </a:t>
            </a:r>
          </a:p>
          <a:p>
            <a:endParaRPr lang="en-US" sz="3200" dirty="0"/>
          </a:p>
          <a:p>
            <a:endParaRPr lang="en-US" sz="3200" dirty="0"/>
          </a:p>
          <a:p>
            <a:r>
              <a:rPr lang="en-US" sz="3200" dirty="0"/>
              <a:t>a) </a:t>
            </a:r>
            <a:r>
              <a:rPr lang="en-US" sz="3200" dirty="0" err="1"/>
              <a:t>sca_matrix</a:t>
            </a:r>
            <a:endParaRPr lang="en-US" sz="3200" dirty="0"/>
          </a:p>
          <a:p>
            <a:r>
              <a:rPr lang="en-US" sz="3200" dirty="0"/>
              <a:t>b) </a:t>
            </a:r>
            <a:r>
              <a:rPr lang="en-US" sz="3200" dirty="0" err="1"/>
              <a:t>scatter_matrix</a:t>
            </a:r>
            <a:endParaRPr lang="en-US" sz="3200" dirty="0"/>
          </a:p>
          <a:p>
            <a:r>
              <a:rPr lang="en-US" sz="3200" dirty="0"/>
              <a:t>c) </a:t>
            </a:r>
            <a:r>
              <a:rPr lang="en-US" sz="3200" dirty="0" err="1"/>
              <a:t>DataFrame.plot</a:t>
            </a:r>
            <a:endParaRPr lang="en-US" sz="3200" dirty="0"/>
          </a:p>
          <a:p>
            <a:r>
              <a:rPr lang="en-US" sz="3200" dirty="0"/>
              <a:t>d) all of the mentioned</a:t>
            </a:r>
            <a:endParaRPr lang="en-IN" sz="3200" dirty="0"/>
          </a:p>
        </p:txBody>
      </p:sp>
    </p:spTree>
    <p:extLst>
      <p:ext uri="{BB962C8B-B14F-4D97-AF65-F5344CB8AC3E}">
        <p14:creationId xmlns:p14="http://schemas.microsoft.com/office/powerpoint/2010/main" val="258886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F9D125-78AC-FFC9-B52B-146045AB3B97}"/>
              </a:ext>
            </a:extLst>
          </p:cNvPr>
          <p:cNvSpPr txBox="1"/>
          <p:nvPr/>
        </p:nvSpPr>
        <p:spPr>
          <a:xfrm>
            <a:off x="2698230" y="989351"/>
            <a:ext cx="7929796" cy="3539430"/>
          </a:xfrm>
          <a:prstGeom prst="rect">
            <a:avLst/>
          </a:prstGeom>
          <a:noFill/>
        </p:spPr>
        <p:txBody>
          <a:bodyPr wrap="square">
            <a:spAutoFit/>
          </a:bodyPr>
          <a:lstStyle/>
          <a:p>
            <a:r>
              <a:rPr lang="en-US" sz="3200" dirty="0"/>
              <a:t>Which of the following graph can be used for simple summarization of data?</a:t>
            </a:r>
          </a:p>
          <a:p>
            <a:endParaRPr lang="en-US" sz="3200" dirty="0"/>
          </a:p>
          <a:p>
            <a:r>
              <a:rPr lang="en-US" sz="3200" dirty="0"/>
              <a:t>a) Scatterplot</a:t>
            </a:r>
          </a:p>
          <a:p>
            <a:r>
              <a:rPr lang="en-US" sz="3200" dirty="0"/>
              <a:t>b) Overlaying</a:t>
            </a:r>
          </a:p>
          <a:p>
            <a:r>
              <a:rPr lang="en-US" sz="3200" dirty="0"/>
              <a:t>c) </a:t>
            </a:r>
            <a:r>
              <a:rPr lang="en-US" sz="3200" dirty="0" err="1"/>
              <a:t>Barplot</a:t>
            </a:r>
            <a:endParaRPr lang="en-US" sz="3200" dirty="0"/>
          </a:p>
          <a:p>
            <a:r>
              <a:rPr lang="en-US" sz="3200" dirty="0"/>
              <a:t>d) All of the mentioned</a:t>
            </a:r>
            <a:endParaRPr lang="en-IN" sz="3200" dirty="0"/>
          </a:p>
        </p:txBody>
      </p:sp>
    </p:spTree>
    <p:extLst>
      <p:ext uri="{BB962C8B-B14F-4D97-AF65-F5344CB8AC3E}">
        <p14:creationId xmlns:p14="http://schemas.microsoft.com/office/powerpoint/2010/main" val="3610228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8" presetClass="emph" presetSubtype="0" fill="hold" nodeType="clickEffect">
                                  <p:stCondLst>
                                    <p:cond delay="0"/>
                                  </p:stCondLst>
                                  <p:iterate type="lt">
                                    <p:tmPct val="10000"/>
                                  </p:iterate>
                                  <p:childTnLst>
                                    <p:animClr clrSpc="rgb" dir="cw">
                                      <p:cBhvr override="childStyle">
                                        <p:cTn id="6" dur="500" fill="hold"/>
                                        <p:tgtEl>
                                          <p:spTgt spid="3">
                                            <p:txEl>
                                              <p:pRg st="4" end="4"/>
                                            </p:txEl>
                                          </p:spTgt>
                                        </p:tgtEl>
                                        <p:attrNameLst>
                                          <p:attrName>style.color</p:attrName>
                                        </p:attrNameLst>
                                      </p:cBhvr>
                                      <p:to>
                                        <a:schemeClr val="accent2"/>
                                      </p:to>
                                    </p:animClr>
                                    <p:animClr clrSpc="rgb" dir="cw">
                                      <p:cBhvr>
                                        <p:cTn id="7" dur="500" fill="hold"/>
                                        <p:tgtEl>
                                          <p:spTgt spid="3">
                                            <p:txEl>
                                              <p:pRg st="4" end="4"/>
                                            </p:txEl>
                                          </p:spTgt>
                                        </p:tgtEl>
                                        <p:attrNameLst>
                                          <p:attrName>fillcolor</p:attrName>
                                        </p:attrNameLst>
                                      </p:cBhvr>
                                      <p:to>
                                        <a:schemeClr val="accent2"/>
                                      </p:to>
                                    </p:animClr>
                                    <p:set>
                                      <p:cBhvr>
                                        <p:cTn id="8" dur="500" fill="hold"/>
                                        <p:tgtEl>
                                          <p:spTgt spid="3">
                                            <p:txEl>
                                              <p:pRg st="4" end="4"/>
                                            </p:txEl>
                                          </p:spTgt>
                                        </p:tgtEl>
                                        <p:attrNameLst>
                                          <p:attrName>fill.type</p:attrName>
                                        </p:attrNameLst>
                                      </p:cBhvr>
                                      <p:to>
                                        <p:strVal val="solid"/>
                                      </p:to>
                                    </p:set>
                                    <p:anim to="1.5" calcmode="lin" valueType="num">
                                      <p:cBhvr override="childStyle">
                                        <p:cTn id="9" dur="500" fill="hold"/>
                                        <p:tgtEl>
                                          <p:spTgt spid="3">
                                            <p:txEl>
                                              <p:pRg st="4" end="4"/>
                                            </p:txEl>
                                          </p:spTgt>
                                        </p:tgtEl>
                                        <p:attrNameLst>
                                          <p:attrName>style.fontSize</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708A44F-6F6C-A00E-B3A8-805562B7405B}"/>
              </a:ext>
            </a:extLst>
          </p:cNvPr>
          <p:cNvPicPr>
            <a:picLocks noChangeAspect="1"/>
          </p:cNvPicPr>
          <p:nvPr/>
        </p:nvPicPr>
        <p:blipFill>
          <a:blip r:embed="rId2"/>
          <a:stretch>
            <a:fillRect/>
          </a:stretch>
        </p:blipFill>
        <p:spPr>
          <a:xfrm>
            <a:off x="2923081" y="734518"/>
            <a:ext cx="6795608" cy="5062728"/>
          </a:xfrm>
          <a:prstGeom prst="rect">
            <a:avLst/>
          </a:prstGeom>
        </p:spPr>
      </p:pic>
      <p:sp>
        <p:nvSpPr>
          <p:cNvPr id="4" name="TextBox 3">
            <a:extLst>
              <a:ext uri="{FF2B5EF4-FFF2-40B4-BE49-F238E27FC236}">
                <a16:creationId xmlns:a16="http://schemas.microsoft.com/office/drawing/2014/main" id="{2E1F6C33-3213-4583-0575-82B516351302}"/>
              </a:ext>
            </a:extLst>
          </p:cNvPr>
          <p:cNvSpPr txBox="1"/>
          <p:nvPr/>
        </p:nvSpPr>
        <p:spPr>
          <a:xfrm>
            <a:off x="3049250" y="5515462"/>
            <a:ext cx="6093500" cy="923330"/>
          </a:xfrm>
          <a:prstGeom prst="rect">
            <a:avLst/>
          </a:prstGeom>
          <a:noFill/>
        </p:spPr>
        <p:txBody>
          <a:bodyPr wrap="square">
            <a:spAutoFit/>
          </a:bodyPr>
          <a:lstStyle/>
          <a:p>
            <a:r>
              <a:rPr lang="en-US" dirty="0"/>
              <a:t>A histogram visualizing the distribution associated to rolling a die. The probability of rolling each of the six possible numbers is 1/6=0.166.</a:t>
            </a:r>
            <a:endParaRPr lang="en-IN" dirty="0"/>
          </a:p>
        </p:txBody>
      </p:sp>
    </p:spTree>
    <p:extLst>
      <p:ext uri="{BB962C8B-B14F-4D97-AF65-F5344CB8AC3E}">
        <p14:creationId xmlns:p14="http://schemas.microsoft.com/office/powerpoint/2010/main" val="311439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D0525EA-EE42-517E-B6C3-C440F3977325}"/>
              </a:ext>
            </a:extLst>
          </p:cNvPr>
          <p:cNvPicPr>
            <a:picLocks noChangeAspect="1"/>
          </p:cNvPicPr>
          <p:nvPr/>
        </p:nvPicPr>
        <p:blipFill>
          <a:blip r:embed="rId2"/>
          <a:stretch>
            <a:fillRect/>
          </a:stretch>
        </p:blipFill>
        <p:spPr>
          <a:xfrm>
            <a:off x="1863777" y="321378"/>
            <a:ext cx="9079043" cy="6215243"/>
          </a:xfrm>
          <a:prstGeom prst="rect">
            <a:avLst/>
          </a:prstGeom>
        </p:spPr>
      </p:pic>
    </p:spTree>
    <p:extLst>
      <p:ext uri="{BB962C8B-B14F-4D97-AF65-F5344CB8AC3E}">
        <p14:creationId xmlns:p14="http://schemas.microsoft.com/office/powerpoint/2010/main" val="35990452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64B1589-136E-16E0-93A8-534107FFC446}"/>
              </a:ext>
            </a:extLst>
          </p:cNvPr>
          <p:cNvPicPr>
            <a:picLocks noChangeAspect="1"/>
          </p:cNvPicPr>
          <p:nvPr/>
        </p:nvPicPr>
        <p:blipFill>
          <a:blip r:embed="rId2"/>
          <a:stretch>
            <a:fillRect/>
          </a:stretch>
        </p:blipFill>
        <p:spPr>
          <a:xfrm>
            <a:off x="518410" y="640205"/>
            <a:ext cx="11155180" cy="5577590"/>
          </a:xfrm>
          <a:prstGeom prst="rect">
            <a:avLst/>
          </a:prstGeom>
        </p:spPr>
      </p:pic>
    </p:spTree>
    <p:extLst>
      <p:ext uri="{BB962C8B-B14F-4D97-AF65-F5344CB8AC3E}">
        <p14:creationId xmlns:p14="http://schemas.microsoft.com/office/powerpoint/2010/main" val="854026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2492A-805D-52AF-8B05-43F88178B262}"/>
              </a:ext>
            </a:extLst>
          </p:cNvPr>
          <p:cNvSpPr>
            <a:spLocks noGrp="1"/>
          </p:cNvSpPr>
          <p:nvPr>
            <p:ph type="title"/>
          </p:nvPr>
        </p:nvSpPr>
        <p:spPr/>
        <p:txBody>
          <a:bodyPr/>
          <a:lstStyle/>
          <a:p>
            <a:r>
              <a:rPr lang="en-US" dirty="0"/>
              <a:t>Data Visualizations</a:t>
            </a:r>
            <a:endParaRPr lang="en-IN" dirty="0"/>
          </a:p>
        </p:txBody>
      </p:sp>
      <p:sp>
        <p:nvSpPr>
          <p:cNvPr id="3" name="Text Placeholder 2">
            <a:extLst>
              <a:ext uri="{FF2B5EF4-FFF2-40B4-BE49-F238E27FC236}">
                <a16:creationId xmlns:a16="http://schemas.microsoft.com/office/drawing/2014/main" id="{06607A9A-CB62-27A8-4084-BFFD827E5F70}"/>
              </a:ext>
            </a:extLst>
          </p:cNvPr>
          <p:cNvSpPr>
            <a:spLocks noGrp="1"/>
          </p:cNvSpPr>
          <p:nvPr>
            <p:ph type="body" idx="1"/>
          </p:nvPr>
        </p:nvSpPr>
        <p:spPr/>
        <p:txBody>
          <a:bodyPr/>
          <a:lstStyle/>
          <a:p>
            <a:r>
              <a:rPr lang="en-US" dirty="0"/>
              <a:t>“</a:t>
            </a:r>
            <a:r>
              <a:rPr lang="en-US" b="0" i="0" dirty="0">
                <a:solidFill>
                  <a:srgbClr val="333333"/>
                </a:solidFill>
                <a:effectLst/>
                <a:latin typeface="Helvetica Neue"/>
              </a:rPr>
              <a:t>Visualizing the distribution of our variables is an important step in exploring and analyzing data”</a:t>
            </a:r>
            <a:endParaRPr lang="en-IN" dirty="0"/>
          </a:p>
        </p:txBody>
      </p:sp>
    </p:spTree>
    <p:extLst>
      <p:ext uri="{BB962C8B-B14F-4D97-AF65-F5344CB8AC3E}">
        <p14:creationId xmlns:p14="http://schemas.microsoft.com/office/powerpoint/2010/main" val="22206899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1901" y="358345"/>
            <a:ext cx="7789818" cy="2238375"/>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36468" y="2899954"/>
            <a:ext cx="3244590" cy="3102639"/>
          </a:xfrm>
          <a:prstGeom prst="rect">
            <a:avLst/>
          </a:prstGeom>
        </p:spPr>
      </p:pic>
      <p:sp>
        <p:nvSpPr>
          <p:cNvPr id="8" name="TextBox 7"/>
          <p:cNvSpPr txBox="1"/>
          <p:nvPr/>
        </p:nvSpPr>
        <p:spPr>
          <a:xfrm>
            <a:off x="4813412" y="5726348"/>
            <a:ext cx="6810898" cy="954107"/>
          </a:xfrm>
          <a:prstGeom prst="rect">
            <a:avLst/>
          </a:prstGeom>
          <a:noFill/>
        </p:spPr>
        <p:txBody>
          <a:bodyPr wrap="square" rtlCol="0">
            <a:spAutoFit/>
          </a:bodyPr>
          <a:lstStyle/>
          <a:p>
            <a:r>
              <a:rPr lang="en-IN" sz="2800" b="1" dirty="0"/>
              <a:t>John D. Hunter – Developed in 2003</a:t>
            </a:r>
          </a:p>
          <a:p>
            <a:r>
              <a:rPr lang="en-IN" sz="2800" b="1" dirty="0"/>
              <a:t>(1968-2012)</a:t>
            </a:r>
          </a:p>
        </p:txBody>
      </p:sp>
      <p:pic>
        <p:nvPicPr>
          <p:cNvPr id="9" name="Picture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56810" y="2899954"/>
            <a:ext cx="6667500" cy="2238375"/>
          </a:xfrm>
          <a:prstGeom prst="rect">
            <a:avLst/>
          </a:prstGeom>
        </p:spPr>
      </p:pic>
      <p:sp>
        <p:nvSpPr>
          <p:cNvPr id="3" name="TextBox 2">
            <a:extLst>
              <a:ext uri="{FF2B5EF4-FFF2-40B4-BE49-F238E27FC236}">
                <a16:creationId xmlns:a16="http://schemas.microsoft.com/office/drawing/2014/main" id="{9AB5B38F-5099-E968-46C4-C7CC785331FB}"/>
              </a:ext>
            </a:extLst>
          </p:cNvPr>
          <p:cNvSpPr txBox="1"/>
          <p:nvPr/>
        </p:nvSpPr>
        <p:spPr>
          <a:xfrm>
            <a:off x="6490741" y="2227388"/>
            <a:ext cx="4913620" cy="523220"/>
          </a:xfrm>
          <a:prstGeom prst="rect">
            <a:avLst/>
          </a:prstGeom>
          <a:noFill/>
        </p:spPr>
        <p:txBody>
          <a:bodyPr wrap="square">
            <a:spAutoFit/>
          </a:bodyPr>
          <a:lstStyle/>
          <a:p>
            <a:r>
              <a:rPr lang="en-IN" sz="2800" dirty="0"/>
              <a:t>https://matplotlib.org/</a:t>
            </a:r>
          </a:p>
        </p:txBody>
      </p:sp>
    </p:spTree>
    <p:extLst>
      <p:ext uri="{BB962C8B-B14F-4D97-AF65-F5344CB8AC3E}">
        <p14:creationId xmlns:p14="http://schemas.microsoft.com/office/powerpoint/2010/main" val="24445116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F6C5A4E-AAA7-E216-BDDF-EA3BC557E8A7}"/>
              </a:ext>
            </a:extLst>
          </p:cNvPr>
          <p:cNvPicPr>
            <a:picLocks noChangeAspect="1"/>
          </p:cNvPicPr>
          <p:nvPr/>
        </p:nvPicPr>
        <p:blipFill>
          <a:blip r:embed="rId2"/>
          <a:stretch>
            <a:fillRect/>
          </a:stretch>
        </p:blipFill>
        <p:spPr>
          <a:xfrm>
            <a:off x="985837" y="323850"/>
            <a:ext cx="10220325" cy="6210300"/>
          </a:xfrm>
          <a:prstGeom prst="rect">
            <a:avLst/>
          </a:prstGeom>
        </p:spPr>
      </p:pic>
    </p:spTree>
    <p:extLst>
      <p:ext uri="{BB962C8B-B14F-4D97-AF65-F5344CB8AC3E}">
        <p14:creationId xmlns:p14="http://schemas.microsoft.com/office/powerpoint/2010/main" val="10967907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367</TotalTime>
  <Words>674</Words>
  <Application>Microsoft Office PowerPoint</Application>
  <PresentationFormat>Widescreen</PresentationFormat>
  <Paragraphs>77</Paragraphs>
  <Slides>39</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Aptos</vt:lpstr>
      <vt:lpstr>Aptos Display</vt:lpstr>
      <vt:lpstr>Arial</vt:lpstr>
      <vt:lpstr>Helvetica Neue</vt:lpstr>
      <vt:lpstr>Office Theme</vt:lpstr>
      <vt:lpstr>Data Distribution</vt:lpstr>
      <vt:lpstr>PowerPoint Presentation</vt:lpstr>
      <vt:lpstr>PowerPoint Presentation</vt:lpstr>
      <vt:lpstr>PowerPoint Presentation</vt:lpstr>
      <vt:lpstr>PowerPoint Presentation</vt:lpstr>
      <vt:lpstr>PowerPoint Presentation</vt:lpstr>
      <vt:lpstr>Data Visualizations</vt:lpstr>
      <vt:lpstr>PowerPoint Presentation</vt:lpstr>
      <vt:lpstr>PowerPoint Presentation</vt:lpstr>
      <vt:lpstr>PowerPoint Presentation</vt:lpstr>
      <vt:lpstr>What is subplot() </vt:lpstr>
      <vt:lpstr>PowerPoint Presentation</vt:lpstr>
      <vt:lpstr>Boxplot</vt:lpstr>
      <vt:lpstr>PowerPoint Presentation</vt:lpstr>
      <vt:lpstr>PowerPoint Presentation</vt:lpstr>
      <vt:lpstr>PowerPoint Presentation</vt:lpstr>
      <vt:lpstr>Radar Vs Polar Chart</vt:lpstr>
      <vt:lpstr>PowerPoint Presentation</vt:lpstr>
      <vt:lpstr>PowerPoint Presentation</vt:lpstr>
      <vt:lpstr>PowerPoint Presentation</vt:lpstr>
      <vt:lpstr>PowerPoint Presentation</vt:lpstr>
      <vt:lpstr>PowerPoint Presentation</vt:lpstr>
      <vt:lpstr>Tree Chart</vt:lpstr>
      <vt:lpstr>Tree Map</vt:lpstr>
      <vt:lpstr>PowerPoint Presentation</vt:lpstr>
      <vt:lpstr>PowerPoint Presentation</vt:lpstr>
      <vt:lpstr>Histogram Vs Bar Chart</vt:lpstr>
      <vt:lpstr>PowerPoint Presentation</vt:lpstr>
      <vt:lpstr>PowerPoint Presentation</vt:lpstr>
      <vt:lpstr>KDE Plot</vt:lpstr>
      <vt:lpstr>Kernel Density Estimate</vt:lpstr>
      <vt:lpstr>PowerPoint Presentation</vt:lpstr>
      <vt:lpstr>PowerPoint Presentation</vt:lpstr>
      <vt:lpstr>3d Plotting</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Mallika Gandhi</dc:creator>
  <cp:lastModifiedBy>Mallika Gandhi</cp:lastModifiedBy>
  <cp:revision>23</cp:revision>
  <dcterms:created xsi:type="dcterms:W3CDTF">2025-01-22T10:57:30Z</dcterms:created>
  <dcterms:modified xsi:type="dcterms:W3CDTF">2025-02-12T17:14:28Z</dcterms:modified>
</cp:coreProperties>
</file>