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36" r:id="rId2"/>
    <p:sldId id="543" r:id="rId3"/>
    <p:sldId id="530" r:id="rId4"/>
    <p:sldId id="532" r:id="rId5"/>
    <p:sldId id="534" r:id="rId6"/>
    <p:sldId id="533" r:id="rId7"/>
    <p:sldId id="537" r:id="rId8"/>
    <p:sldId id="538" r:id="rId9"/>
    <p:sldId id="539" r:id="rId10"/>
    <p:sldId id="540" r:id="rId11"/>
    <p:sldId id="541" r:id="rId12"/>
    <p:sldId id="542" r:id="rId13"/>
    <p:sldId id="548" r:id="rId14"/>
    <p:sldId id="544" r:id="rId15"/>
    <p:sldId id="545" r:id="rId16"/>
    <p:sldId id="546" r:id="rId17"/>
    <p:sldId id="547" r:id="rId18"/>
    <p:sldId id="549" r:id="rId19"/>
    <p:sldId id="55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FDA2-EDE9-F2BA-4691-1C3747050D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837304-A9EF-E318-C8EF-FAE297C33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A65C49-5973-48EE-A620-14FB121B7582}"/>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5" name="Footer Placeholder 4">
            <a:extLst>
              <a:ext uri="{FF2B5EF4-FFF2-40B4-BE49-F238E27FC236}">
                <a16:creationId xmlns:a16="http://schemas.microsoft.com/office/drawing/2014/main" id="{4DD4B32C-BFF9-3536-9CD3-A726BEDAD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DE8B6-33D8-9EF6-0B03-FD08A55D3745}"/>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224962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F4B-C787-4507-BF84-5350EA0CD8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6A4FFA-94FE-7317-A812-32B45C97B9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31D5BA-4E87-6681-F766-159F7F32B134}"/>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5" name="Footer Placeholder 4">
            <a:extLst>
              <a:ext uri="{FF2B5EF4-FFF2-40B4-BE49-F238E27FC236}">
                <a16:creationId xmlns:a16="http://schemas.microsoft.com/office/drawing/2014/main" id="{1B341CD2-8E1B-FD56-2360-1238F5809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A8FF8B-7630-24FB-A094-9E11465ECFCE}"/>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377992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B6A11-FD6B-3EFE-6BAE-E51DBD134F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3D3923-7EC0-7682-3D2E-81385A9161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7BEE5-7DF3-7E01-4716-6C7138F2F853}"/>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5" name="Footer Placeholder 4">
            <a:extLst>
              <a:ext uri="{FF2B5EF4-FFF2-40B4-BE49-F238E27FC236}">
                <a16:creationId xmlns:a16="http://schemas.microsoft.com/office/drawing/2014/main" id="{4A815877-F45E-74DA-B14A-944DAAF028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B9CE5-8E09-F606-BE6F-369FF0156235}"/>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83439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0ECD-C8DA-6C57-2F97-EA3BECA6A7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2C7A0-EA44-DC95-8DA5-9D3D53540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CE0B77-6549-E60D-921F-0EE844C257DE}"/>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5" name="Footer Placeholder 4">
            <a:extLst>
              <a:ext uri="{FF2B5EF4-FFF2-40B4-BE49-F238E27FC236}">
                <a16:creationId xmlns:a16="http://schemas.microsoft.com/office/drawing/2014/main" id="{CD8C4492-26CB-93AA-05CF-C0345E00DD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E4918-E51D-5D23-2D6E-43109A7766FE}"/>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186203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BE56-BD67-0EDA-3C0E-91543D66FF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1E7933-4291-FB0D-7836-B4A23A5034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06683-E2B2-5CDC-2F0F-87EE23434ECC}"/>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5" name="Footer Placeholder 4">
            <a:extLst>
              <a:ext uri="{FF2B5EF4-FFF2-40B4-BE49-F238E27FC236}">
                <a16:creationId xmlns:a16="http://schemas.microsoft.com/office/drawing/2014/main" id="{5B1ECE73-7C1D-0241-CB39-DDDFF1757A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9CA793-266A-0499-0E21-6982ACAC5303}"/>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43377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1FBD-8560-6FAE-EEA5-7114B099A8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37FFBA-A093-68D6-C851-FDFE5BD11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C49E26-33EB-34F8-9296-B7F68E4F3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3630E0-AB4C-AE97-CD68-04E1B5A21D12}"/>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6" name="Footer Placeholder 5">
            <a:extLst>
              <a:ext uri="{FF2B5EF4-FFF2-40B4-BE49-F238E27FC236}">
                <a16:creationId xmlns:a16="http://schemas.microsoft.com/office/drawing/2014/main" id="{DCA72A86-9FCD-30D2-5E58-F17126312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57723B-84C3-E216-17C0-7BFC3DA6D902}"/>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90224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0143-96B7-B275-8312-1DABD5BEA1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EA2078-557B-B868-2B95-2B76F95E5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9E47F6-8FB8-21CA-8FA0-00BF04C68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B0FDA3-270E-0F44-D084-82451D6DE3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EB884-D7C9-F141-15F6-96612CD0B1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E9D63B-74FC-7DA7-B1AB-482EB3311855}"/>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8" name="Footer Placeholder 7">
            <a:extLst>
              <a:ext uri="{FF2B5EF4-FFF2-40B4-BE49-F238E27FC236}">
                <a16:creationId xmlns:a16="http://schemas.microsoft.com/office/drawing/2014/main" id="{349C8E91-5921-85DC-C9FC-91357759AA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9B70C-B10E-5C89-B165-86830A8C4FD7}"/>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308117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E640-0F64-6F67-6A34-B20965E680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2AE807-0252-3346-74E5-3181D7C517B5}"/>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4" name="Footer Placeholder 3">
            <a:extLst>
              <a:ext uri="{FF2B5EF4-FFF2-40B4-BE49-F238E27FC236}">
                <a16:creationId xmlns:a16="http://schemas.microsoft.com/office/drawing/2014/main" id="{BDDC4E9A-CCAB-FCF8-3091-42238BC9FA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71F888-04DB-0FCE-0FB0-8EEA6529B5F0}"/>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86884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13D6F-0CA8-7AFB-8909-53058B64C556}"/>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3" name="Footer Placeholder 2">
            <a:extLst>
              <a:ext uri="{FF2B5EF4-FFF2-40B4-BE49-F238E27FC236}">
                <a16:creationId xmlns:a16="http://schemas.microsoft.com/office/drawing/2014/main" id="{D9CE7302-21BF-42F3-7847-2125B80D83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5DD187-6FF7-EFBD-07CA-29EDBB8FA2F8}"/>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35611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F5F1-87DE-8241-1F32-4EAFE215C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57BBCE-5F17-FB89-40E6-8DEE6F3500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A953E5-16FA-9A1E-D56F-B88638773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D139F-C293-CEBB-B6D6-A3D60A928206}"/>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6" name="Footer Placeholder 5">
            <a:extLst>
              <a:ext uri="{FF2B5EF4-FFF2-40B4-BE49-F238E27FC236}">
                <a16:creationId xmlns:a16="http://schemas.microsoft.com/office/drawing/2014/main" id="{E9C2F914-BC6D-8887-F152-52BA5BCE8E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1D0E0E-7C9A-1F42-A199-2B5870B31952}"/>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371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7C44F-801B-B236-AE76-AF7F3D888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82CC21-6181-8EAD-7E7C-CB948BB2C4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924D797-C42D-C93E-3885-EE52A82B5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FE88F-8851-EC38-ADC6-9B257BC84069}"/>
              </a:ext>
            </a:extLst>
          </p:cNvPr>
          <p:cNvSpPr>
            <a:spLocks noGrp="1"/>
          </p:cNvSpPr>
          <p:nvPr>
            <p:ph type="dt" sz="half" idx="10"/>
          </p:nvPr>
        </p:nvSpPr>
        <p:spPr/>
        <p:txBody>
          <a:bodyPr/>
          <a:lstStyle/>
          <a:p>
            <a:fld id="{B91117DB-C550-4B75-8893-E56255D38510}" type="datetimeFigureOut">
              <a:rPr lang="en-IN" smtClean="0"/>
              <a:t>05-02-2025</a:t>
            </a:fld>
            <a:endParaRPr lang="en-IN"/>
          </a:p>
        </p:txBody>
      </p:sp>
      <p:sp>
        <p:nvSpPr>
          <p:cNvPr id="6" name="Footer Placeholder 5">
            <a:extLst>
              <a:ext uri="{FF2B5EF4-FFF2-40B4-BE49-F238E27FC236}">
                <a16:creationId xmlns:a16="http://schemas.microsoft.com/office/drawing/2014/main" id="{E07973E9-14C4-4982-50F1-456630061F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58A7E-67ED-986E-CC84-5E7C1F544EB9}"/>
              </a:ext>
            </a:extLst>
          </p:cNvPr>
          <p:cNvSpPr>
            <a:spLocks noGrp="1"/>
          </p:cNvSpPr>
          <p:nvPr>
            <p:ph type="sldNum" sz="quarter" idx="12"/>
          </p:nvPr>
        </p:nvSpPr>
        <p:spPr/>
        <p:txBody>
          <a:bodyPr/>
          <a:lstStyle/>
          <a:p>
            <a:fld id="{329ADFC3-55F5-42F7-ACDC-9ED3884814BD}" type="slidenum">
              <a:rPr lang="en-IN" smtClean="0"/>
              <a:t>‹#›</a:t>
            </a:fld>
            <a:endParaRPr lang="en-IN"/>
          </a:p>
        </p:txBody>
      </p:sp>
    </p:spTree>
    <p:extLst>
      <p:ext uri="{BB962C8B-B14F-4D97-AF65-F5344CB8AC3E}">
        <p14:creationId xmlns:p14="http://schemas.microsoft.com/office/powerpoint/2010/main" val="1970340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CB3B7-FE08-48CF-F149-C498EDFC2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874437-9FC8-257C-70FA-630453F9A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AB2FFC-0318-986C-DDCE-F845128CD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1117DB-C550-4B75-8893-E56255D38510}" type="datetimeFigureOut">
              <a:rPr lang="en-IN" smtClean="0"/>
              <a:t>05-02-2025</a:t>
            </a:fld>
            <a:endParaRPr lang="en-IN"/>
          </a:p>
        </p:txBody>
      </p:sp>
      <p:sp>
        <p:nvSpPr>
          <p:cNvPr id="5" name="Footer Placeholder 4">
            <a:extLst>
              <a:ext uri="{FF2B5EF4-FFF2-40B4-BE49-F238E27FC236}">
                <a16:creationId xmlns:a16="http://schemas.microsoft.com/office/drawing/2014/main" id="{521538F5-D0F5-5711-3E12-23E74542BC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A5C887A-0D9F-893D-40FF-A35AD2C08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9ADFC3-55F5-42F7-ACDC-9ED3884814BD}" type="slidenum">
              <a:rPr lang="en-IN" smtClean="0"/>
              <a:t>‹#›</a:t>
            </a:fld>
            <a:endParaRPr lang="en-IN"/>
          </a:p>
        </p:txBody>
      </p:sp>
    </p:spTree>
    <p:extLst>
      <p:ext uri="{BB962C8B-B14F-4D97-AF65-F5344CB8AC3E}">
        <p14:creationId xmlns:p14="http://schemas.microsoft.com/office/powerpoint/2010/main" val="234233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4869AE-40D7-2A40-C4D8-25153ACF396A}"/>
              </a:ext>
            </a:extLst>
          </p:cNvPr>
          <p:cNvPicPr>
            <a:picLocks noChangeAspect="1"/>
          </p:cNvPicPr>
          <p:nvPr/>
        </p:nvPicPr>
        <p:blipFill>
          <a:blip r:embed="rId2"/>
          <a:stretch>
            <a:fillRect/>
          </a:stretch>
        </p:blipFill>
        <p:spPr>
          <a:xfrm>
            <a:off x="942975" y="500062"/>
            <a:ext cx="10306050" cy="5857875"/>
          </a:xfrm>
          <a:prstGeom prst="rect">
            <a:avLst/>
          </a:prstGeom>
        </p:spPr>
      </p:pic>
    </p:spTree>
    <p:extLst>
      <p:ext uri="{BB962C8B-B14F-4D97-AF65-F5344CB8AC3E}">
        <p14:creationId xmlns:p14="http://schemas.microsoft.com/office/powerpoint/2010/main" val="323619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A4408F-2894-FA58-1201-D71945CCB94C}"/>
              </a:ext>
            </a:extLst>
          </p:cNvPr>
          <p:cNvSpPr txBox="1"/>
          <p:nvPr/>
        </p:nvSpPr>
        <p:spPr>
          <a:xfrm>
            <a:off x="1588957" y="475859"/>
            <a:ext cx="8199620" cy="5016758"/>
          </a:xfrm>
          <a:prstGeom prst="rect">
            <a:avLst/>
          </a:prstGeom>
          <a:noFill/>
        </p:spPr>
        <p:txBody>
          <a:bodyPr wrap="square">
            <a:spAutoFit/>
          </a:bodyPr>
          <a:lstStyle/>
          <a:p>
            <a:r>
              <a:rPr lang="en-US" sz="3200" dirty="0"/>
              <a:t>What will be the output of the following Python statement?</a:t>
            </a:r>
          </a:p>
          <a:p>
            <a:endParaRPr lang="en-US" sz="3200" dirty="0"/>
          </a:p>
          <a:p>
            <a:r>
              <a:rPr lang="en-US" sz="3200" dirty="0"/>
              <a:t>&gt;&gt;&gt;"</a:t>
            </a:r>
            <a:r>
              <a:rPr lang="en-US" sz="3200" dirty="0" err="1"/>
              <a:t>abcd</a:t>
            </a:r>
            <a:r>
              <a:rPr lang="en-US" sz="3200" dirty="0"/>
              <a:t>"[2:]</a:t>
            </a:r>
          </a:p>
          <a:p>
            <a:endParaRPr lang="en-US" sz="3200" dirty="0"/>
          </a:p>
          <a:p>
            <a:endParaRPr lang="en-US" sz="3200" dirty="0"/>
          </a:p>
          <a:p>
            <a:r>
              <a:rPr lang="en-US" sz="3200" dirty="0"/>
              <a:t>a) a</a:t>
            </a:r>
          </a:p>
          <a:p>
            <a:r>
              <a:rPr lang="en-US" sz="3200" dirty="0"/>
              <a:t>b) ab</a:t>
            </a:r>
          </a:p>
          <a:p>
            <a:r>
              <a:rPr lang="en-US" sz="3200" dirty="0"/>
              <a:t>c) cd</a:t>
            </a:r>
          </a:p>
          <a:p>
            <a:r>
              <a:rPr lang="en-US" sz="3200" dirty="0"/>
              <a:t>d) dc</a:t>
            </a:r>
            <a:endParaRPr lang="en-IN" sz="3200" dirty="0"/>
          </a:p>
        </p:txBody>
      </p:sp>
    </p:spTree>
    <p:extLst>
      <p:ext uri="{BB962C8B-B14F-4D97-AF65-F5344CB8AC3E}">
        <p14:creationId xmlns:p14="http://schemas.microsoft.com/office/powerpoint/2010/main" val="403655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7" end="7"/>
                                            </p:txEl>
                                          </p:spTgt>
                                        </p:tgtEl>
                                        <p:attrNameLst>
                                          <p:attrName>style.color</p:attrName>
                                        </p:attrNameLst>
                                      </p:cBhvr>
                                      <p:to>
                                        <a:schemeClr val="accent2"/>
                                      </p:to>
                                    </p:animClr>
                                    <p:animClr clrSpc="rgb" dir="cw">
                                      <p:cBhvr>
                                        <p:cTn id="7" dur="500" fill="hold"/>
                                        <p:tgtEl>
                                          <p:spTgt spid="3">
                                            <p:txEl>
                                              <p:pRg st="7" end="7"/>
                                            </p:txEl>
                                          </p:spTgt>
                                        </p:tgtEl>
                                        <p:attrNameLst>
                                          <p:attrName>fillcolor</p:attrName>
                                        </p:attrNameLst>
                                      </p:cBhvr>
                                      <p:to>
                                        <a:schemeClr val="accent2"/>
                                      </p:to>
                                    </p:animClr>
                                    <p:set>
                                      <p:cBhvr>
                                        <p:cTn id="8" dur="500" fill="hold"/>
                                        <p:tgtEl>
                                          <p:spTgt spid="3">
                                            <p:txEl>
                                              <p:pRg st="7" end="7"/>
                                            </p:txEl>
                                          </p:spTgt>
                                        </p:tgtEl>
                                        <p:attrNameLst>
                                          <p:attrName>fill.type</p:attrName>
                                        </p:attrNameLst>
                                      </p:cBhvr>
                                      <p:to>
                                        <p:strVal val="solid"/>
                                      </p:to>
                                    </p:set>
                                    <p:anim to="1.5" calcmode="lin" valueType="num">
                                      <p:cBhvr override="childStyle">
                                        <p:cTn id="9" dur="500" fill="hold"/>
                                        <p:tgtEl>
                                          <p:spTgt spid="3">
                                            <p:txEl>
                                              <p:pRg st="7" end="7"/>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88534-A7BD-1094-E6CD-C4A4E1FCEBEF}"/>
              </a:ext>
            </a:extLst>
          </p:cNvPr>
          <p:cNvSpPr txBox="1"/>
          <p:nvPr/>
        </p:nvSpPr>
        <p:spPr>
          <a:xfrm>
            <a:off x="974361" y="419724"/>
            <a:ext cx="10508105" cy="5016758"/>
          </a:xfrm>
          <a:prstGeom prst="rect">
            <a:avLst/>
          </a:prstGeom>
          <a:noFill/>
        </p:spPr>
        <p:txBody>
          <a:bodyPr wrap="square">
            <a:spAutoFit/>
          </a:bodyPr>
          <a:lstStyle/>
          <a:p>
            <a:r>
              <a:rPr lang="en-US" sz="3200" dirty="0"/>
              <a:t>What will be the output of the following Python code?</a:t>
            </a:r>
          </a:p>
          <a:p>
            <a:endParaRPr lang="en-US" sz="3200" dirty="0"/>
          </a:p>
          <a:p>
            <a:r>
              <a:rPr lang="en-US" sz="3200" dirty="0"/>
              <a:t>&gt;&gt;&gt;str1="</a:t>
            </a:r>
            <a:r>
              <a:rPr lang="en-US" sz="3200" dirty="0" err="1"/>
              <a:t>helloworld</a:t>
            </a:r>
            <a:r>
              <a:rPr lang="en-US" sz="3200" dirty="0"/>
              <a:t>"</a:t>
            </a:r>
          </a:p>
          <a:p>
            <a:r>
              <a:rPr lang="en-US" sz="3200" dirty="0"/>
              <a:t>&gt;&gt;&gt;str1[::-1]</a:t>
            </a:r>
          </a:p>
          <a:p>
            <a:endParaRPr lang="en-US" sz="3200" dirty="0"/>
          </a:p>
          <a:p>
            <a:endParaRPr lang="en-US" sz="3200" dirty="0"/>
          </a:p>
          <a:p>
            <a:r>
              <a:rPr lang="en-US" sz="3200" dirty="0"/>
              <a:t>a) </a:t>
            </a:r>
            <a:r>
              <a:rPr lang="en-US" sz="3200" dirty="0" err="1"/>
              <a:t>dlrowolleh</a:t>
            </a:r>
            <a:endParaRPr lang="en-US" sz="3200" dirty="0"/>
          </a:p>
          <a:p>
            <a:r>
              <a:rPr lang="en-US" sz="3200" dirty="0"/>
              <a:t>b) hello</a:t>
            </a:r>
          </a:p>
          <a:p>
            <a:r>
              <a:rPr lang="en-US" sz="3200" dirty="0"/>
              <a:t>c) world</a:t>
            </a:r>
          </a:p>
          <a:p>
            <a:r>
              <a:rPr lang="en-US" sz="3200" dirty="0"/>
              <a:t>d) </a:t>
            </a:r>
            <a:r>
              <a:rPr lang="en-US" sz="3200" dirty="0" err="1"/>
              <a:t>helloworld</a:t>
            </a:r>
            <a:endParaRPr lang="en-IN" sz="3200" dirty="0"/>
          </a:p>
        </p:txBody>
      </p:sp>
    </p:spTree>
    <p:extLst>
      <p:ext uri="{BB962C8B-B14F-4D97-AF65-F5344CB8AC3E}">
        <p14:creationId xmlns:p14="http://schemas.microsoft.com/office/powerpoint/2010/main" val="86064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6" end="6"/>
                                            </p:txEl>
                                          </p:spTgt>
                                        </p:tgtEl>
                                        <p:attrNameLst>
                                          <p:attrName>style.color</p:attrName>
                                        </p:attrNameLst>
                                      </p:cBhvr>
                                      <p:to>
                                        <a:schemeClr val="accent2"/>
                                      </p:to>
                                    </p:animClr>
                                    <p:animClr clrSpc="rgb" dir="cw">
                                      <p:cBhvr>
                                        <p:cTn id="7" dur="500" fill="hold"/>
                                        <p:tgtEl>
                                          <p:spTgt spid="3">
                                            <p:txEl>
                                              <p:pRg st="6" end="6"/>
                                            </p:txEl>
                                          </p:spTgt>
                                        </p:tgtEl>
                                        <p:attrNameLst>
                                          <p:attrName>fillcolor</p:attrName>
                                        </p:attrNameLst>
                                      </p:cBhvr>
                                      <p:to>
                                        <a:schemeClr val="accent2"/>
                                      </p:to>
                                    </p:animClr>
                                    <p:set>
                                      <p:cBhvr>
                                        <p:cTn id="8" dur="500" fill="hold"/>
                                        <p:tgtEl>
                                          <p:spTgt spid="3">
                                            <p:txEl>
                                              <p:pRg st="6" end="6"/>
                                            </p:txEl>
                                          </p:spTgt>
                                        </p:tgtEl>
                                        <p:attrNameLst>
                                          <p:attrName>fill.type</p:attrName>
                                        </p:attrNameLst>
                                      </p:cBhvr>
                                      <p:to>
                                        <p:strVal val="solid"/>
                                      </p:to>
                                    </p:set>
                                    <p:anim to="1.5" calcmode="lin" valueType="num">
                                      <p:cBhvr override="childStyle">
                                        <p:cTn id="9" dur="500" fill="hold"/>
                                        <p:tgtEl>
                                          <p:spTgt spid="3">
                                            <p:txEl>
                                              <p:pRg st="6" end="6"/>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C1BB50-A6B5-BEF1-80BD-EA19C341E989}"/>
              </a:ext>
            </a:extLst>
          </p:cNvPr>
          <p:cNvSpPr txBox="1"/>
          <p:nvPr/>
        </p:nvSpPr>
        <p:spPr>
          <a:xfrm>
            <a:off x="989350" y="1037669"/>
            <a:ext cx="8994098" cy="3539430"/>
          </a:xfrm>
          <a:prstGeom prst="rect">
            <a:avLst/>
          </a:prstGeom>
          <a:noFill/>
        </p:spPr>
        <p:txBody>
          <a:bodyPr wrap="square">
            <a:spAutoFit/>
          </a:bodyPr>
          <a:lstStyle/>
          <a:p>
            <a:r>
              <a:rPr lang="en-US" sz="3200" dirty="0"/>
              <a:t>Suppose list1 is [1, 3, 2], What is list1 * 2?</a:t>
            </a:r>
          </a:p>
          <a:p>
            <a:endParaRPr lang="en-US" sz="3200" dirty="0"/>
          </a:p>
          <a:p>
            <a:endParaRPr lang="en-US" sz="3200" dirty="0"/>
          </a:p>
          <a:p>
            <a:r>
              <a:rPr lang="en-US" sz="3200" dirty="0"/>
              <a:t>a) [2, 6, 4]</a:t>
            </a:r>
          </a:p>
          <a:p>
            <a:r>
              <a:rPr lang="en-US" sz="3200" dirty="0"/>
              <a:t>b) [1, 3, 2, 1, 3]</a:t>
            </a:r>
          </a:p>
          <a:p>
            <a:r>
              <a:rPr lang="en-US" sz="3200" dirty="0"/>
              <a:t>c) [1, 3, 2, 1, 3, 2]</a:t>
            </a:r>
          </a:p>
          <a:p>
            <a:r>
              <a:rPr lang="en-US" sz="3200" dirty="0"/>
              <a:t>d) [1, 3, 2, 3, 2, 1]</a:t>
            </a:r>
            <a:endParaRPr lang="en-IN" sz="3200" dirty="0"/>
          </a:p>
        </p:txBody>
      </p:sp>
    </p:spTree>
    <p:extLst>
      <p:ext uri="{BB962C8B-B14F-4D97-AF65-F5344CB8AC3E}">
        <p14:creationId xmlns:p14="http://schemas.microsoft.com/office/powerpoint/2010/main" val="368166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5">
                                            <p:txEl>
                                              <p:pRg st="5" end="5"/>
                                            </p:txEl>
                                          </p:spTgt>
                                        </p:tgtEl>
                                        <p:attrNameLst>
                                          <p:attrName>style.color</p:attrName>
                                        </p:attrNameLst>
                                      </p:cBhvr>
                                      <p:to>
                                        <a:schemeClr val="accent2"/>
                                      </p:to>
                                    </p:animClr>
                                    <p:animClr clrSpc="rgb" dir="cw">
                                      <p:cBhvr>
                                        <p:cTn id="7" dur="500" fill="hold"/>
                                        <p:tgtEl>
                                          <p:spTgt spid="5">
                                            <p:txEl>
                                              <p:pRg st="5" end="5"/>
                                            </p:txEl>
                                          </p:spTgt>
                                        </p:tgtEl>
                                        <p:attrNameLst>
                                          <p:attrName>fillcolor</p:attrName>
                                        </p:attrNameLst>
                                      </p:cBhvr>
                                      <p:to>
                                        <a:schemeClr val="accent2"/>
                                      </p:to>
                                    </p:animClr>
                                    <p:set>
                                      <p:cBhvr>
                                        <p:cTn id="8" dur="500" fill="hold"/>
                                        <p:tgtEl>
                                          <p:spTgt spid="5">
                                            <p:txEl>
                                              <p:pRg st="5" end="5"/>
                                            </p:txEl>
                                          </p:spTgt>
                                        </p:tgtEl>
                                        <p:attrNameLst>
                                          <p:attrName>fill.type</p:attrName>
                                        </p:attrNameLst>
                                      </p:cBhvr>
                                      <p:to>
                                        <p:strVal val="solid"/>
                                      </p:to>
                                    </p:set>
                                    <p:anim to="1.5" calcmode="lin" valueType="num">
                                      <p:cBhvr override="childStyle">
                                        <p:cTn id="9" dur="500" fill="hold"/>
                                        <p:tgtEl>
                                          <p:spTgt spid="5">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86F8-DE91-61BA-19C3-335BDD4F259F}"/>
              </a:ext>
            </a:extLst>
          </p:cNvPr>
          <p:cNvSpPr>
            <a:spLocks noGrp="1"/>
          </p:cNvSpPr>
          <p:nvPr>
            <p:ph type="title"/>
          </p:nvPr>
        </p:nvSpPr>
        <p:spPr/>
        <p:txBody>
          <a:bodyPr/>
          <a:lstStyle/>
          <a:p>
            <a:r>
              <a:rPr lang="en-US" dirty="0"/>
              <a:t>Quick Recap</a:t>
            </a:r>
            <a:endParaRPr lang="en-IN" dirty="0"/>
          </a:p>
        </p:txBody>
      </p:sp>
      <p:sp>
        <p:nvSpPr>
          <p:cNvPr id="3" name="Text Placeholder 2">
            <a:extLst>
              <a:ext uri="{FF2B5EF4-FFF2-40B4-BE49-F238E27FC236}">
                <a16:creationId xmlns:a16="http://schemas.microsoft.com/office/drawing/2014/main" id="{409715BE-F569-E8B4-08F7-548D1F34413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1595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2E4D1-1797-4B59-C20B-AC21FD5CA1C8}"/>
              </a:ext>
            </a:extLst>
          </p:cNvPr>
          <p:cNvSpPr txBox="1"/>
          <p:nvPr/>
        </p:nvSpPr>
        <p:spPr>
          <a:xfrm>
            <a:off x="1753849" y="509666"/>
            <a:ext cx="8424472" cy="4031873"/>
          </a:xfrm>
          <a:prstGeom prst="rect">
            <a:avLst/>
          </a:prstGeom>
          <a:noFill/>
        </p:spPr>
        <p:txBody>
          <a:bodyPr wrap="square">
            <a:spAutoFit/>
          </a:bodyPr>
          <a:lstStyle/>
          <a:p>
            <a:r>
              <a:rPr lang="en-US" sz="3200" dirty="0"/>
              <a:t>What is data science primarily concerned with?</a:t>
            </a:r>
          </a:p>
          <a:p>
            <a:endParaRPr lang="en-US" sz="3200" dirty="0"/>
          </a:p>
          <a:p>
            <a:endParaRPr lang="en-US" sz="3200" dirty="0"/>
          </a:p>
          <a:p>
            <a:r>
              <a:rPr lang="en-US" sz="3200" dirty="0"/>
              <a:t>a) Analyzing and interpreting data</a:t>
            </a:r>
          </a:p>
          <a:p>
            <a:r>
              <a:rPr lang="en-US" sz="3200" dirty="0"/>
              <a:t>b) Collecting data only</a:t>
            </a:r>
          </a:p>
          <a:p>
            <a:r>
              <a:rPr lang="en-US" sz="3200" dirty="0"/>
              <a:t>c) Storing data in database</a:t>
            </a:r>
          </a:p>
          <a:p>
            <a:endParaRPr lang="en-IN" sz="3200" dirty="0"/>
          </a:p>
        </p:txBody>
      </p:sp>
    </p:spTree>
    <p:extLst>
      <p:ext uri="{BB962C8B-B14F-4D97-AF65-F5344CB8AC3E}">
        <p14:creationId xmlns:p14="http://schemas.microsoft.com/office/powerpoint/2010/main" val="245763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3" end="3"/>
                                            </p:txEl>
                                          </p:spTgt>
                                        </p:tgtEl>
                                        <p:attrNameLst>
                                          <p:attrName>style.color</p:attrName>
                                        </p:attrNameLst>
                                      </p:cBhvr>
                                      <p:to>
                                        <a:schemeClr val="accent2"/>
                                      </p:to>
                                    </p:animClr>
                                    <p:animClr clrSpc="rgb" dir="cw">
                                      <p:cBhvr>
                                        <p:cTn id="7" dur="500" fill="hold"/>
                                        <p:tgtEl>
                                          <p:spTgt spid="3">
                                            <p:txEl>
                                              <p:pRg st="3" end="3"/>
                                            </p:txEl>
                                          </p:spTgt>
                                        </p:tgtEl>
                                        <p:attrNameLst>
                                          <p:attrName>fillcolor</p:attrName>
                                        </p:attrNameLst>
                                      </p:cBhvr>
                                      <p:to>
                                        <a:schemeClr val="accent2"/>
                                      </p:to>
                                    </p:animClr>
                                    <p:set>
                                      <p:cBhvr>
                                        <p:cTn id="8" dur="500" fill="hold"/>
                                        <p:tgtEl>
                                          <p:spTgt spid="3">
                                            <p:txEl>
                                              <p:pRg st="3" end="3"/>
                                            </p:txEl>
                                          </p:spTgt>
                                        </p:tgtEl>
                                        <p:attrNameLst>
                                          <p:attrName>fill.type</p:attrName>
                                        </p:attrNameLst>
                                      </p:cBhvr>
                                      <p:to>
                                        <p:strVal val="solid"/>
                                      </p:to>
                                    </p:set>
                                    <p:anim to="1.5" calcmode="lin" valueType="num">
                                      <p:cBhvr override="childStyle">
                                        <p:cTn id="9" dur="500" fill="hold"/>
                                        <p:tgtEl>
                                          <p:spTgt spid="3">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1B192-FED9-2A01-F716-4E89D97B248A}"/>
              </a:ext>
            </a:extLst>
          </p:cNvPr>
          <p:cNvSpPr txBox="1"/>
          <p:nvPr/>
        </p:nvSpPr>
        <p:spPr>
          <a:xfrm>
            <a:off x="2218544" y="239843"/>
            <a:ext cx="6921707" cy="4031873"/>
          </a:xfrm>
          <a:prstGeom prst="rect">
            <a:avLst/>
          </a:prstGeom>
          <a:noFill/>
        </p:spPr>
        <p:txBody>
          <a:bodyPr wrap="square">
            <a:spAutoFit/>
          </a:bodyPr>
          <a:lstStyle/>
          <a:p>
            <a:r>
              <a:rPr lang="en-US" sz="3200" dirty="0"/>
              <a:t> Which of the following is one of the key data science skills?</a:t>
            </a:r>
          </a:p>
          <a:p>
            <a:endParaRPr lang="en-US" sz="3200" dirty="0"/>
          </a:p>
          <a:p>
            <a:endParaRPr lang="en-US" sz="3200" dirty="0"/>
          </a:p>
          <a:p>
            <a:r>
              <a:rPr lang="en-US" sz="3200" dirty="0"/>
              <a:t>a) Data Visualization</a:t>
            </a:r>
          </a:p>
          <a:p>
            <a:r>
              <a:rPr lang="en-US" sz="3200" dirty="0"/>
              <a:t>b) Machine Learning</a:t>
            </a:r>
          </a:p>
          <a:p>
            <a:r>
              <a:rPr lang="en-US" sz="3200" dirty="0"/>
              <a:t>c) Statistics</a:t>
            </a:r>
          </a:p>
          <a:p>
            <a:r>
              <a:rPr lang="en-US" sz="3200" dirty="0"/>
              <a:t>d) All of the mentioned</a:t>
            </a:r>
            <a:endParaRPr lang="en-IN" sz="3200" dirty="0"/>
          </a:p>
        </p:txBody>
      </p:sp>
    </p:spTree>
    <p:extLst>
      <p:ext uri="{BB962C8B-B14F-4D97-AF65-F5344CB8AC3E}">
        <p14:creationId xmlns:p14="http://schemas.microsoft.com/office/powerpoint/2010/main" val="53461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6" end="6"/>
                                            </p:txEl>
                                          </p:spTgt>
                                        </p:tgtEl>
                                        <p:attrNameLst>
                                          <p:attrName>style.color</p:attrName>
                                        </p:attrNameLst>
                                      </p:cBhvr>
                                      <p:to>
                                        <a:schemeClr val="accent2"/>
                                      </p:to>
                                    </p:animClr>
                                    <p:animClr clrSpc="rgb" dir="cw">
                                      <p:cBhvr>
                                        <p:cTn id="7" dur="500" fill="hold"/>
                                        <p:tgtEl>
                                          <p:spTgt spid="3">
                                            <p:txEl>
                                              <p:pRg st="6" end="6"/>
                                            </p:txEl>
                                          </p:spTgt>
                                        </p:tgtEl>
                                        <p:attrNameLst>
                                          <p:attrName>fillcolor</p:attrName>
                                        </p:attrNameLst>
                                      </p:cBhvr>
                                      <p:to>
                                        <a:schemeClr val="accent2"/>
                                      </p:to>
                                    </p:animClr>
                                    <p:set>
                                      <p:cBhvr>
                                        <p:cTn id="8" dur="500" fill="hold"/>
                                        <p:tgtEl>
                                          <p:spTgt spid="3">
                                            <p:txEl>
                                              <p:pRg st="6" end="6"/>
                                            </p:txEl>
                                          </p:spTgt>
                                        </p:tgtEl>
                                        <p:attrNameLst>
                                          <p:attrName>fill.type</p:attrName>
                                        </p:attrNameLst>
                                      </p:cBhvr>
                                      <p:to>
                                        <p:strVal val="solid"/>
                                      </p:to>
                                    </p:set>
                                    <p:anim to="1.5" calcmode="lin" valueType="num">
                                      <p:cBhvr override="childStyle">
                                        <p:cTn id="9" dur="500" fill="hold"/>
                                        <p:tgtEl>
                                          <p:spTgt spid="3">
                                            <p:txEl>
                                              <p:pRg st="6" end="6"/>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5A802-4AB1-571B-10F2-B0664992F142}"/>
              </a:ext>
            </a:extLst>
          </p:cNvPr>
          <p:cNvSpPr txBox="1"/>
          <p:nvPr/>
        </p:nvSpPr>
        <p:spPr>
          <a:xfrm>
            <a:off x="1304144" y="509426"/>
            <a:ext cx="9803567" cy="4031873"/>
          </a:xfrm>
          <a:prstGeom prst="rect">
            <a:avLst/>
          </a:prstGeom>
          <a:noFill/>
        </p:spPr>
        <p:txBody>
          <a:bodyPr wrap="square">
            <a:spAutoFit/>
          </a:bodyPr>
          <a:lstStyle/>
          <a:p>
            <a:r>
              <a:rPr lang="en-US" sz="3200" dirty="0"/>
              <a:t>Which of the following is the </a:t>
            </a:r>
            <a:r>
              <a:rPr lang="en-US" sz="3200" b="1" dirty="0"/>
              <a:t>top most </a:t>
            </a:r>
            <a:r>
              <a:rPr lang="en-US" sz="3200" dirty="0"/>
              <a:t>important thing in data science?</a:t>
            </a:r>
          </a:p>
          <a:p>
            <a:endParaRPr lang="en-US" sz="3200" dirty="0"/>
          </a:p>
          <a:p>
            <a:endParaRPr lang="en-US" sz="3200" dirty="0"/>
          </a:p>
          <a:p>
            <a:r>
              <a:rPr lang="en-US" sz="3200" dirty="0"/>
              <a:t>a) data</a:t>
            </a:r>
          </a:p>
          <a:p>
            <a:r>
              <a:rPr lang="en-US" sz="3200" dirty="0"/>
              <a:t>b) question</a:t>
            </a:r>
          </a:p>
          <a:p>
            <a:r>
              <a:rPr lang="en-US" sz="3200" dirty="0"/>
              <a:t>c) answer</a:t>
            </a:r>
          </a:p>
          <a:p>
            <a:r>
              <a:rPr lang="en-US" sz="3200" dirty="0"/>
              <a:t>d) none of the mentioned</a:t>
            </a:r>
            <a:endParaRPr lang="en-IN" sz="3200" dirty="0"/>
          </a:p>
        </p:txBody>
      </p:sp>
    </p:spTree>
    <p:extLst>
      <p:ext uri="{BB962C8B-B14F-4D97-AF65-F5344CB8AC3E}">
        <p14:creationId xmlns:p14="http://schemas.microsoft.com/office/powerpoint/2010/main" val="48899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5F4CB-1D08-350A-E258-F2979D5D0597}"/>
              </a:ext>
            </a:extLst>
          </p:cNvPr>
          <p:cNvSpPr txBox="1"/>
          <p:nvPr/>
        </p:nvSpPr>
        <p:spPr>
          <a:xfrm>
            <a:off x="2248526" y="659567"/>
            <a:ext cx="7959776" cy="3539430"/>
          </a:xfrm>
          <a:prstGeom prst="rect">
            <a:avLst/>
          </a:prstGeom>
          <a:noFill/>
        </p:spPr>
        <p:txBody>
          <a:bodyPr wrap="square">
            <a:spAutoFit/>
          </a:bodyPr>
          <a:lstStyle/>
          <a:p>
            <a:r>
              <a:rPr lang="en-US" sz="3200" dirty="0"/>
              <a:t>Which of the following step is performed by data scientist after acquiring the data?</a:t>
            </a:r>
          </a:p>
          <a:p>
            <a:endParaRPr lang="en-US" sz="3200" dirty="0"/>
          </a:p>
          <a:p>
            <a:r>
              <a:rPr lang="en-US" sz="3200" dirty="0"/>
              <a:t>a) Data Integration</a:t>
            </a:r>
          </a:p>
          <a:p>
            <a:r>
              <a:rPr lang="en-US" sz="3200" dirty="0"/>
              <a:t>b) Data Replication</a:t>
            </a:r>
          </a:p>
          <a:p>
            <a:r>
              <a:rPr lang="en-US" sz="3200" dirty="0"/>
              <a:t>c) Data Cleansing</a:t>
            </a:r>
          </a:p>
          <a:p>
            <a:r>
              <a:rPr lang="en-US" sz="3200" dirty="0"/>
              <a:t>d) All of the mentioned</a:t>
            </a:r>
            <a:endParaRPr lang="en-IN" sz="3200" dirty="0"/>
          </a:p>
        </p:txBody>
      </p:sp>
    </p:spTree>
    <p:extLst>
      <p:ext uri="{BB962C8B-B14F-4D97-AF65-F5344CB8AC3E}">
        <p14:creationId xmlns:p14="http://schemas.microsoft.com/office/powerpoint/2010/main" val="199062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40AFD-1699-ECCE-265A-8E6D3165CADD}"/>
              </a:ext>
            </a:extLst>
          </p:cNvPr>
          <p:cNvSpPr txBox="1"/>
          <p:nvPr/>
        </p:nvSpPr>
        <p:spPr>
          <a:xfrm>
            <a:off x="1394085" y="610771"/>
            <a:ext cx="7748665" cy="4524315"/>
          </a:xfrm>
          <a:prstGeom prst="rect">
            <a:avLst/>
          </a:prstGeom>
          <a:noFill/>
        </p:spPr>
        <p:txBody>
          <a:bodyPr wrap="square">
            <a:spAutoFit/>
          </a:bodyPr>
          <a:lstStyle/>
          <a:p>
            <a:r>
              <a:rPr lang="en-US" sz="3200" dirty="0"/>
              <a:t>To create sequences of numbers, NumPy provides a function __________ analogous to range that returns arrays instead of lists.</a:t>
            </a:r>
          </a:p>
          <a:p>
            <a:endParaRPr lang="en-US" sz="3200" dirty="0"/>
          </a:p>
          <a:p>
            <a:endParaRPr lang="en-US" sz="3200" dirty="0"/>
          </a:p>
          <a:p>
            <a:r>
              <a:rPr lang="en-US" sz="3200" dirty="0"/>
              <a:t>a) </a:t>
            </a:r>
            <a:r>
              <a:rPr lang="en-US" sz="3200" dirty="0" err="1"/>
              <a:t>arange</a:t>
            </a:r>
            <a:endParaRPr lang="en-US" sz="3200" dirty="0"/>
          </a:p>
          <a:p>
            <a:r>
              <a:rPr lang="en-US" sz="3200" dirty="0"/>
              <a:t>b) </a:t>
            </a:r>
            <a:r>
              <a:rPr lang="en-US" sz="3200" dirty="0" err="1"/>
              <a:t>aspace</a:t>
            </a:r>
            <a:endParaRPr lang="en-US" sz="3200" dirty="0"/>
          </a:p>
          <a:p>
            <a:r>
              <a:rPr lang="en-US" sz="3200" dirty="0"/>
              <a:t>c) </a:t>
            </a:r>
            <a:r>
              <a:rPr lang="en-US" sz="3200" dirty="0" err="1"/>
              <a:t>aline</a:t>
            </a:r>
            <a:endParaRPr lang="en-US" sz="3200" dirty="0"/>
          </a:p>
          <a:p>
            <a:r>
              <a:rPr lang="en-US" sz="3200" dirty="0"/>
              <a:t>d) all of the mentioned</a:t>
            </a:r>
            <a:endParaRPr lang="en-IN" sz="3200" dirty="0"/>
          </a:p>
        </p:txBody>
      </p:sp>
    </p:spTree>
    <p:extLst>
      <p:ext uri="{BB962C8B-B14F-4D97-AF65-F5344CB8AC3E}">
        <p14:creationId xmlns:p14="http://schemas.microsoft.com/office/powerpoint/2010/main" val="197979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3" end="3"/>
                                            </p:txEl>
                                          </p:spTgt>
                                        </p:tgtEl>
                                        <p:attrNameLst>
                                          <p:attrName>style.color</p:attrName>
                                        </p:attrNameLst>
                                      </p:cBhvr>
                                      <p:to>
                                        <a:schemeClr val="accent2"/>
                                      </p:to>
                                    </p:animClr>
                                    <p:animClr clrSpc="rgb" dir="cw">
                                      <p:cBhvr>
                                        <p:cTn id="7" dur="500" fill="hold"/>
                                        <p:tgtEl>
                                          <p:spTgt spid="3">
                                            <p:txEl>
                                              <p:pRg st="3" end="3"/>
                                            </p:txEl>
                                          </p:spTgt>
                                        </p:tgtEl>
                                        <p:attrNameLst>
                                          <p:attrName>fillcolor</p:attrName>
                                        </p:attrNameLst>
                                      </p:cBhvr>
                                      <p:to>
                                        <a:schemeClr val="accent2"/>
                                      </p:to>
                                    </p:animClr>
                                    <p:set>
                                      <p:cBhvr>
                                        <p:cTn id="8" dur="500" fill="hold"/>
                                        <p:tgtEl>
                                          <p:spTgt spid="3">
                                            <p:txEl>
                                              <p:pRg st="3" end="3"/>
                                            </p:txEl>
                                          </p:spTgt>
                                        </p:tgtEl>
                                        <p:attrNameLst>
                                          <p:attrName>fill.type</p:attrName>
                                        </p:attrNameLst>
                                      </p:cBhvr>
                                      <p:to>
                                        <p:strVal val="solid"/>
                                      </p:to>
                                    </p:set>
                                    <p:anim to="1.5" calcmode="lin" valueType="num">
                                      <p:cBhvr override="childStyle">
                                        <p:cTn id="9" dur="500" fill="hold"/>
                                        <p:tgtEl>
                                          <p:spTgt spid="3">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3792E-41D7-893B-2399-E6604A95194A}"/>
              </a:ext>
            </a:extLst>
          </p:cNvPr>
          <p:cNvSpPr txBox="1"/>
          <p:nvPr/>
        </p:nvSpPr>
        <p:spPr>
          <a:xfrm>
            <a:off x="1439056" y="749270"/>
            <a:ext cx="7703694" cy="4031873"/>
          </a:xfrm>
          <a:prstGeom prst="rect">
            <a:avLst/>
          </a:prstGeom>
          <a:noFill/>
        </p:spPr>
        <p:txBody>
          <a:bodyPr wrap="square">
            <a:spAutoFit/>
          </a:bodyPr>
          <a:lstStyle/>
          <a:p>
            <a:r>
              <a:rPr lang="en-US" sz="3200" dirty="0"/>
              <a:t>Point out the correct statement.</a:t>
            </a:r>
          </a:p>
          <a:p>
            <a:endParaRPr lang="en-US" sz="3200" dirty="0"/>
          </a:p>
          <a:p>
            <a:endParaRPr lang="en-US" sz="3200" dirty="0"/>
          </a:p>
          <a:p>
            <a:r>
              <a:rPr lang="en-US" sz="3200" dirty="0"/>
              <a:t>a) NumPy main object is the homogeneous multidimensional array</a:t>
            </a:r>
          </a:p>
          <a:p>
            <a:r>
              <a:rPr lang="en-US" sz="3200" dirty="0"/>
              <a:t>b) In </a:t>
            </a:r>
            <a:r>
              <a:rPr lang="en-US" sz="3200" dirty="0" err="1"/>
              <a:t>Numpy</a:t>
            </a:r>
            <a:r>
              <a:rPr lang="en-US" sz="3200" dirty="0"/>
              <a:t>, dimensions are called axes</a:t>
            </a:r>
          </a:p>
          <a:p>
            <a:r>
              <a:rPr lang="en-US" sz="3200" dirty="0"/>
              <a:t>c) </a:t>
            </a:r>
            <a:r>
              <a:rPr lang="en-US" sz="3200" dirty="0" err="1"/>
              <a:t>Numpy</a:t>
            </a:r>
            <a:r>
              <a:rPr lang="en-US" sz="3200" dirty="0"/>
              <a:t> array class is called </a:t>
            </a:r>
            <a:r>
              <a:rPr lang="en-US" sz="3200" dirty="0" err="1"/>
              <a:t>ndarray</a:t>
            </a:r>
            <a:endParaRPr lang="en-US" sz="3200" dirty="0"/>
          </a:p>
          <a:p>
            <a:r>
              <a:rPr lang="en-US" sz="3200" dirty="0"/>
              <a:t>d) All of the mentioned</a:t>
            </a:r>
            <a:endParaRPr lang="en-IN" sz="3200" dirty="0"/>
          </a:p>
        </p:txBody>
      </p:sp>
    </p:spTree>
    <p:extLst>
      <p:ext uri="{BB962C8B-B14F-4D97-AF65-F5344CB8AC3E}">
        <p14:creationId xmlns:p14="http://schemas.microsoft.com/office/powerpoint/2010/main" val="401662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6" end="6"/>
                                            </p:txEl>
                                          </p:spTgt>
                                        </p:tgtEl>
                                        <p:attrNameLst>
                                          <p:attrName>style.color</p:attrName>
                                        </p:attrNameLst>
                                      </p:cBhvr>
                                      <p:to>
                                        <a:schemeClr val="accent2"/>
                                      </p:to>
                                    </p:animClr>
                                    <p:animClr clrSpc="rgb" dir="cw">
                                      <p:cBhvr>
                                        <p:cTn id="7" dur="500" fill="hold"/>
                                        <p:tgtEl>
                                          <p:spTgt spid="3">
                                            <p:txEl>
                                              <p:pRg st="6" end="6"/>
                                            </p:txEl>
                                          </p:spTgt>
                                        </p:tgtEl>
                                        <p:attrNameLst>
                                          <p:attrName>fillcolor</p:attrName>
                                        </p:attrNameLst>
                                      </p:cBhvr>
                                      <p:to>
                                        <a:schemeClr val="accent2"/>
                                      </p:to>
                                    </p:animClr>
                                    <p:set>
                                      <p:cBhvr>
                                        <p:cTn id="8" dur="500" fill="hold"/>
                                        <p:tgtEl>
                                          <p:spTgt spid="3">
                                            <p:txEl>
                                              <p:pRg st="6" end="6"/>
                                            </p:txEl>
                                          </p:spTgt>
                                        </p:tgtEl>
                                        <p:attrNameLst>
                                          <p:attrName>fill.type</p:attrName>
                                        </p:attrNameLst>
                                      </p:cBhvr>
                                      <p:to>
                                        <p:strVal val="solid"/>
                                      </p:to>
                                    </p:set>
                                    <p:anim to="1.5" calcmode="lin" valueType="num">
                                      <p:cBhvr override="childStyle">
                                        <p:cTn id="9" dur="500" fill="hold"/>
                                        <p:tgtEl>
                                          <p:spTgt spid="3">
                                            <p:txEl>
                                              <p:pRg st="6" end="6"/>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6F596B-6F1B-F4EE-7E80-04FA8E120D64}"/>
              </a:ext>
            </a:extLst>
          </p:cNvPr>
          <p:cNvPicPr>
            <a:picLocks noChangeAspect="1"/>
          </p:cNvPicPr>
          <p:nvPr/>
        </p:nvPicPr>
        <p:blipFill>
          <a:blip r:embed="rId2"/>
          <a:stretch>
            <a:fillRect/>
          </a:stretch>
        </p:blipFill>
        <p:spPr>
          <a:xfrm>
            <a:off x="2513393" y="899411"/>
            <a:ext cx="7427218" cy="4886792"/>
          </a:xfrm>
          <a:prstGeom prst="rect">
            <a:avLst/>
          </a:prstGeom>
        </p:spPr>
      </p:pic>
    </p:spTree>
    <p:extLst>
      <p:ext uri="{BB962C8B-B14F-4D97-AF65-F5344CB8AC3E}">
        <p14:creationId xmlns:p14="http://schemas.microsoft.com/office/powerpoint/2010/main" val="3558928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D89A-B82D-7F47-AD63-2188D53AAA0C}"/>
              </a:ext>
            </a:extLst>
          </p:cNvPr>
          <p:cNvSpPr>
            <a:spLocks noGrp="1"/>
          </p:cNvSpPr>
          <p:nvPr>
            <p:ph type="title"/>
          </p:nvPr>
        </p:nvSpPr>
        <p:spPr/>
        <p:txBody>
          <a:bodyPr/>
          <a:lstStyle/>
          <a:p>
            <a:r>
              <a:rPr lang="en-IN" dirty="0"/>
              <a:t>Data Science For Business</a:t>
            </a:r>
            <a:endParaRPr lang="en-US" dirty="0"/>
          </a:p>
        </p:txBody>
      </p:sp>
      <p:pic>
        <p:nvPicPr>
          <p:cNvPr id="4" name="Picture 3">
            <a:extLst>
              <a:ext uri="{FF2B5EF4-FFF2-40B4-BE49-F238E27FC236}">
                <a16:creationId xmlns:a16="http://schemas.microsoft.com/office/drawing/2014/main" id="{E0B2F096-47DC-0148-A627-8F1AFE467FA1}"/>
              </a:ext>
            </a:extLst>
          </p:cNvPr>
          <p:cNvPicPr/>
          <p:nvPr/>
        </p:nvPicPr>
        <p:blipFill>
          <a:blip r:embed="rId2">
            <a:extLst>
              <a:ext uri="{28A0092B-C50C-407E-A947-70E740481C1C}">
                <a14:useLocalDpi xmlns:a14="http://schemas.microsoft.com/office/drawing/2010/main" val="0"/>
              </a:ext>
            </a:extLst>
          </a:blip>
          <a:stretch>
            <a:fillRect/>
          </a:stretch>
        </p:blipFill>
        <p:spPr>
          <a:xfrm>
            <a:off x="3672590" y="1690688"/>
            <a:ext cx="6086006" cy="4541385"/>
          </a:xfrm>
          <a:prstGeom prst="rect">
            <a:avLst/>
          </a:prstGeom>
        </p:spPr>
      </p:pic>
    </p:spTree>
    <p:extLst>
      <p:ext uri="{BB962C8B-B14F-4D97-AF65-F5344CB8AC3E}">
        <p14:creationId xmlns:p14="http://schemas.microsoft.com/office/powerpoint/2010/main" val="153347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D89A-B82D-7F47-AD63-2188D53AAA0C}"/>
              </a:ext>
            </a:extLst>
          </p:cNvPr>
          <p:cNvSpPr>
            <a:spLocks noGrp="1"/>
          </p:cNvSpPr>
          <p:nvPr>
            <p:ph type="title"/>
          </p:nvPr>
        </p:nvSpPr>
        <p:spPr/>
        <p:txBody>
          <a:bodyPr/>
          <a:lstStyle/>
          <a:p>
            <a:r>
              <a:rPr lang="en-IN" dirty="0"/>
              <a:t>Case Study – Hurricane Frances</a:t>
            </a:r>
            <a:endParaRPr lang="en-US" dirty="0"/>
          </a:p>
        </p:txBody>
      </p:sp>
      <p:sp>
        <p:nvSpPr>
          <p:cNvPr id="3" name="Content Placeholder 2">
            <a:extLst>
              <a:ext uri="{FF2B5EF4-FFF2-40B4-BE49-F238E27FC236}">
                <a16:creationId xmlns:a16="http://schemas.microsoft.com/office/drawing/2014/main" id="{EF2BA336-1524-3744-B691-7569941B8546}"/>
              </a:ext>
            </a:extLst>
          </p:cNvPr>
          <p:cNvSpPr>
            <a:spLocks noGrp="1"/>
          </p:cNvSpPr>
          <p:nvPr>
            <p:ph idx="1"/>
          </p:nvPr>
        </p:nvSpPr>
        <p:spPr/>
        <p:txBody>
          <a:bodyPr>
            <a:normAutofit/>
          </a:bodyPr>
          <a:lstStyle/>
          <a:p>
            <a:r>
              <a:rPr lang="en-US" dirty="0"/>
              <a:t>Consider an example from a New York Times story from 2004:</a:t>
            </a:r>
            <a:endParaRPr lang="en-IN" dirty="0"/>
          </a:p>
          <a:p>
            <a:pPr marL="457200" lvl="1" indent="0">
              <a:buNone/>
            </a:pPr>
            <a:r>
              <a:rPr lang="en-US" dirty="0"/>
              <a:t>“</a:t>
            </a:r>
            <a:r>
              <a:rPr lang="en-US" i="1" dirty="0"/>
              <a:t>Hurricane Frances was on its way, barreling across the Caribbean, threatening a direct hit on Florida’s Atlantic coast. Residents made for higher ground, but far away, in Ben‐ </a:t>
            </a:r>
            <a:r>
              <a:rPr lang="en-US" i="1" dirty="0" err="1"/>
              <a:t>tonville</a:t>
            </a:r>
            <a:r>
              <a:rPr lang="en-US" i="1" dirty="0"/>
              <a:t>, Ark., executives at Wal-Mart Stores decided that the situation offered a great opportunity for one of their newest data-driven weapons … predictive technology.  A week ahead of the storm’s landfall, Linda M. </a:t>
            </a:r>
            <a:r>
              <a:rPr lang="en-US" i="1" dirty="0" err="1"/>
              <a:t>Dillman</a:t>
            </a:r>
            <a:r>
              <a:rPr lang="en-US" i="1" dirty="0"/>
              <a:t>, Wal-Mart’s chief information officer, pressed her staff to come up with forecasts based on what had happened when Hurricane Charley struck several weeks earlier. Backed by the trillions of bytes’ worth of shopper history that is stored in Wal-Mart’s data warehouse, she felt that the company could ‘start predicting what’s going to happen, instead of waiting for it to happen,’ as she put it. (Hays, 2004)”</a:t>
            </a:r>
            <a:endParaRPr lang="en-IN" dirty="0"/>
          </a:p>
        </p:txBody>
      </p:sp>
    </p:spTree>
    <p:extLst>
      <p:ext uri="{BB962C8B-B14F-4D97-AF65-F5344CB8AC3E}">
        <p14:creationId xmlns:p14="http://schemas.microsoft.com/office/powerpoint/2010/main" val="47617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D89A-B82D-7F47-AD63-2188D53AAA0C}"/>
              </a:ext>
            </a:extLst>
          </p:cNvPr>
          <p:cNvSpPr>
            <a:spLocks noGrp="1"/>
          </p:cNvSpPr>
          <p:nvPr>
            <p:ph type="title"/>
          </p:nvPr>
        </p:nvSpPr>
        <p:spPr/>
        <p:txBody>
          <a:bodyPr/>
          <a:lstStyle/>
          <a:p>
            <a:r>
              <a:rPr lang="en-IN" dirty="0"/>
              <a:t>Case Study – Hurricane Frances</a:t>
            </a:r>
            <a:endParaRPr lang="en-US" dirty="0"/>
          </a:p>
        </p:txBody>
      </p:sp>
      <p:sp>
        <p:nvSpPr>
          <p:cNvPr id="3" name="Content Placeholder 2">
            <a:extLst>
              <a:ext uri="{FF2B5EF4-FFF2-40B4-BE49-F238E27FC236}">
                <a16:creationId xmlns:a16="http://schemas.microsoft.com/office/drawing/2014/main" id="{EF2BA336-1524-3744-B691-7569941B8546}"/>
              </a:ext>
            </a:extLst>
          </p:cNvPr>
          <p:cNvSpPr>
            <a:spLocks noGrp="1"/>
          </p:cNvSpPr>
          <p:nvPr>
            <p:ph idx="1"/>
          </p:nvPr>
        </p:nvSpPr>
        <p:spPr/>
        <p:txBody>
          <a:bodyPr>
            <a:normAutofit fontScale="85000" lnSpcReduction="20000"/>
          </a:bodyPr>
          <a:lstStyle/>
          <a:p>
            <a:r>
              <a:rPr lang="en-US" dirty="0"/>
              <a:t>Why in the case of natural calamity, the data-driven prediction might be useful. </a:t>
            </a:r>
          </a:p>
          <a:p>
            <a:r>
              <a:rPr lang="en-US" dirty="0"/>
              <a:t>People, who are in the path of a hurricane, might be interested to buy bottled water. </a:t>
            </a:r>
          </a:p>
          <a:p>
            <a:r>
              <a:rPr lang="en-US" dirty="0"/>
              <a:t>But this is an obvious point, why we need data science tools and techniques to discover this fact. </a:t>
            </a:r>
          </a:p>
          <a:p>
            <a:r>
              <a:rPr lang="en-US" dirty="0"/>
              <a:t>Wal-Mart executives might be interested in predicting how the hurricane will impact the sales so that the company can make the necessary arrangements. </a:t>
            </a:r>
          </a:p>
          <a:p>
            <a:r>
              <a:rPr lang="en-US" dirty="0"/>
              <a:t>There could be some coincidence whereas the sales of a particular newly released movie CD went up during the week but the impact on sales was nationwide not just the areas impacted by the hurricane. </a:t>
            </a:r>
          </a:p>
          <a:p>
            <a:r>
              <a:rPr lang="en-US" dirty="0"/>
              <a:t>Ms. </a:t>
            </a:r>
            <a:r>
              <a:rPr lang="en-US" dirty="0" err="1"/>
              <a:t>Dillman</a:t>
            </a:r>
            <a:r>
              <a:rPr lang="en-US" dirty="0"/>
              <a:t> is referring to more useful information than some general patterns.</a:t>
            </a:r>
            <a:endParaRPr lang="en-IN" dirty="0"/>
          </a:p>
          <a:p>
            <a:endParaRPr lang="en-IN" dirty="0"/>
          </a:p>
        </p:txBody>
      </p:sp>
    </p:spTree>
    <p:extLst>
      <p:ext uri="{BB962C8B-B14F-4D97-AF65-F5344CB8AC3E}">
        <p14:creationId xmlns:p14="http://schemas.microsoft.com/office/powerpoint/2010/main" val="426673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D89A-B82D-7F47-AD63-2188D53AAA0C}"/>
              </a:ext>
            </a:extLst>
          </p:cNvPr>
          <p:cNvSpPr>
            <a:spLocks noGrp="1"/>
          </p:cNvSpPr>
          <p:nvPr>
            <p:ph type="title"/>
          </p:nvPr>
        </p:nvSpPr>
        <p:spPr/>
        <p:txBody>
          <a:bodyPr/>
          <a:lstStyle/>
          <a:p>
            <a:r>
              <a:rPr lang="en-IN" dirty="0"/>
              <a:t>Case Study – Hurricane Frances</a:t>
            </a:r>
            <a:endParaRPr lang="en-US" dirty="0"/>
          </a:p>
        </p:txBody>
      </p:sp>
      <p:sp>
        <p:nvSpPr>
          <p:cNvPr id="3" name="Content Placeholder 2">
            <a:extLst>
              <a:ext uri="{FF2B5EF4-FFF2-40B4-BE49-F238E27FC236}">
                <a16:creationId xmlns:a16="http://schemas.microsoft.com/office/drawing/2014/main" id="{EF2BA336-1524-3744-B691-7569941B8546}"/>
              </a:ext>
            </a:extLst>
          </p:cNvPr>
          <p:cNvSpPr>
            <a:spLocks noGrp="1"/>
          </p:cNvSpPr>
          <p:nvPr>
            <p:ph idx="1"/>
          </p:nvPr>
        </p:nvSpPr>
        <p:spPr/>
        <p:txBody>
          <a:bodyPr>
            <a:normAutofit fontScale="92500" lnSpcReduction="20000"/>
          </a:bodyPr>
          <a:lstStyle/>
          <a:p>
            <a:r>
              <a:rPr lang="en-US" dirty="0"/>
              <a:t>Using data science, the data analyst team could discover the patterns that were not obvious. </a:t>
            </a:r>
          </a:p>
          <a:p>
            <a:r>
              <a:rPr lang="en-US" dirty="0"/>
              <a:t>By analyzing the huge volume of Wal-Mart data from prior similar situations, the analyst could identify the surge in unusual local demand for few products and rush stocks ahead of hurricane’s landfill. </a:t>
            </a:r>
          </a:p>
          <a:p>
            <a:r>
              <a:rPr lang="en-US" dirty="0"/>
              <a:t>In the actual scenario, the same thing happened. The New York Times (Hays, 2004) reported that: </a:t>
            </a:r>
            <a:r>
              <a:rPr lang="en-US" i="1" dirty="0"/>
              <a:t>“… the experts mined the data and found that the stores would indeed need certain products—and not just the usual flashlights. </a:t>
            </a:r>
          </a:p>
          <a:p>
            <a:r>
              <a:rPr lang="en-US" i="1" dirty="0"/>
              <a:t>‘We didn’t know in the past that strawberry </a:t>
            </a:r>
            <a:r>
              <a:rPr lang="en-US" i="1" dirty="0" err="1"/>
              <a:t>PopTarts</a:t>
            </a:r>
            <a:r>
              <a:rPr lang="en-US" i="1" dirty="0"/>
              <a:t> increase in sales, like seven times their normal sales rate, ahead of a hurricane,’ Ms. </a:t>
            </a:r>
            <a:r>
              <a:rPr lang="en-US" i="1" dirty="0" err="1"/>
              <a:t>Dillman</a:t>
            </a:r>
            <a:r>
              <a:rPr lang="en-US" i="1" dirty="0"/>
              <a:t> said in a recent interview. ‘And the pre-hurricane top-selling item was beer.’”</a:t>
            </a:r>
            <a:endParaRPr lang="en-IN" dirty="0"/>
          </a:p>
        </p:txBody>
      </p:sp>
    </p:spTree>
    <p:extLst>
      <p:ext uri="{BB962C8B-B14F-4D97-AF65-F5344CB8AC3E}">
        <p14:creationId xmlns:p14="http://schemas.microsoft.com/office/powerpoint/2010/main" val="343496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79C-06BE-CE99-2EE5-1382645523FE}"/>
              </a:ext>
            </a:extLst>
          </p:cNvPr>
          <p:cNvSpPr>
            <a:spLocks noGrp="1"/>
          </p:cNvSpPr>
          <p:nvPr>
            <p:ph type="title"/>
          </p:nvPr>
        </p:nvSpPr>
        <p:spPr/>
        <p:txBody>
          <a:bodyPr/>
          <a:lstStyle/>
          <a:p>
            <a:r>
              <a:rPr lang="en-US" dirty="0"/>
              <a:t>Python</a:t>
            </a:r>
            <a:endParaRPr lang="en-IN" dirty="0"/>
          </a:p>
        </p:txBody>
      </p:sp>
      <p:sp>
        <p:nvSpPr>
          <p:cNvPr id="3" name="Text Placeholder 2">
            <a:extLst>
              <a:ext uri="{FF2B5EF4-FFF2-40B4-BE49-F238E27FC236}">
                <a16:creationId xmlns:a16="http://schemas.microsoft.com/office/drawing/2014/main" id="{41EEEE93-D23C-7363-AE7F-D6137B264FD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2041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292C89-C84A-906B-7940-5AF66C910E9F}"/>
              </a:ext>
            </a:extLst>
          </p:cNvPr>
          <p:cNvSpPr txBox="1"/>
          <p:nvPr/>
        </p:nvSpPr>
        <p:spPr>
          <a:xfrm>
            <a:off x="1034322" y="797827"/>
            <a:ext cx="8004747" cy="4031873"/>
          </a:xfrm>
          <a:prstGeom prst="rect">
            <a:avLst/>
          </a:prstGeom>
          <a:noFill/>
        </p:spPr>
        <p:txBody>
          <a:bodyPr wrap="square">
            <a:spAutoFit/>
          </a:bodyPr>
          <a:lstStyle/>
          <a:p>
            <a:r>
              <a:rPr lang="en-IN" sz="3200" dirty="0"/>
              <a:t> Who developed Python Programming Language?</a:t>
            </a:r>
          </a:p>
          <a:p>
            <a:endParaRPr lang="en-IN" sz="3200" dirty="0"/>
          </a:p>
          <a:p>
            <a:endParaRPr lang="en-IN" sz="3200" dirty="0"/>
          </a:p>
          <a:p>
            <a:r>
              <a:rPr lang="en-IN" sz="3200" dirty="0"/>
              <a:t>a) Wick van Rossum</a:t>
            </a:r>
          </a:p>
          <a:p>
            <a:r>
              <a:rPr lang="en-IN" sz="3200" dirty="0"/>
              <a:t>b) Rasmus </a:t>
            </a:r>
            <a:r>
              <a:rPr lang="en-IN" sz="3200" dirty="0" err="1"/>
              <a:t>Lerdorf</a:t>
            </a:r>
            <a:endParaRPr lang="en-IN" sz="3200" dirty="0"/>
          </a:p>
          <a:p>
            <a:r>
              <a:rPr lang="en-IN" sz="3200" dirty="0"/>
              <a:t>c) Guido van Rossum</a:t>
            </a:r>
          </a:p>
          <a:p>
            <a:r>
              <a:rPr lang="en-IN" sz="3200" dirty="0"/>
              <a:t>d) </a:t>
            </a:r>
            <a:r>
              <a:rPr lang="en-IN" sz="3200" dirty="0" err="1"/>
              <a:t>Niene</a:t>
            </a:r>
            <a:r>
              <a:rPr lang="en-IN" sz="3200" dirty="0"/>
              <a:t> </a:t>
            </a:r>
            <a:r>
              <a:rPr lang="en-IN" sz="3200" dirty="0" err="1"/>
              <a:t>Stom</a:t>
            </a:r>
            <a:endParaRPr lang="en-IN" sz="3200" dirty="0"/>
          </a:p>
        </p:txBody>
      </p:sp>
    </p:spTree>
    <p:extLst>
      <p:ext uri="{BB962C8B-B14F-4D97-AF65-F5344CB8AC3E}">
        <p14:creationId xmlns:p14="http://schemas.microsoft.com/office/powerpoint/2010/main" val="171244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anim to="1.5" calcmode="lin" valueType="num">
                                      <p:cBhvr override="childStyle">
                                        <p:cTn id="9" dur="500" fill="hold"/>
                                        <p:tgtEl>
                                          <p:spTgt spid="3">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804B5E-368E-DC59-9DE8-5A9651AC4389}"/>
              </a:ext>
            </a:extLst>
          </p:cNvPr>
          <p:cNvSpPr txBox="1"/>
          <p:nvPr/>
        </p:nvSpPr>
        <p:spPr>
          <a:xfrm>
            <a:off x="539646" y="614597"/>
            <a:ext cx="10298243" cy="3539430"/>
          </a:xfrm>
          <a:prstGeom prst="rect">
            <a:avLst/>
          </a:prstGeom>
          <a:noFill/>
        </p:spPr>
        <p:txBody>
          <a:bodyPr wrap="square">
            <a:spAutoFit/>
          </a:bodyPr>
          <a:lstStyle/>
          <a:p>
            <a:r>
              <a:rPr lang="en-US" sz="3200" dirty="0"/>
              <a:t>Which type of Programming does Python support?</a:t>
            </a:r>
          </a:p>
          <a:p>
            <a:endParaRPr lang="en-US" sz="3200" dirty="0"/>
          </a:p>
          <a:p>
            <a:endParaRPr lang="en-US" sz="3200" dirty="0"/>
          </a:p>
          <a:p>
            <a:r>
              <a:rPr lang="en-US" sz="3200" dirty="0"/>
              <a:t>a) object-oriented programming</a:t>
            </a:r>
          </a:p>
          <a:p>
            <a:r>
              <a:rPr lang="en-US" sz="3200" dirty="0"/>
              <a:t>b) structured programming</a:t>
            </a:r>
          </a:p>
          <a:p>
            <a:r>
              <a:rPr lang="en-US" sz="3200" dirty="0"/>
              <a:t>c) functional programming</a:t>
            </a:r>
          </a:p>
          <a:p>
            <a:r>
              <a:rPr lang="en-US" sz="3200" dirty="0"/>
              <a:t>d) all of the mentioned</a:t>
            </a:r>
            <a:endParaRPr lang="en-IN" sz="3200" dirty="0"/>
          </a:p>
        </p:txBody>
      </p:sp>
    </p:spTree>
    <p:extLst>
      <p:ext uri="{BB962C8B-B14F-4D97-AF65-F5344CB8AC3E}">
        <p14:creationId xmlns:p14="http://schemas.microsoft.com/office/powerpoint/2010/main" val="383889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6" end="6"/>
                                            </p:txEl>
                                          </p:spTgt>
                                        </p:tgtEl>
                                        <p:attrNameLst>
                                          <p:attrName>style.color</p:attrName>
                                        </p:attrNameLst>
                                      </p:cBhvr>
                                      <p:to>
                                        <a:schemeClr val="accent2"/>
                                      </p:to>
                                    </p:animClr>
                                    <p:animClr clrSpc="rgb" dir="cw">
                                      <p:cBhvr>
                                        <p:cTn id="7" dur="500" fill="hold"/>
                                        <p:tgtEl>
                                          <p:spTgt spid="3">
                                            <p:txEl>
                                              <p:pRg st="6" end="6"/>
                                            </p:txEl>
                                          </p:spTgt>
                                        </p:tgtEl>
                                        <p:attrNameLst>
                                          <p:attrName>fillcolor</p:attrName>
                                        </p:attrNameLst>
                                      </p:cBhvr>
                                      <p:to>
                                        <a:schemeClr val="accent2"/>
                                      </p:to>
                                    </p:animClr>
                                    <p:set>
                                      <p:cBhvr>
                                        <p:cTn id="8" dur="500" fill="hold"/>
                                        <p:tgtEl>
                                          <p:spTgt spid="3">
                                            <p:txEl>
                                              <p:pRg st="6" end="6"/>
                                            </p:txEl>
                                          </p:spTgt>
                                        </p:tgtEl>
                                        <p:attrNameLst>
                                          <p:attrName>fill.type</p:attrName>
                                        </p:attrNameLst>
                                      </p:cBhvr>
                                      <p:to>
                                        <p:strVal val="solid"/>
                                      </p:to>
                                    </p:set>
                                    <p:anim to="1.5" calcmode="lin" valueType="num">
                                      <p:cBhvr override="childStyle">
                                        <p:cTn id="9" dur="500" fill="hold"/>
                                        <p:tgtEl>
                                          <p:spTgt spid="3">
                                            <p:txEl>
                                              <p:pRg st="6" end="6"/>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745</TotalTime>
  <Words>829</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PowerPoint Presentation</vt:lpstr>
      <vt:lpstr>PowerPoint Presentation</vt:lpstr>
      <vt:lpstr>Data Science For Business</vt:lpstr>
      <vt:lpstr>Case Study – Hurricane Frances</vt:lpstr>
      <vt:lpstr>Case Study – Hurricane Frances</vt:lpstr>
      <vt:lpstr>Case Study – Hurricane Frances</vt:lpstr>
      <vt:lpstr>Python</vt:lpstr>
      <vt:lpstr>PowerPoint Presentation</vt:lpstr>
      <vt:lpstr>PowerPoint Presentation</vt:lpstr>
      <vt:lpstr>PowerPoint Presentation</vt:lpstr>
      <vt:lpstr>PowerPoint Presentation</vt:lpstr>
      <vt:lpstr>PowerPoint Presentation</vt:lpstr>
      <vt:lpstr>Quick Recap</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Mallika Gandhi</dc:creator>
  <cp:lastModifiedBy>Mallika Gandhi</cp:lastModifiedBy>
  <cp:revision>9</cp:revision>
  <dcterms:created xsi:type="dcterms:W3CDTF">2025-01-18T12:35:42Z</dcterms:created>
  <dcterms:modified xsi:type="dcterms:W3CDTF">2025-02-05T15:45:13Z</dcterms:modified>
</cp:coreProperties>
</file>