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1273" r:id="rId2"/>
    <p:sldId id="1274" r:id="rId3"/>
    <p:sldId id="1176" r:id="rId4"/>
    <p:sldId id="1203" r:id="rId5"/>
    <p:sldId id="1179" r:id="rId6"/>
    <p:sldId id="1201" r:id="rId7"/>
    <p:sldId id="1202" r:id="rId8"/>
    <p:sldId id="1277" r:id="rId9"/>
    <p:sldId id="1278" r:id="rId10"/>
    <p:sldId id="1184" r:id="rId11"/>
    <p:sldId id="1185" r:id="rId12"/>
    <p:sldId id="1186" r:id="rId13"/>
    <p:sldId id="1190" r:id="rId14"/>
    <p:sldId id="1191" r:id="rId15"/>
    <p:sldId id="1192" r:id="rId16"/>
    <p:sldId id="1271" r:id="rId17"/>
    <p:sldId id="1258" r:id="rId18"/>
    <p:sldId id="1249" r:id="rId19"/>
    <p:sldId id="1260" r:id="rId20"/>
    <p:sldId id="1265" r:id="rId21"/>
    <p:sldId id="1267" r:id="rId22"/>
    <p:sldId id="1266" r:id="rId23"/>
    <p:sldId id="1245" r:id="rId24"/>
    <p:sldId id="1189" r:id="rId25"/>
    <p:sldId id="1282" r:id="rId26"/>
    <p:sldId id="1279" r:id="rId27"/>
    <p:sldId id="1280" r:id="rId28"/>
    <p:sldId id="12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D3C50-5BAE-45E7-974E-D354A03DAAD6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850ED-FF0C-4CFD-AFC3-50CEE772A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072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23843-7646-9340-ACCD-7DA8485F5A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7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558AB-1294-E8F2-4145-7DF98316E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04FB9-E2F3-4F5A-5EBA-8DA342741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0957C-1382-6355-0CE6-458D96FF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6BA4-0074-40E1-B194-2AEC673D132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19EB3-DC31-3113-869A-2C766DCF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9F6BF-78BF-656B-15F7-58BA183B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69B4-8164-4194-83D5-F23F91B30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66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8059-D4B6-F820-7BF2-BD75EB131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8005C-E428-AA38-DC9D-9805861BA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4A031-E2D2-6CF6-A7AF-51706B67B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6BA4-0074-40E1-B194-2AEC673D132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B0B5D-545D-9C2E-140A-38390EEF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1C659-D577-F483-C19B-478C2B8F3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69B4-8164-4194-83D5-F23F91B30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38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932A5F-2EF0-F1EB-09C4-CA1AF523A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C2AC1-5C4F-59E2-328E-826254F1E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73D89-4723-46EB-4512-7212964B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6BA4-0074-40E1-B194-2AEC673D132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2D86A-957C-EFAA-35F1-84AB0FFB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18E88-0800-55AB-F974-903FFDA2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69B4-8164-4194-83D5-F23F91B30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68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DE37-4FEA-6710-B1D4-6AAAC26A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0951E-678E-AD8A-6953-437B85911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3811F-08B7-8A05-CE3F-FC3055FE6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6BA4-0074-40E1-B194-2AEC673D132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566CD-DCFB-9E70-4768-B1550A8F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AE527-FB52-173F-C884-53E36452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69B4-8164-4194-83D5-F23F91B30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03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E07E-62BC-EAEC-68E7-723CD056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07699-62D4-F4C7-077E-269B55B67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97D9B-E07F-475B-A7A6-DB674B40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6BA4-0074-40E1-B194-2AEC673D132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DD209-265D-ED9A-1DB6-88A836074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63EE7-0D20-93E5-DA09-ECF43FD8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69B4-8164-4194-83D5-F23F91B30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49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AE82B-DFEB-FB42-7D14-762A858B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3BDF1-8119-C3B9-E470-24FDCEB19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B89C1-4138-2EA2-54E9-B1EA1B775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E85E8-DCA7-6EF3-8422-AEE7C49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6BA4-0074-40E1-B194-2AEC673D132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A9F20-CABD-653E-3EDD-BBE20151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4AE91-5CF7-7EF7-A1D0-5EA150F5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69B4-8164-4194-83D5-F23F91B30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17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D55A-7FE3-1327-A860-728BE402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9FF4A-A83C-9781-E38D-C9C11B8C9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B6CD8-05B3-1C5E-14EA-264C797BB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CB916F-161F-4DEC-F226-0E38A8A79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DB01C3-556B-F042-7B64-900A9463E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CD8DE-5BE1-38AE-2A99-9BBD4ACC2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6BA4-0074-40E1-B194-2AEC673D132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1B6E9A-889D-D958-5DCD-D3351EDE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3D3412-1FED-9C05-4B5B-D1C86290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69B4-8164-4194-83D5-F23F91B30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78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9BB14-2227-9D05-7529-3662848B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85109-5B6A-0C72-B629-C9F3F3814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6BA4-0074-40E1-B194-2AEC673D132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ECDB1-483D-8E2D-5F15-9574540D3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6520C-6DF2-1B19-CFF8-FCD3818E8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69B4-8164-4194-83D5-F23F91B30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20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557FBD-D6B9-3B70-2167-62DB86B87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6BA4-0074-40E1-B194-2AEC673D132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B74696-DA37-CDE6-9CEE-250772265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E1B07-7425-B0BB-4978-8C96E75F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69B4-8164-4194-83D5-F23F91B30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64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A5FBA-29E4-EEE8-5397-25D6B8177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2E670-8109-54B8-FCA1-CE4EFFD9B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2AA3F-C915-0387-B5E4-C9C3C93C4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5C20D-621F-2E72-47AD-729C2E3AF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6BA4-0074-40E1-B194-2AEC673D132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D46AF-B9E9-E26D-B176-76161003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536BE-3306-EAAE-72D5-81A07D9F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69B4-8164-4194-83D5-F23F91B30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79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3F1C-CB5C-675D-82CA-51D57522C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364831-B820-934F-51FC-6CB3E67AD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9691B-C822-2A14-51AA-FA9453BF0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EE943-8606-DBD1-B1E1-E2B54030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6BA4-0074-40E1-B194-2AEC673D132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1FE7A-F2C4-519F-F8D6-84D75EF9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1760A-0A10-E8A0-6CA7-1BE3CB4C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A69B4-8164-4194-83D5-F23F91B30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23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4DE37A-6127-2790-8BBE-C69A74DE1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C2956-D213-21FC-8DE6-83663DC27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E63EF-4A1E-9009-5DFE-B6EBE1CD1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A96BA4-0074-40E1-B194-2AEC673D132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DE5C3-AF7C-47E8-14C9-485277D99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1D156-D9A1-A655-895F-6F4622E14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3A69B4-8164-4194-83D5-F23F91B30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8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6985AF-88DB-9C87-79F5-D0A6D4CC3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952" y="281573"/>
            <a:ext cx="2820524" cy="42307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254EC1-D03B-A35F-AE2C-DC16C501DA67}"/>
              </a:ext>
            </a:extLst>
          </p:cNvPr>
          <p:cNvSpPr txBox="1"/>
          <p:nvPr/>
        </p:nvSpPr>
        <p:spPr>
          <a:xfrm>
            <a:off x="303551" y="4978424"/>
            <a:ext cx="60935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https://www.amazon.in/Data-Science-Beginners-Programming-Learning/dp/1914167503/ref=sr_1_1?crid=2L23B8P4X3HGF&amp;keywords=Data+Science+for+Beginners%2C+by+Andrew+Park&amp;qid=1677482450&amp;sprefix=data+science+for+beginners%2C+by+andrew+park%2Caps%2C217&amp;sr=8-1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9E4513-FE06-7ABA-7536-B52CCDBB1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889" y="365126"/>
            <a:ext cx="2918900" cy="37421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2BC572-951B-E342-D7CE-F1183811A7AA}"/>
              </a:ext>
            </a:extLst>
          </p:cNvPr>
          <p:cNvSpPr txBox="1"/>
          <p:nvPr/>
        </p:nvSpPr>
        <p:spPr>
          <a:xfrm>
            <a:off x="6697414" y="4461549"/>
            <a:ext cx="519103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https://www.amazon.in/Practical-Statistics-Data-Scientists-Essential/dp/8194435005/ref=sr_1_3?crid=QUYJVAZMCD1K&amp;keywords=Practical+Statistics+for+Data+Scientists&amp;qid=1677486684&amp;s=books&amp;sprefix=practical+statistics+for+data+scientists%2Cstripbooks%2C263&amp;sr=1-3</a:t>
            </a:r>
          </a:p>
        </p:txBody>
      </p:sp>
    </p:spTree>
    <p:extLst>
      <p:ext uri="{BB962C8B-B14F-4D97-AF65-F5344CB8AC3E}">
        <p14:creationId xmlns:p14="http://schemas.microsoft.com/office/powerpoint/2010/main" val="4069408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Data frame is a two-dimensional data structure, i.e., data is aligned in a tabular fashion in rows and columns.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12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8" y="510224"/>
            <a:ext cx="8134424" cy="385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97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</a:t>
            </a:r>
            <a:r>
              <a:rPr lang="en-US" dirty="0" err="1"/>
              <a:t>DataFrame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Potentially columns are of different types</a:t>
            </a:r>
          </a:p>
          <a:p>
            <a:r>
              <a:rPr lang="en-US" dirty="0"/>
              <a:t>Size – Mutable</a:t>
            </a:r>
          </a:p>
          <a:p>
            <a:r>
              <a:rPr lang="en-US" dirty="0"/>
              <a:t>Labeled axes (rows and columns)</a:t>
            </a:r>
          </a:p>
          <a:p>
            <a:r>
              <a:rPr lang="en-US" dirty="0"/>
              <a:t>Can Perform Arithmetic operations on rows and columns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8038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38" y="443346"/>
            <a:ext cx="11379513" cy="490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40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542" y="235528"/>
            <a:ext cx="8874257" cy="616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08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5" y="969819"/>
            <a:ext cx="11762118" cy="450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50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856" y="242543"/>
            <a:ext cx="8054464" cy="649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88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F89B9A-4AEA-9B7F-7F28-AEE70A8BD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154" y="772662"/>
            <a:ext cx="9818557" cy="520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45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0E4-B6A6-80E1-CC60-6C99FAC9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in Pandas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D39BA-3D3B-7372-9472-7C23ED31C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A299A7-BFEA-3F9E-5E60-7AC6FB0E4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227" y="494675"/>
            <a:ext cx="5865230" cy="316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19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F6A3C7-04CE-A153-E0ED-D3552975D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06" y="1259548"/>
            <a:ext cx="10363997" cy="43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5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3FBFA8-1EEB-5413-E569-1BF30366A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125" y="634446"/>
            <a:ext cx="2843292" cy="3645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044E78-5ED7-8528-4E7B-D23C5F743E1F}"/>
              </a:ext>
            </a:extLst>
          </p:cNvPr>
          <p:cNvSpPr txBox="1"/>
          <p:nvPr/>
        </p:nvSpPr>
        <p:spPr>
          <a:xfrm>
            <a:off x="524735" y="4714486"/>
            <a:ext cx="111425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amazon.in/Introduction-Machine-Learning-Python-Scientists/dp/9352134575/ref=sr_1_1?crid=1067J0LKCZ5II&amp;keywords=Introduction+to+Machine+Learning+with+Python%3A+A+Guide+for+Data+Scientists&amp;qid=1677486353&amp;s=books&amp;sprefix=introduction+to+machine+learning+with+python+a+guide+for+data+scientists%2Cstripbooks%2C825&amp;sr=1-1</a:t>
            </a:r>
          </a:p>
        </p:txBody>
      </p:sp>
    </p:spTree>
    <p:extLst>
      <p:ext uri="{BB962C8B-B14F-4D97-AF65-F5344CB8AC3E}">
        <p14:creationId xmlns:p14="http://schemas.microsoft.com/office/powerpoint/2010/main" val="1808656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5B34A1-B76E-A572-6F5F-BE6B756F8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95" y="1334125"/>
            <a:ext cx="10299123" cy="437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64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53B4B7-8587-D313-8E55-AF643C649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205" y="1979909"/>
            <a:ext cx="10149589" cy="365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86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E97768-EB64-E640-C898-1D4FCF75A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195" y="959370"/>
            <a:ext cx="10441694" cy="473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01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6907-9394-5325-C1D2-A15F0E8D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you over-write the existing data frame?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CCEE55-709A-D781-52EB-456F05C74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6989" y="1499016"/>
            <a:ext cx="8666631" cy="482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09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874" y="143058"/>
            <a:ext cx="10515600" cy="418646"/>
          </a:xfrm>
        </p:spPr>
        <p:txBody>
          <a:bodyPr>
            <a:normAutofit fontScale="90000"/>
          </a:bodyPr>
          <a:lstStyle/>
          <a:p>
            <a:r>
              <a:rPr lang="en-US" dirty="0"/>
              <a:t>Pandas Descriptive Statistics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325190" y="666212"/>
          <a:ext cx="9104811" cy="6198595"/>
        </p:xfrm>
        <a:graphic>
          <a:graphicData uri="http://schemas.openxmlformats.org/drawingml/2006/table">
            <a:tbl>
              <a:tblPr/>
              <a:tblGrid>
                <a:gridCol w="3034937">
                  <a:extLst>
                    <a:ext uri="{9D8B030D-6E8A-4147-A177-3AD203B41FA5}">
                      <a16:colId xmlns:a16="http://schemas.microsoft.com/office/drawing/2014/main" val="1660293608"/>
                    </a:ext>
                  </a:extLst>
                </a:gridCol>
                <a:gridCol w="3034937">
                  <a:extLst>
                    <a:ext uri="{9D8B030D-6E8A-4147-A177-3AD203B41FA5}">
                      <a16:colId xmlns:a16="http://schemas.microsoft.com/office/drawing/2014/main" val="3171244025"/>
                    </a:ext>
                  </a:extLst>
                </a:gridCol>
                <a:gridCol w="3034937">
                  <a:extLst>
                    <a:ext uri="{9D8B030D-6E8A-4147-A177-3AD203B41FA5}">
                      <a16:colId xmlns:a16="http://schemas.microsoft.com/office/drawing/2014/main" val="3536124202"/>
                    </a:ext>
                  </a:extLst>
                </a:gridCol>
              </a:tblGrid>
              <a:tr h="43339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dirty="0" err="1">
                          <a:effectLst/>
                          <a:latin typeface="+mn-lt"/>
                        </a:rPr>
                        <a:t>Sr.No</a:t>
                      </a:r>
                      <a:r>
                        <a:rPr lang="en-IN" sz="1800" b="0" dirty="0"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64631" marR="64631" marT="64631" marB="646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>
                          <a:effectLst/>
                          <a:latin typeface="+mn-lt"/>
                        </a:rPr>
                        <a:t>Function</a:t>
                      </a:r>
                    </a:p>
                  </a:txBody>
                  <a:tcPr marL="64631" marR="64631" marT="64631" marB="646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64631" marR="64631" marT="64631" marB="646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130811"/>
                  </a:ext>
                </a:extLst>
              </a:tr>
              <a:tr h="71560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4631" marR="64631" marT="64631" marB="646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>
                          <a:effectLst/>
                          <a:latin typeface="+mn-lt"/>
                        </a:rPr>
                        <a:t>count()</a:t>
                      </a:r>
                    </a:p>
                  </a:txBody>
                  <a:tcPr marL="64631" marR="64631" marT="64631" marB="646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b="0">
                          <a:effectLst/>
                          <a:latin typeface="+mn-lt"/>
                        </a:rPr>
                        <a:t>Number of non-null observations</a:t>
                      </a:r>
                    </a:p>
                  </a:txBody>
                  <a:tcPr marL="64631" marR="64631" marT="64631" marB="646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63748"/>
                  </a:ext>
                </a:extLst>
              </a:tr>
              <a:tr h="43339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64631" marR="64631" marT="64631" marB="646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>
                          <a:effectLst/>
                          <a:latin typeface="+mn-lt"/>
                        </a:rPr>
                        <a:t>sum()</a:t>
                      </a:r>
                    </a:p>
                  </a:txBody>
                  <a:tcPr marL="64631" marR="64631" marT="64631" marB="646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b="0">
                          <a:effectLst/>
                          <a:latin typeface="+mn-lt"/>
                        </a:rPr>
                        <a:t>Sum of values</a:t>
                      </a:r>
                    </a:p>
                  </a:txBody>
                  <a:tcPr marL="64631" marR="64631" marT="64631" marB="646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294616"/>
                  </a:ext>
                </a:extLst>
              </a:tr>
              <a:tr h="43339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64631" marR="64631" marT="64631" marB="646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dirty="0">
                          <a:effectLst/>
                          <a:latin typeface="+mn-lt"/>
                        </a:rPr>
                        <a:t>mean()</a:t>
                      </a:r>
                    </a:p>
                  </a:txBody>
                  <a:tcPr marL="64631" marR="64631" marT="64631" marB="646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b="0">
                          <a:effectLst/>
                          <a:latin typeface="+mn-lt"/>
                        </a:rPr>
                        <a:t>Mean of Values</a:t>
                      </a:r>
                    </a:p>
                  </a:txBody>
                  <a:tcPr marL="64631" marR="64631" marT="64631" marB="646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681402"/>
                  </a:ext>
                </a:extLst>
              </a:tr>
              <a:tr h="43339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64631" marR="64631" marT="64631" marB="646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dirty="0">
                          <a:effectLst/>
                          <a:latin typeface="+mn-lt"/>
                        </a:rPr>
                        <a:t>median()</a:t>
                      </a:r>
                    </a:p>
                  </a:txBody>
                  <a:tcPr marL="64631" marR="64631" marT="64631" marB="646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b="0">
                          <a:effectLst/>
                          <a:latin typeface="+mn-lt"/>
                        </a:rPr>
                        <a:t>Median of Values</a:t>
                      </a:r>
                    </a:p>
                  </a:txBody>
                  <a:tcPr marL="64631" marR="64631" marT="64631" marB="646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790438"/>
                  </a:ext>
                </a:extLst>
              </a:tr>
              <a:tr h="43339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64631" marR="64631" marT="64631" marB="646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dirty="0">
                          <a:effectLst/>
                          <a:latin typeface="+mn-lt"/>
                        </a:rPr>
                        <a:t>mode()</a:t>
                      </a:r>
                    </a:p>
                  </a:txBody>
                  <a:tcPr marL="64631" marR="64631" marT="64631" marB="646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b="0" dirty="0">
                          <a:effectLst/>
                          <a:latin typeface="+mn-lt"/>
                        </a:rPr>
                        <a:t>Mode of values</a:t>
                      </a:r>
                    </a:p>
                  </a:txBody>
                  <a:tcPr marL="64631" marR="64631" marT="64631" marB="646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169119"/>
                  </a:ext>
                </a:extLst>
              </a:tr>
              <a:tr h="71560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64631" marR="64631" marT="64631" marB="646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dirty="0" err="1">
                          <a:effectLst/>
                          <a:latin typeface="+mn-lt"/>
                        </a:rPr>
                        <a:t>std</a:t>
                      </a:r>
                      <a:r>
                        <a:rPr lang="en-IN" sz="1800" b="0" dirty="0">
                          <a:effectLst/>
                          <a:latin typeface="+mn-lt"/>
                        </a:rPr>
                        <a:t>()</a:t>
                      </a:r>
                    </a:p>
                  </a:txBody>
                  <a:tcPr marL="64631" marR="64631" marT="64631" marB="646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dirty="0">
                          <a:effectLst/>
                          <a:latin typeface="+mn-lt"/>
                        </a:rPr>
                        <a:t>Standard Deviation of the Values</a:t>
                      </a:r>
                    </a:p>
                  </a:txBody>
                  <a:tcPr marL="64631" marR="64631" marT="64631" marB="646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188254"/>
                  </a:ext>
                </a:extLst>
              </a:tr>
              <a:tr h="43339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64631" marR="64631" marT="64631" marB="646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dirty="0">
                          <a:effectLst/>
                          <a:latin typeface="+mn-lt"/>
                        </a:rPr>
                        <a:t>min()</a:t>
                      </a:r>
                    </a:p>
                  </a:txBody>
                  <a:tcPr marL="64631" marR="64631" marT="64631" marB="646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b="0" dirty="0">
                          <a:effectLst/>
                          <a:latin typeface="+mn-lt"/>
                        </a:rPr>
                        <a:t>Minimum Value</a:t>
                      </a:r>
                    </a:p>
                  </a:txBody>
                  <a:tcPr marL="64631" marR="64631" marT="64631" marB="646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118128"/>
                  </a:ext>
                </a:extLst>
              </a:tr>
              <a:tr h="43339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64631" marR="64631" marT="64631" marB="646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dirty="0">
                          <a:effectLst/>
                          <a:latin typeface="+mn-lt"/>
                        </a:rPr>
                        <a:t>max()</a:t>
                      </a:r>
                    </a:p>
                  </a:txBody>
                  <a:tcPr marL="64631" marR="64631" marT="64631" marB="646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b="0" dirty="0">
                          <a:effectLst/>
                          <a:latin typeface="+mn-lt"/>
                        </a:rPr>
                        <a:t>Maximum Value</a:t>
                      </a:r>
                    </a:p>
                  </a:txBody>
                  <a:tcPr marL="64631" marR="64631" marT="64631" marB="646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22274"/>
                  </a:ext>
                </a:extLst>
              </a:tr>
              <a:tr h="43339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64631" marR="64631" marT="64631" marB="646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dirty="0">
                          <a:effectLst/>
                          <a:latin typeface="+mn-lt"/>
                        </a:rPr>
                        <a:t>abs()</a:t>
                      </a:r>
                    </a:p>
                  </a:txBody>
                  <a:tcPr marL="64631" marR="64631" marT="64631" marB="646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b="0" dirty="0">
                          <a:effectLst/>
                          <a:latin typeface="+mn-lt"/>
                        </a:rPr>
                        <a:t>Absolute Value</a:t>
                      </a:r>
                    </a:p>
                  </a:txBody>
                  <a:tcPr marL="64631" marR="64631" marT="64631" marB="646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810417"/>
                  </a:ext>
                </a:extLst>
              </a:tr>
              <a:tr h="43339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64631" marR="64631" marT="64631" marB="646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 dirty="0">
                          <a:effectLst/>
                          <a:latin typeface="+mn-lt"/>
                        </a:rPr>
                        <a:t>prod()</a:t>
                      </a:r>
                    </a:p>
                  </a:txBody>
                  <a:tcPr marL="64631" marR="64631" marT="64631" marB="646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b="0" dirty="0">
                          <a:effectLst/>
                          <a:latin typeface="+mn-lt"/>
                        </a:rPr>
                        <a:t>Product of Values</a:t>
                      </a:r>
                    </a:p>
                  </a:txBody>
                  <a:tcPr marL="64631" marR="64631" marT="64631" marB="646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400294"/>
                  </a:ext>
                </a:extLst>
              </a:tr>
              <a:tr h="43339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64631" marR="64631" marT="64631" marB="646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>
                          <a:effectLst/>
                          <a:latin typeface="+mn-lt"/>
                        </a:rPr>
                        <a:t>cumsum()</a:t>
                      </a:r>
                    </a:p>
                  </a:txBody>
                  <a:tcPr marL="64631" marR="64631" marT="64631" marB="646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b="0" dirty="0">
                          <a:effectLst/>
                          <a:latin typeface="+mn-lt"/>
                        </a:rPr>
                        <a:t>Cumulative Sum</a:t>
                      </a:r>
                    </a:p>
                  </a:txBody>
                  <a:tcPr marL="64631" marR="64631" marT="64631" marB="646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176968"/>
                  </a:ext>
                </a:extLst>
              </a:tr>
              <a:tr h="43339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64631" marR="64631" marT="64631" marB="646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0">
                          <a:effectLst/>
                          <a:latin typeface="+mn-lt"/>
                        </a:rPr>
                        <a:t>cumprod()</a:t>
                      </a:r>
                    </a:p>
                  </a:txBody>
                  <a:tcPr marL="64631" marR="64631" marT="64631" marB="646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b="0" dirty="0">
                          <a:effectLst/>
                          <a:latin typeface="+mn-lt"/>
                        </a:rPr>
                        <a:t>Cumulative Product</a:t>
                      </a:r>
                    </a:p>
                  </a:txBody>
                  <a:tcPr marL="64631" marR="64631" marT="64631" marB="646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730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443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7390A8-0854-EEB2-A916-57BD29E6D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952500"/>
            <a:ext cx="85725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93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70E308-4E30-0410-5753-6186265B3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952500"/>
            <a:ext cx="85725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68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F9556C-DDF0-CF5B-4DFA-6DE242B37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86" y="525514"/>
            <a:ext cx="4977983" cy="25038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B27441-5B06-082C-2007-4155EB58B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178" y="525513"/>
            <a:ext cx="5369436" cy="25038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ED3F9B-B1F4-9098-BC89-047F17366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981" y="3906253"/>
            <a:ext cx="6104234" cy="220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43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92CF4C-F510-B2E0-7E00-5E04DE7E7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732" y="884420"/>
            <a:ext cx="8761454" cy="490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32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13018"/>
            <a:ext cx="10515600" cy="849457"/>
          </a:xfrm>
        </p:spPr>
        <p:txBody>
          <a:bodyPr>
            <a:normAutofit fontScale="90000"/>
          </a:bodyPr>
          <a:lstStyle/>
          <a:p>
            <a:r>
              <a:rPr lang="en-US" dirty="0"/>
              <a:t>Pandas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Representation of Data in the form of Tables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457" y="0"/>
            <a:ext cx="78009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6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070" y="1039091"/>
            <a:ext cx="8756322" cy="448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9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Data Structures in Pandas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7926" y="1898073"/>
          <a:ext cx="11596257" cy="2712720"/>
        </p:xfrm>
        <a:graphic>
          <a:graphicData uri="http://schemas.openxmlformats.org/drawingml/2006/table">
            <a:tbl>
              <a:tblPr/>
              <a:tblGrid>
                <a:gridCol w="3314644">
                  <a:extLst>
                    <a:ext uri="{9D8B030D-6E8A-4147-A177-3AD203B41FA5}">
                      <a16:colId xmlns:a16="http://schemas.microsoft.com/office/drawing/2014/main" val="2515598846"/>
                    </a:ext>
                  </a:extLst>
                </a:gridCol>
                <a:gridCol w="2788171">
                  <a:extLst>
                    <a:ext uri="{9D8B030D-6E8A-4147-A177-3AD203B41FA5}">
                      <a16:colId xmlns:a16="http://schemas.microsoft.com/office/drawing/2014/main" val="1924979462"/>
                    </a:ext>
                  </a:extLst>
                </a:gridCol>
                <a:gridCol w="5493442">
                  <a:extLst>
                    <a:ext uri="{9D8B030D-6E8A-4147-A177-3AD203B41FA5}">
                      <a16:colId xmlns:a16="http://schemas.microsoft.com/office/drawing/2014/main" val="2482418049"/>
                    </a:ext>
                  </a:extLst>
                </a:gridCol>
              </a:tblGrid>
              <a:tr h="449927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Data Structure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>
                          <a:effectLst/>
                        </a:rPr>
                        <a:t>Dimensions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1536"/>
                  </a:ext>
                </a:extLst>
              </a:tr>
              <a:tr h="73916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effectLst/>
                        </a:rPr>
                        <a:t>Series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1D labeled homogeneous array, sizeimmutable.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686820"/>
                  </a:ext>
                </a:extLst>
              </a:tr>
              <a:tr h="10284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Data Frames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General 2D labeled, size-mutable tabular structure with potentially heterogeneously typed columns.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645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64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64" y="193964"/>
            <a:ext cx="10058400" cy="5657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86546" y="5473005"/>
            <a:ext cx="87283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 Pandas Series is like a column in a table.</a:t>
            </a:r>
          </a:p>
          <a:p>
            <a:r>
              <a:rPr lang="en-US" sz="2800" b="1" dirty="0"/>
              <a:t>It is a one-dimensional array holding data of any type.</a:t>
            </a:r>
          </a:p>
          <a:p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466741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320" y="1130877"/>
            <a:ext cx="54292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60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40F1B9-810C-568D-AE28-A5164E6CB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352" y="629587"/>
            <a:ext cx="9177430" cy="517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7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A705DC-7CBA-5480-2E25-B05B38472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077077"/>
            <a:ext cx="5684236" cy="38200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5D816C-3A15-2D92-65AA-2C44DA8A9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53515"/>
            <a:ext cx="56102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3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435</Words>
  <Application>Microsoft Office PowerPoint</Application>
  <PresentationFormat>Widescreen</PresentationFormat>
  <Paragraphs>67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Pandas</vt:lpstr>
      <vt:lpstr>PowerPoint Presentation</vt:lpstr>
      <vt:lpstr>Different Data Structures in Pandas</vt:lpstr>
      <vt:lpstr>PowerPoint Presentation</vt:lpstr>
      <vt:lpstr>PowerPoint Presentation</vt:lpstr>
      <vt:lpstr>PowerPoint Presentation</vt:lpstr>
      <vt:lpstr>PowerPoint Presentation</vt:lpstr>
      <vt:lpstr>Data Frame</vt:lpstr>
      <vt:lpstr>PowerPoint Presentation</vt:lpstr>
      <vt:lpstr>Features of DataFrame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Indexing in Pandas</vt:lpstr>
      <vt:lpstr>PowerPoint Presentation</vt:lpstr>
      <vt:lpstr>PowerPoint Presentation</vt:lpstr>
      <vt:lpstr>PowerPoint Presentation</vt:lpstr>
      <vt:lpstr>PowerPoint Presentation</vt:lpstr>
      <vt:lpstr>How will you over-write the existing data frame?</vt:lpstr>
      <vt:lpstr>Pandas Descriptive Statistics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Mallika Gandhi</dc:creator>
  <cp:lastModifiedBy>Mallika Gandhi</cp:lastModifiedBy>
  <cp:revision>6</cp:revision>
  <dcterms:created xsi:type="dcterms:W3CDTF">2025-01-19T09:45:05Z</dcterms:created>
  <dcterms:modified xsi:type="dcterms:W3CDTF">2025-02-07T17:26:39Z</dcterms:modified>
</cp:coreProperties>
</file>