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6" r:id="rId3"/>
    <p:sldId id="257" r:id="rId4"/>
    <p:sldId id="258" r:id="rId5"/>
    <p:sldId id="259" r:id="rId6"/>
    <p:sldId id="268" r:id="rId7"/>
    <p:sldId id="269" r:id="rId8"/>
    <p:sldId id="261" r:id="rId9"/>
    <p:sldId id="263" r:id="rId10"/>
    <p:sldId id="298" r:id="rId11"/>
    <p:sldId id="265" r:id="rId12"/>
    <p:sldId id="264" r:id="rId13"/>
    <p:sldId id="267" r:id="rId14"/>
    <p:sldId id="274" r:id="rId15"/>
    <p:sldId id="270" r:id="rId16"/>
    <p:sldId id="271" r:id="rId17"/>
    <p:sldId id="272" r:id="rId18"/>
    <p:sldId id="290" r:id="rId19"/>
    <p:sldId id="291" r:id="rId20"/>
    <p:sldId id="292" r:id="rId21"/>
    <p:sldId id="293" r:id="rId22"/>
    <p:sldId id="515" r:id="rId23"/>
    <p:sldId id="297" r:id="rId24"/>
    <p:sldId id="294" r:id="rId25"/>
    <p:sldId id="295"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061D-F11B-D3E2-4A35-3B1E68CF05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E9AC86-C045-B6EE-B267-30C61E9A5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2410F5-30D2-BF6D-F9B2-B51500F0D135}"/>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5" name="Footer Placeholder 4">
            <a:extLst>
              <a:ext uri="{FF2B5EF4-FFF2-40B4-BE49-F238E27FC236}">
                <a16:creationId xmlns:a16="http://schemas.microsoft.com/office/drawing/2014/main" id="{23130BA3-5F41-6A6E-3F79-1168DFE8C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2B3C4-7600-0A7F-13D5-7DECC07C433B}"/>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410131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2D09-A993-6B5E-7B56-B7FD61FB33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455FA-FFE1-DEBD-7263-C681516C96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8E34E-4B04-EDD1-13C1-D358F3062627}"/>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5" name="Footer Placeholder 4">
            <a:extLst>
              <a:ext uri="{FF2B5EF4-FFF2-40B4-BE49-F238E27FC236}">
                <a16:creationId xmlns:a16="http://schemas.microsoft.com/office/drawing/2014/main" id="{F54F37D1-70B8-A2D0-F740-56AD552DB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E610C-A58D-F45D-AD11-BE781E132DD6}"/>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246581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7EFCE-D8EE-6B01-D072-D5F64DD566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B3822-BEFE-CBC1-C4E0-B36A48E9D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5F0117-71A8-7FD9-2924-EEBE14A7B612}"/>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5" name="Footer Placeholder 4">
            <a:extLst>
              <a:ext uri="{FF2B5EF4-FFF2-40B4-BE49-F238E27FC236}">
                <a16:creationId xmlns:a16="http://schemas.microsoft.com/office/drawing/2014/main" id="{D8CD6266-584A-71C6-8EE8-B528C880C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A9B0A-3D2A-A9BA-CCF5-3407D365D21B}"/>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424593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EBBE-3649-8DF2-0C1D-ABB6E0459E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F8E1FD-F2E1-C7AC-F8F5-615F21CFF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00227A-B96A-74A9-0F4B-A3050111F5A3}"/>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5" name="Footer Placeholder 4">
            <a:extLst>
              <a:ext uri="{FF2B5EF4-FFF2-40B4-BE49-F238E27FC236}">
                <a16:creationId xmlns:a16="http://schemas.microsoft.com/office/drawing/2014/main" id="{1A0A36EF-500D-EFD1-96DB-E91759313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E2BC6-1D78-1B97-49DD-147C53EFA62D}"/>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224714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C97E-D114-CDA2-4C4D-71EBDFA87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1F10B4-511E-2707-986C-A28618DAF6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7E6014-C4A0-A23B-5EAB-5100154F5D73}"/>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5" name="Footer Placeholder 4">
            <a:extLst>
              <a:ext uri="{FF2B5EF4-FFF2-40B4-BE49-F238E27FC236}">
                <a16:creationId xmlns:a16="http://schemas.microsoft.com/office/drawing/2014/main" id="{1BF3F8B1-3591-A43F-57DB-EF2D3059C6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0AE31-BF3E-6749-7D7D-0B7FA80981F8}"/>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248684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65B0-DD4E-ACCE-8E53-E595126555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159A4F-C9EA-B94E-3B7D-D946ED955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751267-A9F7-4B27-5062-13EBA38F7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3C3D43-0D7F-60E5-87FA-D69BBC7D1F18}"/>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6" name="Footer Placeholder 5">
            <a:extLst>
              <a:ext uri="{FF2B5EF4-FFF2-40B4-BE49-F238E27FC236}">
                <a16:creationId xmlns:a16="http://schemas.microsoft.com/office/drawing/2014/main" id="{D69CCE7D-7C62-CE88-667D-E025EDC704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3FF39-C3A6-D0F5-793E-5FF76E73219D}"/>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25673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CC1D-F0A8-426D-5523-A2403B47CE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BEB7CF-5B4F-1527-CF5C-9DC6868E5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78659-AED4-3984-FBCC-E2DF187B6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C0EDCB-D15A-C2CC-7C96-F8C1030AA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BABE82-C246-B0B9-4999-AD1238C0F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A11627-6CC3-BA11-B308-230DD5F7DE1A}"/>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8" name="Footer Placeholder 7">
            <a:extLst>
              <a:ext uri="{FF2B5EF4-FFF2-40B4-BE49-F238E27FC236}">
                <a16:creationId xmlns:a16="http://schemas.microsoft.com/office/drawing/2014/main" id="{4657DDED-D9AA-2735-5C81-C5286CAECF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1D3451-890B-9E0C-F6AA-54D29D750FF1}"/>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26544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16AD-7A6F-65FA-CCE8-A550739249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9A7AC-4727-9CB7-16FE-1DAA7FA8F37A}"/>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4" name="Footer Placeholder 3">
            <a:extLst>
              <a:ext uri="{FF2B5EF4-FFF2-40B4-BE49-F238E27FC236}">
                <a16:creationId xmlns:a16="http://schemas.microsoft.com/office/drawing/2014/main" id="{C40A7A0F-EC7F-779F-9225-124E507483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AC3732-5754-A712-C962-CCFAB13E6A08}"/>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359761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3B446-A357-4F95-F669-D99D0E311B94}"/>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3" name="Footer Placeholder 2">
            <a:extLst>
              <a:ext uri="{FF2B5EF4-FFF2-40B4-BE49-F238E27FC236}">
                <a16:creationId xmlns:a16="http://schemas.microsoft.com/office/drawing/2014/main" id="{19546DA5-09CD-9FCB-F286-0E1ED30A98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6767B6-F917-3A2D-E79D-CA8E8DD235BD}"/>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77880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F0A6-B01F-9541-326F-E01E3C680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61B823-4991-3304-4748-D042D104C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5C86F6-FC5A-79B2-B39E-556C039E2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61920-0516-CBD0-2BD2-CE00D8A6549F}"/>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6" name="Footer Placeholder 5">
            <a:extLst>
              <a:ext uri="{FF2B5EF4-FFF2-40B4-BE49-F238E27FC236}">
                <a16:creationId xmlns:a16="http://schemas.microsoft.com/office/drawing/2014/main" id="{79786F5D-37C4-9CFB-CE3F-ACB0CB1A9C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5EC96-7FCC-0F3C-A8D1-8B0FD552CAA1}"/>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87919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5421-FE49-E0E6-003A-11FC1C28A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03FD17-5624-7CF1-DC42-CFE3BCEDD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6EA3E1-B129-6C48-FC0D-4D26FE0A9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1CAC6-062A-4F5E-5AA3-FCE8B2AFA9A4}"/>
              </a:ext>
            </a:extLst>
          </p:cNvPr>
          <p:cNvSpPr>
            <a:spLocks noGrp="1"/>
          </p:cNvSpPr>
          <p:nvPr>
            <p:ph type="dt" sz="half" idx="10"/>
          </p:nvPr>
        </p:nvSpPr>
        <p:spPr/>
        <p:txBody>
          <a:bodyPr/>
          <a:lstStyle/>
          <a:p>
            <a:fld id="{AABC86CE-28A6-4BE6-B887-BE7847D89449}" type="datetimeFigureOut">
              <a:rPr lang="en-IN" smtClean="0"/>
              <a:t>14-02-2025</a:t>
            </a:fld>
            <a:endParaRPr lang="en-IN"/>
          </a:p>
        </p:txBody>
      </p:sp>
      <p:sp>
        <p:nvSpPr>
          <p:cNvPr id="6" name="Footer Placeholder 5">
            <a:extLst>
              <a:ext uri="{FF2B5EF4-FFF2-40B4-BE49-F238E27FC236}">
                <a16:creationId xmlns:a16="http://schemas.microsoft.com/office/drawing/2014/main" id="{C225F32D-8017-1A63-DA1E-38EBC6F2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6003DF-963A-DD34-7103-297434525344}"/>
              </a:ext>
            </a:extLst>
          </p:cNvPr>
          <p:cNvSpPr>
            <a:spLocks noGrp="1"/>
          </p:cNvSpPr>
          <p:nvPr>
            <p:ph type="sldNum" sz="quarter" idx="12"/>
          </p:nvPr>
        </p:nvSpPr>
        <p:spPr/>
        <p:txBody>
          <a:bodyPr/>
          <a:lstStyle/>
          <a:p>
            <a:fld id="{9B31D8DC-58ED-4694-9F07-0DA246D518BB}" type="slidenum">
              <a:rPr lang="en-IN" smtClean="0"/>
              <a:t>‹#›</a:t>
            </a:fld>
            <a:endParaRPr lang="en-IN"/>
          </a:p>
        </p:txBody>
      </p:sp>
    </p:spTree>
    <p:extLst>
      <p:ext uri="{BB962C8B-B14F-4D97-AF65-F5344CB8AC3E}">
        <p14:creationId xmlns:p14="http://schemas.microsoft.com/office/powerpoint/2010/main" val="57175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93601-F4A5-026D-D27C-2297B3580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69D9A6-5258-1A22-22A4-083B4CB88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337598-7086-389C-0710-6D545556A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BC86CE-28A6-4BE6-B887-BE7847D89449}" type="datetimeFigureOut">
              <a:rPr lang="en-IN" smtClean="0"/>
              <a:t>14-02-2025</a:t>
            </a:fld>
            <a:endParaRPr lang="en-IN"/>
          </a:p>
        </p:txBody>
      </p:sp>
      <p:sp>
        <p:nvSpPr>
          <p:cNvPr id="5" name="Footer Placeholder 4">
            <a:extLst>
              <a:ext uri="{FF2B5EF4-FFF2-40B4-BE49-F238E27FC236}">
                <a16:creationId xmlns:a16="http://schemas.microsoft.com/office/drawing/2014/main" id="{04677C60-C3A5-250E-32F8-E3C05329D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D95EC95-6E45-E01C-3846-FE4E44B65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31D8DC-58ED-4694-9F07-0DA246D518BB}" type="slidenum">
              <a:rPr lang="en-IN" smtClean="0"/>
              <a:t>‹#›</a:t>
            </a:fld>
            <a:endParaRPr lang="en-IN"/>
          </a:p>
        </p:txBody>
      </p:sp>
    </p:spTree>
    <p:extLst>
      <p:ext uri="{BB962C8B-B14F-4D97-AF65-F5344CB8AC3E}">
        <p14:creationId xmlns:p14="http://schemas.microsoft.com/office/powerpoint/2010/main" val="3952347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37F607-E8F5-0624-7ED5-18E8E14F76BA}"/>
              </a:ext>
            </a:extLst>
          </p:cNvPr>
          <p:cNvPicPr>
            <a:picLocks noChangeAspect="1"/>
          </p:cNvPicPr>
          <p:nvPr/>
        </p:nvPicPr>
        <p:blipFill>
          <a:blip r:embed="rId2"/>
          <a:stretch>
            <a:fillRect/>
          </a:stretch>
        </p:blipFill>
        <p:spPr>
          <a:xfrm>
            <a:off x="2230279" y="426492"/>
            <a:ext cx="8277571" cy="5633345"/>
          </a:xfrm>
          <a:prstGeom prst="rect">
            <a:avLst/>
          </a:prstGeom>
        </p:spPr>
      </p:pic>
    </p:spTree>
    <p:extLst>
      <p:ext uri="{BB962C8B-B14F-4D97-AF65-F5344CB8AC3E}">
        <p14:creationId xmlns:p14="http://schemas.microsoft.com/office/powerpoint/2010/main" val="800177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7A5E75-132D-68DF-743B-542B81E305CC}"/>
              </a:ext>
            </a:extLst>
          </p:cNvPr>
          <p:cNvPicPr>
            <a:picLocks noChangeAspect="1"/>
          </p:cNvPicPr>
          <p:nvPr/>
        </p:nvPicPr>
        <p:blipFill>
          <a:blip r:embed="rId2"/>
          <a:stretch>
            <a:fillRect/>
          </a:stretch>
        </p:blipFill>
        <p:spPr>
          <a:xfrm>
            <a:off x="1746127" y="167357"/>
            <a:ext cx="8699746" cy="6523285"/>
          </a:xfrm>
          <a:prstGeom prst="rect">
            <a:avLst/>
          </a:prstGeom>
        </p:spPr>
      </p:pic>
    </p:spTree>
    <p:extLst>
      <p:ext uri="{BB962C8B-B14F-4D97-AF65-F5344CB8AC3E}">
        <p14:creationId xmlns:p14="http://schemas.microsoft.com/office/powerpoint/2010/main" val="225446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680840-1747-D660-A064-A53BA6F76C39}"/>
              </a:ext>
            </a:extLst>
          </p:cNvPr>
          <p:cNvPicPr>
            <a:picLocks noChangeAspect="1"/>
          </p:cNvPicPr>
          <p:nvPr/>
        </p:nvPicPr>
        <p:blipFill>
          <a:blip r:embed="rId2"/>
          <a:stretch>
            <a:fillRect/>
          </a:stretch>
        </p:blipFill>
        <p:spPr>
          <a:xfrm>
            <a:off x="2151986" y="768283"/>
            <a:ext cx="7888028" cy="5768053"/>
          </a:xfrm>
          <a:prstGeom prst="rect">
            <a:avLst/>
          </a:prstGeom>
        </p:spPr>
      </p:pic>
    </p:spTree>
    <p:extLst>
      <p:ext uri="{BB962C8B-B14F-4D97-AF65-F5344CB8AC3E}">
        <p14:creationId xmlns:p14="http://schemas.microsoft.com/office/powerpoint/2010/main" val="118831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5AB2D-6E09-C9E7-B1DE-1577A6F50980}"/>
              </a:ext>
            </a:extLst>
          </p:cNvPr>
          <p:cNvPicPr>
            <a:picLocks noChangeAspect="1"/>
          </p:cNvPicPr>
          <p:nvPr/>
        </p:nvPicPr>
        <p:blipFill>
          <a:blip r:embed="rId2"/>
          <a:stretch>
            <a:fillRect/>
          </a:stretch>
        </p:blipFill>
        <p:spPr>
          <a:xfrm>
            <a:off x="2667000" y="1047750"/>
            <a:ext cx="6858000" cy="4762500"/>
          </a:xfrm>
          <a:prstGeom prst="rect">
            <a:avLst/>
          </a:prstGeom>
        </p:spPr>
      </p:pic>
    </p:spTree>
    <p:extLst>
      <p:ext uri="{BB962C8B-B14F-4D97-AF65-F5344CB8AC3E}">
        <p14:creationId xmlns:p14="http://schemas.microsoft.com/office/powerpoint/2010/main" val="203306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A46E-B7F2-A85E-2681-8903A1AA8608}"/>
              </a:ext>
            </a:extLst>
          </p:cNvPr>
          <p:cNvSpPr>
            <a:spLocks noGrp="1"/>
          </p:cNvSpPr>
          <p:nvPr>
            <p:ph type="title"/>
          </p:nvPr>
        </p:nvSpPr>
        <p:spPr/>
        <p:txBody>
          <a:bodyPr/>
          <a:lstStyle/>
          <a:p>
            <a:r>
              <a:rPr lang="en-US" dirty="0"/>
              <a:t>Use of Kurtosis &amp; Skewness</a:t>
            </a:r>
            <a:endParaRPr lang="en-IN" dirty="0"/>
          </a:p>
        </p:txBody>
      </p:sp>
      <p:sp>
        <p:nvSpPr>
          <p:cNvPr id="3" name="Content Placeholder 2">
            <a:extLst>
              <a:ext uri="{FF2B5EF4-FFF2-40B4-BE49-F238E27FC236}">
                <a16:creationId xmlns:a16="http://schemas.microsoft.com/office/drawing/2014/main" id="{740C4633-F295-50CD-1F38-D2FBD0B3BEE8}"/>
              </a:ext>
            </a:extLst>
          </p:cNvPr>
          <p:cNvSpPr>
            <a:spLocks noGrp="1"/>
          </p:cNvSpPr>
          <p:nvPr>
            <p:ph idx="1"/>
          </p:nvPr>
        </p:nvSpPr>
        <p:spPr>
          <a:xfrm>
            <a:off x="439712" y="1450845"/>
            <a:ext cx="11752288" cy="4802187"/>
          </a:xfrm>
        </p:spPr>
        <p:txBody>
          <a:bodyPr>
            <a:noAutofit/>
          </a:bodyPr>
          <a:lstStyle/>
          <a:p>
            <a:pPr indent="0">
              <a:lnSpc>
                <a:spcPct val="100000"/>
              </a:lnSpc>
              <a:spcBef>
                <a:spcPts val="0"/>
              </a:spcBef>
            </a:pPr>
            <a:r>
              <a:rPr lang="en-US" sz="2200" dirty="0"/>
              <a:t> </a:t>
            </a:r>
            <a:r>
              <a:rPr lang="en-US" sz="2200" b="1" dirty="0"/>
              <a:t>Understanding Distribution Shape</a:t>
            </a:r>
            <a:r>
              <a:rPr lang="en-US" sz="2200" dirty="0"/>
              <a:t>: Skewness and kurtosis provide insights into the shape and characteristics of the data distribution beyond what is captured by measures of central tendency and variability.</a:t>
            </a:r>
          </a:p>
          <a:p>
            <a:pPr indent="0">
              <a:lnSpc>
                <a:spcPct val="100000"/>
              </a:lnSpc>
              <a:spcBef>
                <a:spcPts val="0"/>
              </a:spcBef>
            </a:pPr>
            <a:endParaRPr lang="en-US" sz="2200" dirty="0"/>
          </a:p>
          <a:p>
            <a:pPr indent="0">
              <a:lnSpc>
                <a:spcPct val="100000"/>
              </a:lnSpc>
              <a:spcBef>
                <a:spcPts val="0"/>
              </a:spcBef>
            </a:pPr>
            <a:r>
              <a:rPr lang="en-US" sz="2200" b="1" dirty="0"/>
              <a:t> Assumptions for Statistical Tests: </a:t>
            </a:r>
            <a:r>
              <a:rPr lang="en-US" sz="2200" dirty="0"/>
              <a:t>Many statistical tests (e.g., t-tests, ANOVA) assume that the data follow a normal distribution. Analyzing skewness and kurtosis helps to check this assumption.</a:t>
            </a:r>
          </a:p>
          <a:p>
            <a:pPr indent="0">
              <a:lnSpc>
                <a:spcPct val="100000"/>
              </a:lnSpc>
              <a:spcBef>
                <a:spcPts val="0"/>
              </a:spcBef>
            </a:pPr>
            <a:endParaRPr lang="en-US" sz="2200" dirty="0"/>
          </a:p>
          <a:p>
            <a:pPr indent="0">
              <a:lnSpc>
                <a:spcPct val="100000"/>
              </a:lnSpc>
              <a:spcBef>
                <a:spcPts val="0"/>
              </a:spcBef>
            </a:pPr>
            <a:r>
              <a:rPr lang="en-US" sz="2200" b="1" dirty="0"/>
              <a:t> Risk Management: </a:t>
            </a:r>
            <a:r>
              <a:rPr lang="en-US" sz="2200" dirty="0"/>
              <a:t>In finance, skewness and kurtosis are used to assess the risk and return profiles of investment portfolios. High kurtosis indicates higher risk due to the presence of extreme values.</a:t>
            </a:r>
          </a:p>
          <a:p>
            <a:pPr indent="0">
              <a:lnSpc>
                <a:spcPct val="100000"/>
              </a:lnSpc>
              <a:spcBef>
                <a:spcPts val="0"/>
              </a:spcBef>
            </a:pPr>
            <a:endParaRPr lang="en-US" sz="2200" dirty="0"/>
          </a:p>
          <a:p>
            <a:pPr indent="0">
              <a:lnSpc>
                <a:spcPct val="100000"/>
              </a:lnSpc>
              <a:spcBef>
                <a:spcPts val="0"/>
              </a:spcBef>
            </a:pPr>
            <a:r>
              <a:rPr lang="en-US" sz="2200" b="1" dirty="0"/>
              <a:t>Quality Control: </a:t>
            </a:r>
            <a:r>
              <a:rPr lang="en-US" sz="2200" dirty="0"/>
              <a:t>In manufacturing, skewness and kurtosis help in quality control processes by identifying deviations from the desired product specifications.</a:t>
            </a:r>
          </a:p>
          <a:p>
            <a:pPr indent="0">
              <a:lnSpc>
                <a:spcPct val="100000"/>
              </a:lnSpc>
              <a:spcBef>
                <a:spcPts val="0"/>
              </a:spcBef>
            </a:pPr>
            <a:endParaRPr lang="en-US" sz="2200" dirty="0"/>
          </a:p>
          <a:p>
            <a:pPr indent="0">
              <a:lnSpc>
                <a:spcPct val="100000"/>
              </a:lnSpc>
              <a:spcBef>
                <a:spcPts val="0"/>
              </a:spcBef>
            </a:pPr>
            <a:endParaRPr lang="en-IN" sz="2200" dirty="0"/>
          </a:p>
        </p:txBody>
      </p:sp>
    </p:spTree>
    <p:extLst>
      <p:ext uri="{BB962C8B-B14F-4D97-AF65-F5344CB8AC3E}">
        <p14:creationId xmlns:p14="http://schemas.microsoft.com/office/powerpoint/2010/main" val="110063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2617A3-A597-44F6-82BC-6206955A61B6}"/>
              </a:ext>
            </a:extLst>
          </p:cNvPr>
          <p:cNvPicPr>
            <a:picLocks noChangeAspect="1"/>
          </p:cNvPicPr>
          <p:nvPr/>
        </p:nvPicPr>
        <p:blipFill>
          <a:blip r:embed="rId2"/>
          <a:stretch>
            <a:fillRect/>
          </a:stretch>
        </p:blipFill>
        <p:spPr>
          <a:xfrm>
            <a:off x="1793976" y="854439"/>
            <a:ext cx="9030808" cy="4916773"/>
          </a:xfrm>
          <a:prstGeom prst="rect">
            <a:avLst/>
          </a:prstGeom>
        </p:spPr>
      </p:pic>
    </p:spTree>
    <p:extLst>
      <p:ext uri="{BB962C8B-B14F-4D97-AF65-F5344CB8AC3E}">
        <p14:creationId xmlns:p14="http://schemas.microsoft.com/office/powerpoint/2010/main" val="237314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F2336B-4388-E711-3862-78F741DDFE10}"/>
              </a:ext>
            </a:extLst>
          </p:cNvPr>
          <p:cNvPicPr>
            <a:picLocks noChangeAspect="1"/>
          </p:cNvPicPr>
          <p:nvPr/>
        </p:nvPicPr>
        <p:blipFill>
          <a:blip r:embed="rId2"/>
          <a:stretch>
            <a:fillRect/>
          </a:stretch>
        </p:blipFill>
        <p:spPr>
          <a:xfrm>
            <a:off x="890406" y="1928808"/>
            <a:ext cx="10670821" cy="3000384"/>
          </a:xfrm>
          <a:prstGeom prst="rect">
            <a:avLst/>
          </a:prstGeom>
        </p:spPr>
      </p:pic>
    </p:spTree>
    <p:extLst>
      <p:ext uri="{BB962C8B-B14F-4D97-AF65-F5344CB8AC3E}">
        <p14:creationId xmlns:p14="http://schemas.microsoft.com/office/powerpoint/2010/main" val="172556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A044F3-E69C-12AB-8F86-642FC13ED42B}"/>
              </a:ext>
            </a:extLst>
          </p:cNvPr>
          <p:cNvPicPr>
            <a:picLocks noChangeAspect="1"/>
          </p:cNvPicPr>
          <p:nvPr/>
        </p:nvPicPr>
        <p:blipFill>
          <a:blip r:embed="rId2"/>
          <a:stretch>
            <a:fillRect/>
          </a:stretch>
        </p:blipFill>
        <p:spPr>
          <a:xfrm>
            <a:off x="1181411" y="1933731"/>
            <a:ext cx="9829177" cy="2520611"/>
          </a:xfrm>
          <a:prstGeom prst="rect">
            <a:avLst/>
          </a:prstGeom>
        </p:spPr>
      </p:pic>
    </p:spTree>
    <p:extLst>
      <p:ext uri="{BB962C8B-B14F-4D97-AF65-F5344CB8AC3E}">
        <p14:creationId xmlns:p14="http://schemas.microsoft.com/office/powerpoint/2010/main" val="3834409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84C0AA-4A32-7F64-E226-3EF0E49E936F}"/>
              </a:ext>
            </a:extLst>
          </p:cNvPr>
          <p:cNvPicPr>
            <a:picLocks noChangeAspect="1"/>
          </p:cNvPicPr>
          <p:nvPr/>
        </p:nvPicPr>
        <p:blipFill>
          <a:blip r:embed="rId2"/>
          <a:stretch>
            <a:fillRect/>
          </a:stretch>
        </p:blipFill>
        <p:spPr>
          <a:xfrm>
            <a:off x="1219200" y="1919287"/>
            <a:ext cx="9753600" cy="3019425"/>
          </a:xfrm>
          <a:prstGeom prst="rect">
            <a:avLst/>
          </a:prstGeom>
        </p:spPr>
      </p:pic>
    </p:spTree>
    <p:extLst>
      <p:ext uri="{BB962C8B-B14F-4D97-AF65-F5344CB8AC3E}">
        <p14:creationId xmlns:p14="http://schemas.microsoft.com/office/powerpoint/2010/main" val="109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8A44F-6F6C-A00E-B3A8-805562B7405B}"/>
              </a:ext>
            </a:extLst>
          </p:cNvPr>
          <p:cNvPicPr>
            <a:picLocks noChangeAspect="1"/>
          </p:cNvPicPr>
          <p:nvPr/>
        </p:nvPicPr>
        <p:blipFill>
          <a:blip r:embed="rId2"/>
          <a:stretch>
            <a:fillRect/>
          </a:stretch>
        </p:blipFill>
        <p:spPr>
          <a:xfrm>
            <a:off x="2923081" y="734518"/>
            <a:ext cx="6795608" cy="5062728"/>
          </a:xfrm>
          <a:prstGeom prst="rect">
            <a:avLst/>
          </a:prstGeom>
        </p:spPr>
      </p:pic>
      <p:sp>
        <p:nvSpPr>
          <p:cNvPr id="4" name="TextBox 3">
            <a:extLst>
              <a:ext uri="{FF2B5EF4-FFF2-40B4-BE49-F238E27FC236}">
                <a16:creationId xmlns:a16="http://schemas.microsoft.com/office/drawing/2014/main" id="{2E1F6C33-3213-4583-0575-82B516351302}"/>
              </a:ext>
            </a:extLst>
          </p:cNvPr>
          <p:cNvSpPr txBox="1"/>
          <p:nvPr/>
        </p:nvSpPr>
        <p:spPr>
          <a:xfrm>
            <a:off x="3049250" y="5515462"/>
            <a:ext cx="6093500" cy="923330"/>
          </a:xfrm>
          <a:prstGeom prst="rect">
            <a:avLst/>
          </a:prstGeom>
          <a:noFill/>
        </p:spPr>
        <p:txBody>
          <a:bodyPr wrap="square">
            <a:spAutoFit/>
          </a:bodyPr>
          <a:lstStyle/>
          <a:p>
            <a:r>
              <a:rPr lang="en-US" dirty="0"/>
              <a:t>A histogram visualizing the distribution associated to rolling a die. The probability of rolling each of the six possible numbers is 1/6=0.166.</a:t>
            </a:r>
            <a:endParaRPr lang="en-IN" dirty="0"/>
          </a:p>
        </p:txBody>
      </p:sp>
    </p:spTree>
    <p:extLst>
      <p:ext uri="{BB962C8B-B14F-4D97-AF65-F5344CB8AC3E}">
        <p14:creationId xmlns:p14="http://schemas.microsoft.com/office/powerpoint/2010/main" val="3114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0525EA-EE42-517E-B6C3-C440F3977325}"/>
              </a:ext>
            </a:extLst>
          </p:cNvPr>
          <p:cNvPicPr>
            <a:picLocks noChangeAspect="1"/>
          </p:cNvPicPr>
          <p:nvPr/>
        </p:nvPicPr>
        <p:blipFill>
          <a:blip r:embed="rId2"/>
          <a:stretch>
            <a:fillRect/>
          </a:stretch>
        </p:blipFill>
        <p:spPr>
          <a:xfrm>
            <a:off x="1863777" y="321378"/>
            <a:ext cx="9079043" cy="6215243"/>
          </a:xfrm>
          <a:prstGeom prst="rect">
            <a:avLst/>
          </a:prstGeom>
        </p:spPr>
      </p:pic>
    </p:spTree>
    <p:extLst>
      <p:ext uri="{BB962C8B-B14F-4D97-AF65-F5344CB8AC3E}">
        <p14:creationId xmlns:p14="http://schemas.microsoft.com/office/powerpoint/2010/main" val="359904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7844D6-D8CC-45FD-F6F2-844D761A5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864" y="1633929"/>
            <a:ext cx="7838272" cy="3919136"/>
          </a:xfrm>
          <a:prstGeom prst="rect">
            <a:avLst/>
          </a:prstGeom>
        </p:spPr>
      </p:pic>
    </p:spTree>
    <p:extLst>
      <p:ext uri="{BB962C8B-B14F-4D97-AF65-F5344CB8AC3E}">
        <p14:creationId xmlns:p14="http://schemas.microsoft.com/office/powerpoint/2010/main" val="190980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797C8C-845F-385A-159A-DE629D85F76B}"/>
              </a:ext>
            </a:extLst>
          </p:cNvPr>
          <p:cNvPicPr>
            <a:picLocks noChangeAspect="1"/>
          </p:cNvPicPr>
          <p:nvPr/>
        </p:nvPicPr>
        <p:blipFill>
          <a:blip r:embed="rId2"/>
          <a:stretch>
            <a:fillRect/>
          </a:stretch>
        </p:blipFill>
        <p:spPr>
          <a:xfrm>
            <a:off x="3201410" y="674557"/>
            <a:ext cx="6255607" cy="5126636"/>
          </a:xfrm>
          <a:prstGeom prst="rect">
            <a:avLst/>
          </a:prstGeom>
        </p:spPr>
      </p:pic>
    </p:spTree>
    <p:extLst>
      <p:ext uri="{BB962C8B-B14F-4D97-AF65-F5344CB8AC3E}">
        <p14:creationId xmlns:p14="http://schemas.microsoft.com/office/powerpoint/2010/main" val="270119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6FD308-7751-FC2D-7800-93831DA934D6}"/>
              </a:ext>
            </a:extLst>
          </p:cNvPr>
          <p:cNvPicPr>
            <a:picLocks noChangeAspect="1"/>
          </p:cNvPicPr>
          <p:nvPr/>
        </p:nvPicPr>
        <p:blipFill>
          <a:blip r:embed="rId2"/>
          <a:stretch>
            <a:fillRect/>
          </a:stretch>
        </p:blipFill>
        <p:spPr>
          <a:xfrm>
            <a:off x="2099725" y="432556"/>
            <a:ext cx="7992549" cy="5992887"/>
          </a:xfrm>
          <a:prstGeom prst="rect">
            <a:avLst/>
          </a:prstGeom>
        </p:spPr>
      </p:pic>
    </p:spTree>
    <p:extLst>
      <p:ext uri="{BB962C8B-B14F-4D97-AF65-F5344CB8AC3E}">
        <p14:creationId xmlns:p14="http://schemas.microsoft.com/office/powerpoint/2010/main" val="2030953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hat to Expect when Throwing Dice and Adding Them Up | by Juan Luis  Ruiz-Tagle | Cantor's Paradise">
            <a:extLst>
              <a:ext uri="{FF2B5EF4-FFF2-40B4-BE49-F238E27FC236}">
                <a16:creationId xmlns:a16="http://schemas.microsoft.com/office/drawing/2014/main" id="{B93A354D-A9C0-2B7F-D6E6-2034B3D9E1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C4AC0DBB-4C6E-450B-F12C-B244C8BF3C7B}"/>
              </a:ext>
            </a:extLst>
          </p:cNvPr>
          <p:cNvPicPr>
            <a:picLocks noChangeAspect="1"/>
          </p:cNvPicPr>
          <p:nvPr/>
        </p:nvPicPr>
        <p:blipFill>
          <a:blip r:embed="rId2"/>
          <a:stretch>
            <a:fillRect/>
          </a:stretch>
        </p:blipFill>
        <p:spPr>
          <a:xfrm>
            <a:off x="474688" y="0"/>
            <a:ext cx="11242623" cy="6858000"/>
          </a:xfrm>
          <a:prstGeom prst="rect">
            <a:avLst/>
          </a:prstGeom>
        </p:spPr>
      </p:pic>
    </p:spTree>
    <p:extLst>
      <p:ext uri="{BB962C8B-B14F-4D97-AF65-F5344CB8AC3E}">
        <p14:creationId xmlns:p14="http://schemas.microsoft.com/office/powerpoint/2010/main" val="9084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48782-7B00-F736-D074-B2F5F370D551}"/>
              </a:ext>
            </a:extLst>
          </p:cNvPr>
          <p:cNvSpPr txBox="1"/>
          <p:nvPr/>
        </p:nvSpPr>
        <p:spPr>
          <a:xfrm>
            <a:off x="1184223" y="434716"/>
            <a:ext cx="7956028" cy="4031873"/>
          </a:xfrm>
          <a:prstGeom prst="rect">
            <a:avLst/>
          </a:prstGeom>
          <a:noFill/>
        </p:spPr>
        <p:txBody>
          <a:bodyPr wrap="square">
            <a:spAutoFit/>
          </a:bodyPr>
          <a:lstStyle/>
          <a:p>
            <a:r>
              <a:rPr lang="en-US" sz="3200" dirty="0"/>
              <a:t>Which of the following is true about the arithmetic mean?</a:t>
            </a:r>
          </a:p>
          <a:p>
            <a:endParaRPr lang="en-US" sz="3200" dirty="0"/>
          </a:p>
          <a:p>
            <a:endParaRPr lang="en-US" sz="3200" dirty="0"/>
          </a:p>
          <a:p>
            <a:r>
              <a:rPr lang="en-US" sz="3200" dirty="0"/>
              <a:t>a) It is sensitive to outliers</a:t>
            </a:r>
          </a:p>
          <a:p>
            <a:r>
              <a:rPr lang="en-US" sz="3200" dirty="0"/>
              <a:t>b) It is not sensitive to outliers</a:t>
            </a:r>
          </a:p>
          <a:p>
            <a:r>
              <a:rPr lang="en-US" sz="3200" dirty="0"/>
              <a:t>c) Extreme values do not affect the mean</a:t>
            </a:r>
          </a:p>
          <a:p>
            <a:r>
              <a:rPr lang="en-US" sz="3200" dirty="0"/>
              <a:t>d) Mean of the data cannot be corrupted</a:t>
            </a:r>
            <a:endParaRPr lang="en-IN" sz="3200" dirty="0"/>
          </a:p>
        </p:txBody>
      </p:sp>
    </p:spTree>
    <p:extLst>
      <p:ext uri="{BB962C8B-B14F-4D97-AF65-F5344CB8AC3E}">
        <p14:creationId xmlns:p14="http://schemas.microsoft.com/office/powerpoint/2010/main" val="119625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3" end="3"/>
                                            </p:txEl>
                                          </p:spTgt>
                                        </p:tgtEl>
                                        <p:attrNameLst>
                                          <p:attrName>style.color</p:attrName>
                                        </p:attrNameLst>
                                      </p:cBhvr>
                                      <p:to>
                                        <a:schemeClr val="accent2"/>
                                      </p:to>
                                    </p:animClr>
                                    <p:animClr clrSpc="rgb" dir="cw">
                                      <p:cBhvr>
                                        <p:cTn id="7" dur="500" fill="hold"/>
                                        <p:tgtEl>
                                          <p:spTgt spid="3">
                                            <p:txEl>
                                              <p:pRg st="3" end="3"/>
                                            </p:txEl>
                                          </p:spTgt>
                                        </p:tgtEl>
                                        <p:attrNameLst>
                                          <p:attrName>fillcolor</p:attrName>
                                        </p:attrNameLst>
                                      </p:cBhvr>
                                      <p:to>
                                        <a:schemeClr val="accent2"/>
                                      </p:to>
                                    </p:animClr>
                                    <p:set>
                                      <p:cBhvr>
                                        <p:cTn id="8" dur="500" fill="hold"/>
                                        <p:tgtEl>
                                          <p:spTgt spid="3">
                                            <p:txEl>
                                              <p:pRg st="3" end="3"/>
                                            </p:txEl>
                                          </p:spTgt>
                                        </p:tgtEl>
                                        <p:attrNameLst>
                                          <p:attrName>fill.type</p:attrName>
                                        </p:attrNameLst>
                                      </p:cBhvr>
                                      <p:to>
                                        <p:strVal val="solid"/>
                                      </p:to>
                                    </p:set>
                                    <p:anim to="1.5" calcmode="lin" valueType="num">
                                      <p:cBhvr override="childStyle">
                                        <p:cTn id="9" dur="500" fill="hold"/>
                                        <p:tgtEl>
                                          <p:spTgt spid="3">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0C2853-F453-C8F6-C7B3-6138929C7358}"/>
              </a:ext>
            </a:extLst>
          </p:cNvPr>
          <p:cNvSpPr txBox="1"/>
          <p:nvPr/>
        </p:nvSpPr>
        <p:spPr>
          <a:xfrm>
            <a:off x="1798820" y="1484026"/>
            <a:ext cx="7776146" cy="3539430"/>
          </a:xfrm>
          <a:prstGeom prst="rect">
            <a:avLst/>
          </a:prstGeom>
          <a:noFill/>
        </p:spPr>
        <p:txBody>
          <a:bodyPr wrap="square">
            <a:spAutoFit/>
          </a:bodyPr>
          <a:lstStyle/>
          <a:p>
            <a:r>
              <a:rPr lang="en-US" sz="3200" dirty="0"/>
              <a:t> The square root of the variance is called the ________ deviation.</a:t>
            </a:r>
          </a:p>
          <a:p>
            <a:endParaRPr lang="en-US" sz="3200" dirty="0"/>
          </a:p>
          <a:p>
            <a:r>
              <a:rPr lang="en-US" sz="3200" dirty="0"/>
              <a:t>a) empirical</a:t>
            </a:r>
          </a:p>
          <a:p>
            <a:r>
              <a:rPr lang="en-US" sz="3200" dirty="0"/>
              <a:t>b) mean</a:t>
            </a:r>
          </a:p>
          <a:p>
            <a:r>
              <a:rPr lang="en-US" sz="3200" dirty="0"/>
              <a:t>c) continuous</a:t>
            </a:r>
          </a:p>
          <a:p>
            <a:r>
              <a:rPr lang="en-US" sz="3200" dirty="0"/>
              <a:t>d) standard</a:t>
            </a:r>
          </a:p>
        </p:txBody>
      </p:sp>
    </p:spTree>
    <p:extLst>
      <p:ext uri="{BB962C8B-B14F-4D97-AF65-F5344CB8AC3E}">
        <p14:creationId xmlns:p14="http://schemas.microsoft.com/office/powerpoint/2010/main" val="356496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anim to="1.5" calcmode="lin" valueType="num">
                                      <p:cBhvr override="childStyle">
                                        <p:cTn id="9" dur="500" fill="hold"/>
                                        <p:tgtEl>
                                          <p:spTgt spid="3">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05043-5151-51B1-2BA5-CB60816B658B}"/>
              </a:ext>
            </a:extLst>
          </p:cNvPr>
          <p:cNvSpPr txBox="1"/>
          <p:nvPr/>
        </p:nvSpPr>
        <p:spPr>
          <a:xfrm>
            <a:off x="1229193" y="194873"/>
            <a:ext cx="10418164" cy="4031873"/>
          </a:xfrm>
          <a:prstGeom prst="rect">
            <a:avLst/>
          </a:prstGeom>
          <a:noFill/>
        </p:spPr>
        <p:txBody>
          <a:bodyPr wrap="square">
            <a:spAutoFit/>
          </a:bodyPr>
          <a:lstStyle/>
          <a:p>
            <a:r>
              <a:rPr lang="en-US" sz="3200" dirty="0"/>
              <a:t> Which of the following is a correct interpretation of a low standard deviation value for a data distribution?</a:t>
            </a:r>
          </a:p>
          <a:p>
            <a:endParaRPr lang="en-US" sz="3200" dirty="0"/>
          </a:p>
          <a:p>
            <a:endParaRPr lang="en-US" sz="3200" dirty="0"/>
          </a:p>
          <a:p>
            <a:r>
              <a:rPr lang="en-US" sz="3200" dirty="0"/>
              <a:t>a) Data is spread over a large range of values</a:t>
            </a:r>
          </a:p>
          <a:p>
            <a:r>
              <a:rPr lang="en-US" sz="3200" dirty="0"/>
              <a:t>b) Data points are close to the mean</a:t>
            </a:r>
          </a:p>
          <a:p>
            <a:r>
              <a:rPr lang="en-US" sz="3200" dirty="0"/>
              <a:t>c) Data points are close to the mode</a:t>
            </a:r>
          </a:p>
          <a:p>
            <a:r>
              <a:rPr lang="en-US" sz="3200" dirty="0"/>
              <a:t>d) Data points are close to the 25th percentile</a:t>
            </a:r>
            <a:endParaRPr lang="en-IN" sz="3200" dirty="0"/>
          </a:p>
        </p:txBody>
      </p:sp>
    </p:spTree>
    <p:extLst>
      <p:ext uri="{BB962C8B-B14F-4D97-AF65-F5344CB8AC3E}">
        <p14:creationId xmlns:p14="http://schemas.microsoft.com/office/powerpoint/2010/main" val="346024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B7192-99A8-7686-A1C5-7E9BD25F984E}"/>
              </a:ext>
            </a:extLst>
          </p:cNvPr>
          <p:cNvSpPr txBox="1"/>
          <p:nvPr/>
        </p:nvSpPr>
        <p:spPr>
          <a:xfrm>
            <a:off x="1858780" y="659566"/>
            <a:ext cx="9518754" cy="4031873"/>
          </a:xfrm>
          <a:prstGeom prst="rect">
            <a:avLst/>
          </a:prstGeom>
          <a:noFill/>
        </p:spPr>
        <p:txBody>
          <a:bodyPr wrap="square">
            <a:spAutoFit/>
          </a:bodyPr>
          <a:lstStyle/>
          <a:p>
            <a:r>
              <a:rPr lang="en-US" sz="3200" dirty="0"/>
              <a:t>Which of the following is not true about scatter plots?</a:t>
            </a:r>
          </a:p>
          <a:p>
            <a:endParaRPr lang="en-US" sz="3200" dirty="0"/>
          </a:p>
          <a:p>
            <a:endParaRPr lang="en-US" sz="3200" dirty="0"/>
          </a:p>
          <a:p>
            <a:r>
              <a:rPr lang="en-US" sz="3200" dirty="0"/>
              <a:t>a) It is used to identify relationship between attributes</a:t>
            </a:r>
          </a:p>
          <a:p>
            <a:r>
              <a:rPr lang="en-US" sz="3200" dirty="0"/>
              <a:t>b) It is used in the case of univariate distribution</a:t>
            </a:r>
          </a:p>
          <a:p>
            <a:r>
              <a:rPr lang="en-US" sz="3200" dirty="0"/>
              <a:t>c) It is used to identify outliers</a:t>
            </a:r>
          </a:p>
          <a:p>
            <a:r>
              <a:rPr lang="en-US" sz="3200" dirty="0"/>
              <a:t>d) It is used to identify clusters</a:t>
            </a:r>
            <a:endParaRPr lang="en-IN" sz="3200" dirty="0"/>
          </a:p>
        </p:txBody>
      </p:sp>
    </p:spTree>
    <p:extLst>
      <p:ext uri="{BB962C8B-B14F-4D97-AF65-F5344CB8AC3E}">
        <p14:creationId xmlns:p14="http://schemas.microsoft.com/office/powerpoint/2010/main" val="345992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CF3C2B-BA49-31D2-AAE8-597260D51538}"/>
              </a:ext>
            </a:extLst>
          </p:cNvPr>
          <p:cNvPicPr>
            <a:picLocks noChangeAspect="1"/>
          </p:cNvPicPr>
          <p:nvPr/>
        </p:nvPicPr>
        <p:blipFill>
          <a:blip r:embed="rId2"/>
          <a:stretch>
            <a:fillRect/>
          </a:stretch>
        </p:blipFill>
        <p:spPr>
          <a:xfrm>
            <a:off x="381000" y="571500"/>
            <a:ext cx="11430000" cy="5715000"/>
          </a:xfrm>
          <a:prstGeom prst="rect">
            <a:avLst/>
          </a:prstGeom>
        </p:spPr>
      </p:pic>
    </p:spTree>
    <p:extLst>
      <p:ext uri="{BB962C8B-B14F-4D97-AF65-F5344CB8AC3E}">
        <p14:creationId xmlns:p14="http://schemas.microsoft.com/office/powerpoint/2010/main" val="116257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7CB0D8-1C69-CEE6-6E31-F89F5D0B7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28" y="161256"/>
            <a:ext cx="6996545" cy="6535488"/>
          </a:xfrm>
          <a:prstGeom prst="rect">
            <a:avLst/>
          </a:prstGeom>
        </p:spPr>
      </p:pic>
    </p:spTree>
    <p:extLst>
      <p:ext uri="{BB962C8B-B14F-4D97-AF65-F5344CB8AC3E}">
        <p14:creationId xmlns:p14="http://schemas.microsoft.com/office/powerpoint/2010/main" val="292967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5014F2-01E3-B77F-71C2-E0A1B4AF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46" y="1562533"/>
            <a:ext cx="11873907" cy="3732934"/>
          </a:xfrm>
          <a:prstGeom prst="rect">
            <a:avLst/>
          </a:prstGeom>
        </p:spPr>
      </p:pic>
    </p:spTree>
    <p:extLst>
      <p:ext uri="{BB962C8B-B14F-4D97-AF65-F5344CB8AC3E}">
        <p14:creationId xmlns:p14="http://schemas.microsoft.com/office/powerpoint/2010/main" val="298451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327066-1948-7CE9-CD94-621FD5F3F0DE}"/>
              </a:ext>
            </a:extLst>
          </p:cNvPr>
          <p:cNvPicPr>
            <a:picLocks noChangeAspect="1"/>
          </p:cNvPicPr>
          <p:nvPr/>
        </p:nvPicPr>
        <p:blipFill>
          <a:blip r:embed="rId2"/>
          <a:stretch>
            <a:fillRect/>
          </a:stretch>
        </p:blipFill>
        <p:spPr>
          <a:xfrm>
            <a:off x="1429739" y="914401"/>
            <a:ext cx="9807576" cy="4796852"/>
          </a:xfrm>
          <a:prstGeom prst="rect">
            <a:avLst/>
          </a:prstGeom>
        </p:spPr>
      </p:pic>
    </p:spTree>
    <p:extLst>
      <p:ext uri="{BB962C8B-B14F-4D97-AF65-F5344CB8AC3E}">
        <p14:creationId xmlns:p14="http://schemas.microsoft.com/office/powerpoint/2010/main" val="218370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F82F36-8C43-D4DD-6C81-7E2FE87E159E}"/>
              </a:ext>
            </a:extLst>
          </p:cNvPr>
          <p:cNvPicPr>
            <a:picLocks noChangeAspect="1"/>
          </p:cNvPicPr>
          <p:nvPr/>
        </p:nvPicPr>
        <p:blipFill>
          <a:blip r:embed="rId2"/>
          <a:stretch>
            <a:fillRect/>
          </a:stretch>
        </p:blipFill>
        <p:spPr>
          <a:xfrm>
            <a:off x="2436806" y="644578"/>
            <a:ext cx="7797368" cy="5246556"/>
          </a:xfrm>
          <a:prstGeom prst="rect">
            <a:avLst/>
          </a:prstGeom>
        </p:spPr>
      </p:pic>
    </p:spTree>
    <p:extLst>
      <p:ext uri="{BB962C8B-B14F-4D97-AF65-F5344CB8AC3E}">
        <p14:creationId xmlns:p14="http://schemas.microsoft.com/office/powerpoint/2010/main" val="103010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2B80-72B1-473B-5826-7B2B9A8B455C}"/>
              </a:ext>
            </a:extLst>
          </p:cNvPr>
          <p:cNvSpPr>
            <a:spLocks noGrp="1"/>
          </p:cNvSpPr>
          <p:nvPr>
            <p:ph type="title"/>
          </p:nvPr>
        </p:nvSpPr>
        <p:spPr/>
        <p:txBody>
          <a:bodyPr/>
          <a:lstStyle/>
          <a:p>
            <a:r>
              <a:rPr lang="en-US" dirty="0"/>
              <a:t>What’s the best measure of variability?</a:t>
            </a:r>
            <a:endParaRPr lang="en-IN" dirty="0"/>
          </a:p>
        </p:txBody>
      </p:sp>
      <p:sp>
        <p:nvSpPr>
          <p:cNvPr id="3" name="Content Placeholder 2">
            <a:extLst>
              <a:ext uri="{FF2B5EF4-FFF2-40B4-BE49-F238E27FC236}">
                <a16:creationId xmlns:a16="http://schemas.microsoft.com/office/drawing/2014/main" id="{327631CC-B7E3-1EAD-4CE7-2EDE575ABE38}"/>
              </a:ext>
            </a:extLst>
          </p:cNvPr>
          <p:cNvSpPr>
            <a:spLocks noGrp="1"/>
          </p:cNvSpPr>
          <p:nvPr>
            <p:ph idx="1"/>
          </p:nvPr>
        </p:nvSpPr>
        <p:spPr/>
        <p:txBody>
          <a:bodyPr>
            <a:normAutofit fontScale="70000" lnSpcReduction="20000"/>
          </a:bodyPr>
          <a:lstStyle/>
          <a:p>
            <a:r>
              <a:rPr lang="en-US" dirty="0"/>
              <a:t>The best measure of variability depends on your level of measurement and distribution.</a:t>
            </a:r>
          </a:p>
          <a:p>
            <a:endParaRPr lang="en-US" dirty="0"/>
          </a:p>
          <a:p>
            <a:r>
              <a:rPr lang="en-US" b="1" dirty="0"/>
              <a:t>Level of measurement</a:t>
            </a:r>
          </a:p>
          <a:p>
            <a:r>
              <a:rPr lang="en-US" dirty="0"/>
              <a:t>For data measured at an ordinal level, the range and interquartile range are the only appropriate measures of variability.</a:t>
            </a:r>
          </a:p>
          <a:p>
            <a:r>
              <a:rPr lang="en-US" dirty="0"/>
              <a:t>For more complex interval and ratio levels, the standard deviation and variance are also applicable.</a:t>
            </a:r>
          </a:p>
          <a:p>
            <a:endParaRPr lang="en-US" dirty="0"/>
          </a:p>
          <a:p>
            <a:r>
              <a:rPr lang="en-US" b="1" dirty="0"/>
              <a:t>Distribution</a:t>
            </a:r>
          </a:p>
          <a:p>
            <a:r>
              <a:rPr lang="en-US" dirty="0"/>
              <a:t>For normal distributions, all measures can be used. The standard deviation and variance are preferred because they take your whole data set into account, but this also means that they are easily influenced by outliers.</a:t>
            </a:r>
          </a:p>
          <a:p>
            <a:r>
              <a:rPr lang="en-US" dirty="0"/>
              <a:t>For skewed distributions or data sets with outliers, the interquartile range is the best measure. It’s least affected by extreme values because it focuses on the spread in the middle of the data set.</a:t>
            </a:r>
          </a:p>
          <a:p>
            <a:endParaRPr lang="en-US" dirty="0"/>
          </a:p>
          <a:p>
            <a:endParaRPr lang="en-IN" dirty="0"/>
          </a:p>
        </p:txBody>
      </p:sp>
    </p:spTree>
    <p:extLst>
      <p:ext uri="{BB962C8B-B14F-4D97-AF65-F5344CB8AC3E}">
        <p14:creationId xmlns:p14="http://schemas.microsoft.com/office/powerpoint/2010/main" val="17376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87A486-475B-BB59-350C-C8AD6EB0AFCF}"/>
              </a:ext>
            </a:extLst>
          </p:cNvPr>
          <p:cNvPicPr>
            <a:picLocks noChangeAspect="1"/>
          </p:cNvPicPr>
          <p:nvPr/>
        </p:nvPicPr>
        <p:blipFill>
          <a:blip r:embed="rId2"/>
          <a:stretch>
            <a:fillRect/>
          </a:stretch>
        </p:blipFill>
        <p:spPr>
          <a:xfrm>
            <a:off x="3759221" y="300600"/>
            <a:ext cx="4673558" cy="5957793"/>
          </a:xfrm>
          <a:prstGeom prst="rect">
            <a:avLst/>
          </a:prstGeom>
        </p:spPr>
      </p:pic>
    </p:spTree>
    <p:extLst>
      <p:ext uri="{BB962C8B-B14F-4D97-AF65-F5344CB8AC3E}">
        <p14:creationId xmlns:p14="http://schemas.microsoft.com/office/powerpoint/2010/main" val="649158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754</TotalTime>
  <Words>471</Words>
  <Application>Microsoft Office PowerPoint</Application>
  <PresentationFormat>Widescreen</PresentationFormat>
  <Paragraphs>46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the best measure of variability?</vt:lpstr>
      <vt:lpstr>PowerPoint Presentation</vt:lpstr>
      <vt:lpstr>PowerPoint Presentation</vt:lpstr>
      <vt:lpstr>PowerPoint Presentation</vt:lpstr>
      <vt:lpstr>PowerPoint Presentation</vt:lpstr>
      <vt:lpstr>Use of Kurtosis &amp; Skewness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Mallika Gandhi</dc:creator>
  <cp:lastModifiedBy>Mallika Gandhi</cp:lastModifiedBy>
  <cp:revision>10</cp:revision>
  <dcterms:created xsi:type="dcterms:W3CDTF">2025-01-30T16:37:01Z</dcterms:created>
  <dcterms:modified xsi:type="dcterms:W3CDTF">2025-02-14T17:20:25Z</dcterms:modified>
</cp:coreProperties>
</file>