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306" r:id="rId5"/>
    <p:sldId id="257" r:id="rId6"/>
    <p:sldId id="315" r:id="rId7"/>
    <p:sldId id="316" r:id="rId8"/>
    <p:sldId id="307" r:id="rId9"/>
    <p:sldId id="308" r:id="rId10"/>
    <p:sldId id="258" r:id="rId11"/>
    <p:sldId id="264" r:id="rId12"/>
    <p:sldId id="311" r:id="rId13"/>
    <p:sldId id="309" r:id="rId14"/>
    <p:sldId id="259" r:id="rId15"/>
    <p:sldId id="268" r:id="rId16"/>
    <p:sldId id="270" r:id="rId17"/>
    <p:sldId id="275" r:id="rId18"/>
    <p:sldId id="272" r:id="rId19"/>
    <p:sldId id="273" r:id="rId20"/>
    <p:sldId id="292" r:id="rId21"/>
    <p:sldId id="293" r:id="rId22"/>
    <p:sldId id="294" r:id="rId23"/>
    <p:sldId id="296" r:id="rId24"/>
    <p:sldId id="297" r:id="rId25"/>
    <p:sldId id="298" r:id="rId26"/>
    <p:sldId id="312" r:id="rId27"/>
    <p:sldId id="274" r:id="rId28"/>
    <p:sldId id="279" r:id="rId29"/>
    <p:sldId id="280" r:id="rId30"/>
    <p:sldId id="313" r:id="rId31"/>
    <p:sldId id="276" r:id="rId32"/>
    <p:sldId id="281" r:id="rId33"/>
    <p:sldId id="286" r:id="rId34"/>
    <p:sldId id="282" r:id="rId35"/>
    <p:sldId id="285" r:id="rId36"/>
    <p:sldId id="283" r:id="rId37"/>
    <p:sldId id="300" r:id="rId38"/>
    <p:sldId id="291" r:id="rId39"/>
    <p:sldId id="301" r:id="rId40"/>
    <p:sldId id="284" r:id="rId41"/>
    <p:sldId id="303" r:id="rId42"/>
    <p:sldId id="304" r:id="rId43"/>
    <p:sldId id="302" r:id="rId44"/>
    <p:sldId id="289" r:id="rId45"/>
    <p:sldId id="290" r:id="rId46"/>
    <p:sldId id="314" r:id="rId47"/>
    <p:sldId id="278" r:id="rId48"/>
    <p:sldId id="267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501" autoAdjust="0"/>
  </p:normalViewPr>
  <p:slideViewPr>
    <p:cSldViewPr snapToGrid="0">
      <p:cViewPr varScale="1">
        <p:scale>
          <a:sx n="70" d="100"/>
          <a:sy n="70" d="100"/>
        </p:scale>
        <p:origin x="-70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57F953-53A7-4461-91E7-AF6B4745460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6714F58-D5F9-4B41-BE16-86261102EC91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Question</a:t>
          </a:r>
        </a:p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corpus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0A7C3C-17A0-49F1-8424-9E969CD50007}" type="parTrans" cxnId="{3587FD33-4CFE-4A13-857A-437D043887DA}">
      <dgm:prSet/>
      <dgm:spPr/>
      <dgm:t>
        <a:bodyPr/>
        <a:lstStyle/>
        <a:p>
          <a:endParaRPr lang="en-US"/>
        </a:p>
      </dgm:t>
    </dgm:pt>
    <dgm:pt modelId="{CED39B7B-DDDC-4225-8481-3AD9BF9268A2}" type="sibTrans" cxnId="{3587FD33-4CFE-4A13-857A-437D043887DA}">
      <dgm:prSet/>
      <dgm:spPr/>
      <dgm:t>
        <a:bodyPr/>
        <a:lstStyle/>
        <a:p>
          <a:endParaRPr lang="en-US"/>
        </a:p>
      </dgm:t>
    </dgm:pt>
    <dgm:pt modelId="{3AE60618-106B-46A7-A07D-44E472B249B7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Preprocess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FF39E1-E916-4602-97D6-9573FC2E41E4}" type="parTrans" cxnId="{7760EDA0-A89B-4093-8862-20E853F7F9DB}">
      <dgm:prSet/>
      <dgm:spPr/>
      <dgm:t>
        <a:bodyPr/>
        <a:lstStyle/>
        <a:p>
          <a:endParaRPr lang="en-US"/>
        </a:p>
      </dgm:t>
    </dgm:pt>
    <dgm:pt modelId="{8C8CCDD8-5FA6-4164-9EF8-A086EC114A65}" type="sibTrans" cxnId="{7760EDA0-A89B-4093-8862-20E853F7F9DB}">
      <dgm:prSet/>
      <dgm:spPr/>
      <dgm:t>
        <a:bodyPr/>
        <a:lstStyle/>
        <a:p>
          <a:endParaRPr lang="en-US"/>
        </a:p>
      </dgm:t>
    </dgm:pt>
    <dgm:pt modelId="{411153B0-69E2-4922-9414-D51EE76A7C04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Tokenize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BF50D8-182F-4AE5-8ECD-4F7C0D7CF3EA}" type="parTrans" cxnId="{D68C7848-11C3-4AA3-8628-C0B2C29A7F2C}">
      <dgm:prSet/>
      <dgm:spPr/>
      <dgm:t>
        <a:bodyPr/>
        <a:lstStyle/>
        <a:p>
          <a:endParaRPr lang="en-US"/>
        </a:p>
      </dgm:t>
    </dgm:pt>
    <dgm:pt modelId="{51009DE7-55DA-4039-9E03-2841C4BFBC1C}" type="sibTrans" cxnId="{D68C7848-11C3-4AA3-8628-C0B2C29A7F2C}">
      <dgm:prSet/>
      <dgm:spPr/>
      <dgm:t>
        <a:bodyPr/>
        <a:lstStyle/>
        <a:p>
          <a:endParaRPr lang="en-US"/>
        </a:p>
      </dgm:t>
    </dgm:pt>
    <dgm:pt modelId="{D213C4DE-A1E3-49D8-9FF1-6F62BD22C947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Feature Extraction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EFF5E3-7157-4C19-9076-0AA932B380B1}" type="parTrans" cxnId="{7650462A-403A-491A-944F-2528835A6616}">
      <dgm:prSet/>
      <dgm:spPr/>
      <dgm:t>
        <a:bodyPr/>
        <a:lstStyle/>
        <a:p>
          <a:endParaRPr lang="en-US"/>
        </a:p>
      </dgm:t>
    </dgm:pt>
    <dgm:pt modelId="{849659A8-A716-4010-9580-E5AEE11E65EE}" type="sibTrans" cxnId="{7650462A-403A-491A-944F-2528835A6616}">
      <dgm:prSet/>
      <dgm:spPr/>
      <dgm:t>
        <a:bodyPr/>
        <a:lstStyle/>
        <a:p>
          <a:endParaRPr lang="en-US"/>
        </a:p>
      </dgm:t>
    </dgm:pt>
    <dgm:pt modelId="{A612C781-BC39-45EF-B946-D1019EF70895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Classifier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8DABFC-F17C-431D-B656-0A86C460E7AC}" type="parTrans" cxnId="{A8C36CAC-5371-4676-ACEE-3A6770BFE476}">
      <dgm:prSet/>
      <dgm:spPr/>
      <dgm:t>
        <a:bodyPr/>
        <a:lstStyle/>
        <a:p>
          <a:endParaRPr lang="en-US"/>
        </a:p>
      </dgm:t>
    </dgm:pt>
    <dgm:pt modelId="{EBEAE432-50CC-4E74-A465-1471DA6F291D}" type="sibTrans" cxnId="{A8C36CAC-5371-4676-ACEE-3A6770BFE476}">
      <dgm:prSet/>
      <dgm:spPr/>
      <dgm:t>
        <a:bodyPr/>
        <a:lstStyle/>
        <a:p>
          <a:endParaRPr lang="en-US"/>
        </a:p>
      </dgm:t>
    </dgm:pt>
    <dgm:pt modelId="{16568CA1-FADD-49B8-BC21-24A5BCDCFE14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Question Type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835382-F629-4350-917B-10EEB6DC88AA}" type="parTrans" cxnId="{B849C9DE-9688-4347-AC2A-CFE9F6C88E25}">
      <dgm:prSet/>
      <dgm:spPr/>
      <dgm:t>
        <a:bodyPr/>
        <a:lstStyle/>
        <a:p>
          <a:endParaRPr lang="en-US"/>
        </a:p>
      </dgm:t>
    </dgm:pt>
    <dgm:pt modelId="{FD533291-B9B9-4A3A-9D4B-B629731B36BB}" type="sibTrans" cxnId="{B849C9DE-9688-4347-AC2A-CFE9F6C88E25}">
      <dgm:prSet/>
      <dgm:spPr/>
      <dgm:t>
        <a:bodyPr/>
        <a:lstStyle/>
        <a:p>
          <a:endParaRPr lang="en-US"/>
        </a:p>
      </dgm:t>
    </dgm:pt>
    <dgm:pt modelId="{1B430B04-B354-4CE0-9343-AA7625FF0CB9}" type="pres">
      <dgm:prSet presAssocID="{E557F953-53A7-4461-91E7-AF6B4745460E}" presName="Name0" presStyleCnt="0">
        <dgm:presLayoutVars>
          <dgm:dir/>
          <dgm:animLvl val="lvl"/>
          <dgm:resizeHandles val="exact"/>
        </dgm:presLayoutVars>
      </dgm:prSet>
      <dgm:spPr/>
    </dgm:pt>
    <dgm:pt modelId="{CB311A94-3E0B-475E-90D2-8C5A8CFFDC69}" type="pres">
      <dgm:prSet presAssocID="{56714F58-D5F9-4B41-BE16-86261102EC91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B0536D-6CC5-459C-9A5B-85701438D00B}" type="pres">
      <dgm:prSet presAssocID="{CED39B7B-DDDC-4225-8481-3AD9BF9268A2}" presName="parTxOnlySpace" presStyleCnt="0"/>
      <dgm:spPr/>
    </dgm:pt>
    <dgm:pt modelId="{229E421B-5449-40D4-931A-50531F8F08C2}" type="pres">
      <dgm:prSet presAssocID="{3AE60618-106B-46A7-A07D-44E472B249B7}" presName="parTxOnly" presStyleLbl="node1" presStyleIdx="1" presStyleCnt="6" custScaleX="10913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58CD75-A369-4BFE-81AD-0D6AC7EB164D}" type="pres">
      <dgm:prSet presAssocID="{8C8CCDD8-5FA6-4164-9EF8-A086EC114A65}" presName="parTxOnlySpace" presStyleCnt="0"/>
      <dgm:spPr/>
    </dgm:pt>
    <dgm:pt modelId="{04CAC2E9-0391-4623-BE2B-D185EF911A00}" type="pres">
      <dgm:prSet presAssocID="{411153B0-69E2-4922-9414-D51EE76A7C04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D3CAC0-96E5-4A6D-84F4-91EECF614CEA}" type="pres">
      <dgm:prSet presAssocID="{51009DE7-55DA-4039-9E03-2841C4BFBC1C}" presName="parTxOnlySpace" presStyleCnt="0"/>
      <dgm:spPr/>
    </dgm:pt>
    <dgm:pt modelId="{FDA28FB9-A4EA-4D5B-AF57-C4427DBEDD21}" type="pres">
      <dgm:prSet presAssocID="{D213C4DE-A1E3-49D8-9FF1-6F62BD22C947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C1635C-DF04-46CB-AA71-E7E1A36A64AC}" type="pres">
      <dgm:prSet presAssocID="{849659A8-A716-4010-9580-E5AEE11E65EE}" presName="parTxOnlySpace" presStyleCnt="0"/>
      <dgm:spPr/>
    </dgm:pt>
    <dgm:pt modelId="{629DD829-196D-406A-929C-77F2D6DF6BE0}" type="pres">
      <dgm:prSet presAssocID="{A612C781-BC39-45EF-B946-D1019EF70895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4FDA4C-0A44-437F-8D0F-8602549498E1}" type="pres">
      <dgm:prSet presAssocID="{EBEAE432-50CC-4E74-A465-1471DA6F291D}" presName="parTxOnlySpace" presStyleCnt="0"/>
      <dgm:spPr/>
    </dgm:pt>
    <dgm:pt modelId="{F49328FB-1256-4AD0-9C2F-BD9F753351B9}" type="pres">
      <dgm:prSet presAssocID="{16568CA1-FADD-49B8-BC21-24A5BCDCFE14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C36CAC-5371-4676-ACEE-3A6770BFE476}" srcId="{E557F953-53A7-4461-91E7-AF6B4745460E}" destId="{A612C781-BC39-45EF-B946-D1019EF70895}" srcOrd="4" destOrd="0" parTransId="{4D8DABFC-F17C-431D-B656-0A86C460E7AC}" sibTransId="{EBEAE432-50CC-4E74-A465-1471DA6F291D}"/>
    <dgm:cxn modelId="{7760EDA0-A89B-4093-8862-20E853F7F9DB}" srcId="{E557F953-53A7-4461-91E7-AF6B4745460E}" destId="{3AE60618-106B-46A7-A07D-44E472B249B7}" srcOrd="1" destOrd="0" parTransId="{A4FF39E1-E916-4602-97D6-9573FC2E41E4}" sibTransId="{8C8CCDD8-5FA6-4164-9EF8-A086EC114A65}"/>
    <dgm:cxn modelId="{3587FD33-4CFE-4A13-857A-437D043887DA}" srcId="{E557F953-53A7-4461-91E7-AF6B4745460E}" destId="{56714F58-D5F9-4B41-BE16-86261102EC91}" srcOrd="0" destOrd="0" parTransId="{C20A7C3C-17A0-49F1-8424-9E969CD50007}" sibTransId="{CED39B7B-DDDC-4225-8481-3AD9BF9268A2}"/>
    <dgm:cxn modelId="{DABB6CA4-F135-46B3-8B6A-CFFFF4756ADC}" type="presOf" srcId="{E557F953-53A7-4461-91E7-AF6B4745460E}" destId="{1B430B04-B354-4CE0-9343-AA7625FF0CB9}" srcOrd="0" destOrd="0" presId="urn:microsoft.com/office/officeart/2005/8/layout/chevron1"/>
    <dgm:cxn modelId="{F79C53DA-7D08-434B-8024-9CBF05C9D868}" type="presOf" srcId="{411153B0-69E2-4922-9414-D51EE76A7C04}" destId="{04CAC2E9-0391-4623-BE2B-D185EF911A00}" srcOrd="0" destOrd="0" presId="urn:microsoft.com/office/officeart/2005/8/layout/chevron1"/>
    <dgm:cxn modelId="{68B2FC9D-5E1C-4CD4-A986-2E1DBB5902DF}" type="presOf" srcId="{16568CA1-FADD-49B8-BC21-24A5BCDCFE14}" destId="{F49328FB-1256-4AD0-9C2F-BD9F753351B9}" srcOrd="0" destOrd="0" presId="urn:microsoft.com/office/officeart/2005/8/layout/chevron1"/>
    <dgm:cxn modelId="{B849C9DE-9688-4347-AC2A-CFE9F6C88E25}" srcId="{E557F953-53A7-4461-91E7-AF6B4745460E}" destId="{16568CA1-FADD-49B8-BC21-24A5BCDCFE14}" srcOrd="5" destOrd="0" parTransId="{F9835382-F629-4350-917B-10EEB6DC88AA}" sibTransId="{FD533291-B9B9-4A3A-9D4B-B629731B36BB}"/>
    <dgm:cxn modelId="{EFD1C311-60D3-4EEE-9387-DCCF3A2B3A28}" type="presOf" srcId="{56714F58-D5F9-4B41-BE16-86261102EC91}" destId="{CB311A94-3E0B-475E-90D2-8C5A8CFFDC69}" srcOrd="0" destOrd="0" presId="urn:microsoft.com/office/officeart/2005/8/layout/chevron1"/>
    <dgm:cxn modelId="{C195BD01-4B50-4E85-9051-6ADCB43858B1}" type="presOf" srcId="{3AE60618-106B-46A7-A07D-44E472B249B7}" destId="{229E421B-5449-40D4-931A-50531F8F08C2}" srcOrd="0" destOrd="0" presId="urn:microsoft.com/office/officeart/2005/8/layout/chevron1"/>
    <dgm:cxn modelId="{4365AB8E-652E-4095-BE91-809B19CD8129}" type="presOf" srcId="{D213C4DE-A1E3-49D8-9FF1-6F62BD22C947}" destId="{FDA28FB9-A4EA-4D5B-AF57-C4427DBEDD21}" srcOrd="0" destOrd="0" presId="urn:microsoft.com/office/officeart/2005/8/layout/chevron1"/>
    <dgm:cxn modelId="{89A1E335-2B13-429B-8C8A-2BDCA84D0777}" type="presOf" srcId="{A612C781-BC39-45EF-B946-D1019EF70895}" destId="{629DD829-196D-406A-929C-77F2D6DF6BE0}" srcOrd="0" destOrd="0" presId="urn:microsoft.com/office/officeart/2005/8/layout/chevron1"/>
    <dgm:cxn modelId="{D68C7848-11C3-4AA3-8628-C0B2C29A7F2C}" srcId="{E557F953-53A7-4461-91E7-AF6B4745460E}" destId="{411153B0-69E2-4922-9414-D51EE76A7C04}" srcOrd="2" destOrd="0" parTransId="{4BBF50D8-182F-4AE5-8ECD-4F7C0D7CF3EA}" sibTransId="{51009DE7-55DA-4039-9E03-2841C4BFBC1C}"/>
    <dgm:cxn modelId="{7650462A-403A-491A-944F-2528835A6616}" srcId="{E557F953-53A7-4461-91E7-AF6B4745460E}" destId="{D213C4DE-A1E3-49D8-9FF1-6F62BD22C947}" srcOrd="3" destOrd="0" parTransId="{0DEFF5E3-7157-4C19-9076-0AA932B380B1}" sibTransId="{849659A8-A716-4010-9580-E5AEE11E65EE}"/>
    <dgm:cxn modelId="{9D9E7474-20A2-4EBF-A755-14349A5E0D67}" type="presParOf" srcId="{1B430B04-B354-4CE0-9343-AA7625FF0CB9}" destId="{CB311A94-3E0B-475E-90D2-8C5A8CFFDC69}" srcOrd="0" destOrd="0" presId="urn:microsoft.com/office/officeart/2005/8/layout/chevron1"/>
    <dgm:cxn modelId="{CC865395-69E1-4F0C-9279-50098A7FB16D}" type="presParOf" srcId="{1B430B04-B354-4CE0-9343-AA7625FF0CB9}" destId="{37B0536D-6CC5-459C-9A5B-85701438D00B}" srcOrd="1" destOrd="0" presId="urn:microsoft.com/office/officeart/2005/8/layout/chevron1"/>
    <dgm:cxn modelId="{29E0D8DC-393E-4839-B159-4A78008169D7}" type="presParOf" srcId="{1B430B04-B354-4CE0-9343-AA7625FF0CB9}" destId="{229E421B-5449-40D4-931A-50531F8F08C2}" srcOrd="2" destOrd="0" presId="urn:microsoft.com/office/officeart/2005/8/layout/chevron1"/>
    <dgm:cxn modelId="{A5CDB486-FB61-47D9-9460-5F6EACABCA7F}" type="presParOf" srcId="{1B430B04-B354-4CE0-9343-AA7625FF0CB9}" destId="{2B58CD75-A369-4BFE-81AD-0D6AC7EB164D}" srcOrd="3" destOrd="0" presId="urn:microsoft.com/office/officeart/2005/8/layout/chevron1"/>
    <dgm:cxn modelId="{40A04AE7-255A-4BDB-A51D-6FD08B5F6564}" type="presParOf" srcId="{1B430B04-B354-4CE0-9343-AA7625FF0CB9}" destId="{04CAC2E9-0391-4623-BE2B-D185EF911A00}" srcOrd="4" destOrd="0" presId="urn:microsoft.com/office/officeart/2005/8/layout/chevron1"/>
    <dgm:cxn modelId="{9728CFFB-28EB-41C7-83CD-CA39F4F05FFF}" type="presParOf" srcId="{1B430B04-B354-4CE0-9343-AA7625FF0CB9}" destId="{46D3CAC0-96E5-4A6D-84F4-91EECF614CEA}" srcOrd="5" destOrd="0" presId="urn:microsoft.com/office/officeart/2005/8/layout/chevron1"/>
    <dgm:cxn modelId="{F03CAC4F-376C-45F7-A453-5D0E331CCAAA}" type="presParOf" srcId="{1B430B04-B354-4CE0-9343-AA7625FF0CB9}" destId="{FDA28FB9-A4EA-4D5B-AF57-C4427DBEDD21}" srcOrd="6" destOrd="0" presId="urn:microsoft.com/office/officeart/2005/8/layout/chevron1"/>
    <dgm:cxn modelId="{963D53E3-D3FB-4D36-889B-CF9326E06F4F}" type="presParOf" srcId="{1B430B04-B354-4CE0-9343-AA7625FF0CB9}" destId="{A3C1635C-DF04-46CB-AA71-E7E1A36A64AC}" srcOrd="7" destOrd="0" presId="urn:microsoft.com/office/officeart/2005/8/layout/chevron1"/>
    <dgm:cxn modelId="{7B3193F4-1EFA-4295-A9E4-C6BD0D1744B1}" type="presParOf" srcId="{1B430B04-B354-4CE0-9343-AA7625FF0CB9}" destId="{629DD829-196D-406A-929C-77F2D6DF6BE0}" srcOrd="8" destOrd="0" presId="urn:microsoft.com/office/officeart/2005/8/layout/chevron1"/>
    <dgm:cxn modelId="{43CEA2F5-7793-4E9B-82DA-3C40A77F12E1}" type="presParOf" srcId="{1B430B04-B354-4CE0-9343-AA7625FF0CB9}" destId="{254FDA4C-0A44-437F-8D0F-8602549498E1}" srcOrd="9" destOrd="0" presId="urn:microsoft.com/office/officeart/2005/8/layout/chevron1"/>
    <dgm:cxn modelId="{CA77DC02-DBD4-43FF-9762-D01067B4DA97}" type="presParOf" srcId="{1B430B04-B354-4CE0-9343-AA7625FF0CB9}" destId="{F49328FB-1256-4AD0-9C2F-BD9F753351B9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B311A94-3E0B-475E-90D2-8C5A8CFFDC69}">
      <dsp:nvSpPr>
        <dsp:cNvPr id="0" name=""/>
        <dsp:cNvSpPr/>
      </dsp:nvSpPr>
      <dsp:spPr>
        <a:xfrm>
          <a:off x="3740" y="1146836"/>
          <a:ext cx="1765224" cy="7060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Question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corpus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40" y="1146836"/>
        <a:ext cx="1765224" cy="706089"/>
      </dsp:txXfrm>
    </dsp:sp>
    <dsp:sp modelId="{229E421B-5449-40D4-931A-50531F8F08C2}">
      <dsp:nvSpPr>
        <dsp:cNvPr id="0" name=""/>
        <dsp:cNvSpPr/>
      </dsp:nvSpPr>
      <dsp:spPr>
        <a:xfrm>
          <a:off x="1592442" y="1146836"/>
          <a:ext cx="1926548" cy="7060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Preprocess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92442" y="1146836"/>
        <a:ext cx="1926548" cy="706089"/>
      </dsp:txXfrm>
    </dsp:sp>
    <dsp:sp modelId="{04CAC2E9-0391-4623-BE2B-D185EF911A00}">
      <dsp:nvSpPr>
        <dsp:cNvPr id="0" name=""/>
        <dsp:cNvSpPr/>
      </dsp:nvSpPr>
      <dsp:spPr>
        <a:xfrm>
          <a:off x="3342468" y="1146836"/>
          <a:ext cx="1765224" cy="7060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Tokenize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42468" y="1146836"/>
        <a:ext cx="1765224" cy="706089"/>
      </dsp:txXfrm>
    </dsp:sp>
    <dsp:sp modelId="{FDA28FB9-A4EA-4D5B-AF57-C4427DBEDD21}">
      <dsp:nvSpPr>
        <dsp:cNvPr id="0" name=""/>
        <dsp:cNvSpPr/>
      </dsp:nvSpPr>
      <dsp:spPr>
        <a:xfrm>
          <a:off x="4931170" y="1146836"/>
          <a:ext cx="1765224" cy="7060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Feature Extraction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31170" y="1146836"/>
        <a:ext cx="1765224" cy="706089"/>
      </dsp:txXfrm>
    </dsp:sp>
    <dsp:sp modelId="{629DD829-196D-406A-929C-77F2D6DF6BE0}">
      <dsp:nvSpPr>
        <dsp:cNvPr id="0" name=""/>
        <dsp:cNvSpPr/>
      </dsp:nvSpPr>
      <dsp:spPr>
        <a:xfrm>
          <a:off x="6519872" y="1146836"/>
          <a:ext cx="1765224" cy="7060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Classifier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19872" y="1146836"/>
        <a:ext cx="1765224" cy="706089"/>
      </dsp:txXfrm>
    </dsp:sp>
    <dsp:sp modelId="{F49328FB-1256-4AD0-9C2F-BD9F753351B9}">
      <dsp:nvSpPr>
        <dsp:cNvPr id="0" name=""/>
        <dsp:cNvSpPr/>
      </dsp:nvSpPr>
      <dsp:spPr>
        <a:xfrm>
          <a:off x="8108574" y="1146836"/>
          <a:ext cx="1765224" cy="7060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Question Type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108574" y="1146836"/>
        <a:ext cx="1765224" cy="706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9B46-FF5D-46F4-8C06-8582E4D5CA0A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724A-4A63-4F3B-B909-C6542B9258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756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9B46-FF5D-46F4-8C06-8582E4D5CA0A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724A-4A63-4F3B-B909-C6542B9258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406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9B46-FF5D-46F4-8C06-8582E4D5CA0A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724A-4A63-4F3B-B909-C6542B9258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5629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9B46-FF5D-46F4-8C06-8582E4D5CA0A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724A-4A63-4F3B-B909-C6542B9258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452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9B46-FF5D-46F4-8C06-8582E4D5CA0A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724A-4A63-4F3B-B909-C6542B9258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055300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9B46-FF5D-46F4-8C06-8582E4D5CA0A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724A-4A63-4F3B-B909-C6542B9258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6962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9B46-FF5D-46F4-8C06-8582E4D5CA0A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724A-4A63-4F3B-B909-C6542B9258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6474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9B46-FF5D-46F4-8C06-8582E4D5CA0A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724A-4A63-4F3B-B909-C6542B9258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110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9B46-FF5D-46F4-8C06-8582E4D5CA0A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724A-4A63-4F3B-B909-C6542B9258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391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9B46-FF5D-46F4-8C06-8582E4D5CA0A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724A-4A63-4F3B-B909-C6542B9258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333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9B46-FF5D-46F4-8C06-8582E4D5CA0A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724A-4A63-4F3B-B909-C6542B9258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126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9B46-FF5D-46F4-8C06-8582E4D5CA0A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724A-4A63-4F3B-B909-C6542B9258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508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9B46-FF5D-46F4-8C06-8582E4D5CA0A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724A-4A63-4F3B-B909-C6542B9258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258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9B46-FF5D-46F4-8C06-8582E4D5CA0A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724A-4A63-4F3B-B909-C6542B9258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376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9B46-FF5D-46F4-8C06-8582E4D5CA0A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724A-4A63-4F3B-B909-C6542B9258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798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9B46-FF5D-46F4-8C06-8582E4D5CA0A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724A-4A63-4F3B-B909-C6542B9258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548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39B46-FF5D-46F4-8C06-8582E4D5CA0A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08724A-4A63-4F3B-B909-C6542B9258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849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~llita/papers/lita.acquisition-cikm2004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Type Recognition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Natural Language Inputs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31848"/>
            <a:ext cx="9144000" cy="1655762"/>
          </a:xfrm>
        </p:spPr>
        <p:txBody>
          <a:bodyPr/>
          <a:lstStyle/>
          <a:p>
            <a:pPr algn="r"/>
            <a:r>
              <a:rPr lang="en-US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Aishwarya Soni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147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97664"/>
            <a:ext cx="8596668" cy="388077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based approach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uses various types of interrogative words and word combinations with different kind of features extracted by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experts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xample, classical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rules, fuzzy rules, threshold rules and prototype based rule.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issues on new dataset, hence no scaling up.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2233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184" y="1241731"/>
            <a:ext cx="10515600" cy="4351338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</a:t>
            </a: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classification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extracting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a classifier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labeled data</a:t>
            </a: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the class label using the trained classifier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597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6" y="1139374"/>
            <a:ext cx="10878760" cy="5179540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  <a:endParaRPr lang="en-US" sz="2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Support Vector Machine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Find a hyperplane with maximum margin for separating classes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Advanced Kernel Method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efine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tree kernel which is constructed based on the syntactical structure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question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Question is first parsed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its syntactic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tree and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then the question will be represented based on some tree fragments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which are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subtrees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 the original syntax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of the art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studies assume that a question is unambiguous, that is, it has only one label </a:t>
            </a:r>
          </a:p>
        </p:txBody>
      </p:sp>
    </p:spTree>
    <p:extLst>
      <p:ext uri="{BB962C8B-B14F-4D97-AF65-F5344CB8AC3E}">
        <p14:creationId xmlns:p14="http://schemas.microsoft.com/office/powerpoint/2010/main" xmlns="" val="2045971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27" y="1241730"/>
            <a:ext cx="10592157" cy="50362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means clustering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in the corpus that are similar and related to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question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group/cluster them as per their “relatedness” to the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structure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lexical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to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questions as per their relatedness with the original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approach presented in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paper,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http://www.cs.cmu.edu/~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llita/papers/lita.acquisition-cikm2004.pdf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 questions as collections of entities and relations among them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question-type is in the form of an unknown relation or an unknown entity</a:t>
            </a:r>
          </a:p>
        </p:txBody>
      </p:sp>
    </p:spTree>
    <p:extLst>
      <p:ext uri="{BB962C8B-B14F-4D97-AF65-F5344CB8AC3E}">
        <p14:creationId xmlns:p14="http://schemas.microsoft.com/office/powerpoint/2010/main" xmlns="" val="2045971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Baseline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mplementation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039" y="1969520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a model using supervised learning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current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implementation,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Support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Vector Classification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used whose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implementation is based on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libSVM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 the training samples are less, the running time for training is quite less and the accuracy is also good</a:t>
            </a:r>
          </a:p>
        </p:txBody>
      </p:sp>
    </p:spTree>
    <p:extLst>
      <p:ext uri="{BB962C8B-B14F-4D97-AF65-F5344CB8AC3E}">
        <p14:creationId xmlns:p14="http://schemas.microsoft.com/office/powerpoint/2010/main" xmlns="" val="1225250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Workflow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78973101"/>
              </p:ext>
            </p:extLst>
          </p:nvPr>
        </p:nvGraphicFramePr>
        <p:xfrm>
          <a:off x="507269" y="1866568"/>
          <a:ext cx="9877540" cy="299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962103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013" y="1069918"/>
            <a:ext cx="8590956" cy="5788082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Pre-processing-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junk except for a-Z and A-Z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each character to lower case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stop words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extraction-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Words, part-of-speech (POS) tags, named entities, head chunks and semantically related words to be used as features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semantically related words, a predefined list has been provided which has group of related words</a:t>
            </a:r>
          </a:p>
          <a:p>
            <a:pPr lvl="1"/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 are extracted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a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nltk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pos_tag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question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pretrained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type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 will be used</a:t>
            </a:r>
          </a:p>
          <a:p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7228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608" y="839789"/>
            <a:ext cx="8596668" cy="13208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909" y="1764804"/>
            <a:ext cx="8687149" cy="4881656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loading data, it is split using a regex into labels, fine labels and actual question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1487" y="3527191"/>
            <a:ext cx="6018700" cy="30260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487" y="2672440"/>
            <a:ext cx="60187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82803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981" y="1873986"/>
            <a:ext cx="8596668" cy="3880773"/>
          </a:xfrm>
        </p:spPr>
        <p:txBody>
          <a:bodyPr/>
          <a:lstStyle/>
          <a:p>
            <a:pPr marL="342900" lvl="1" indent="-342900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each character to lower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30072" y="3149984"/>
            <a:ext cx="60864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02852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3042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stop words has been done in the estimator parameter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7334" y="2955390"/>
            <a:ext cx="8915400" cy="253365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751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NLP?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processing is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 for computers to analyze, understand, and derive meaning from human language in a smart and useful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</a:p>
          <a:p>
            <a:pPr lvl="1"/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utilizing NLP, developers can organize and structure knowledge to perform tasks such as automatic summarization, translation, named entity recognition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question type recognition, sentiment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655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740" y="2160589"/>
            <a:ext cx="8605262" cy="3994551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Extracting POS tags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7663" y="2926348"/>
            <a:ext cx="61531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1412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Extracting POS tags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1870" y="2905125"/>
            <a:ext cx="66579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1711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36" y="609600"/>
            <a:ext cx="8577966" cy="878006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195" y="1860339"/>
            <a:ext cx="8932808" cy="4697411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tagging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 r="14486"/>
          <a:stretch>
            <a:fillRect/>
          </a:stretch>
        </p:blipFill>
        <p:spPr>
          <a:xfrm>
            <a:off x="1202204" y="2620695"/>
            <a:ext cx="7900853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0279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797" y="2160589"/>
            <a:ext cx="8646205" cy="4158324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 tagging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5889" y="2707822"/>
            <a:ext cx="77152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3204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Word Vectorizer</a:t>
            </a:r>
          </a:p>
          <a:p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3076" y="2821912"/>
            <a:ext cx="65436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304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Word Vectorizer</a:t>
            </a:r>
          </a:p>
          <a:p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9840" y="2705780"/>
            <a:ext cx="58959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8420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910" y="1710212"/>
            <a:ext cx="8728092" cy="4922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all the pre-processing and the feature extraction phases, the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point includes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tokenized words,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 named entity,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 tags for each word and,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set of related words from the bag of words for each tokenized word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the n-gram parameter has been set to take values between 1 to 4 while creating the model pipeline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enhances the learning process for the model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8420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Pipeline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1955872"/>
            <a:ext cx="8714444" cy="4458575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TagVectorizer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NERVectorizer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RelatedWordVectorizer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been used as estimators which is then given to a pipeline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7955" y="3092993"/>
            <a:ext cx="8042657" cy="332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7521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Coarse or Fine Classification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684" y="1823132"/>
            <a:ext cx="8564318" cy="4836975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pass it as a parameter if we want coarse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(broad classification)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filtering or fine level as an argument when we load the data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 is done accordingly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94870" y="3461226"/>
            <a:ext cx="60864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72290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10463"/>
            <a:ext cx="8596668" cy="3880773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Stratified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k-folds CV technique is used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create the train and test splits as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good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stratified cross-validation allows for randomization and makes sure that unbalanced datasets have some of both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Stratification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generally a better scheme, both in terms of bias and variance, when compared to regular cross-validation</a:t>
            </a:r>
          </a:p>
          <a:p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078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task is that, given a question, we need to map it accurately to one of the 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semantic classes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Example, “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the first woman killed in the 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Vietnam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War?”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above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of this question is a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thereby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of possible answers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354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039" y="1437257"/>
            <a:ext cx="8596668" cy="3880773"/>
          </a:xfrm>
        </p:spPr>
        <p:txBody>
          <a:bodyPr/>
          <a:lstStyle/>
          <a:p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75438" y="2202698"/>
            <a:ext cx="52482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0786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4298" y="1985572"/>
            <a:ext cx="6979474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273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 Middleware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Initially we used wit.ai to identify the intents</a:t>
            </a:r>
          </a:p>
          <a:p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our model is predicting the intent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custom middleware to communicate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python code</a:t>
            </a:r>
          </a:p>
        </p:txBody>
      </p:sp>
    </p:spTree>
    <p:extLst>
      <p:ext uri="{BB962C8B-B14F-4D97-AF65-F5344CB8AC3E}">
        <p14:creationId xmlns:p14="http://schemas.microsoft.com/office/powerpoint/2010/main" xmlns="" val="870096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29" y="609600"/>
            <a:ext cx="8609973" cy="892629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Middleware Implementation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80037" y="2512668"/>
            <a:ext cx="7172895" cy="388143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76943" y="1266372"/>
            <a:ext cx="8683754" cy="1215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 the intent</a:t>
            </a:r>
          </a:p>
        </p:txBody>
      </p:sp>
    </p:spTree>
    <p:extLst>
      <p:ext uri="{BB962C8B-B14F-4D97-AF65-F5344CB8AC3E}">
        <p14:creationId xmlns:p14="http://schemas.microsoft.com/office/powerpoint/2010/main" xmlns="" val="35145984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Middleware Implementation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1279" y="2498062"/>
            <a:ext cx="77057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49088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Middleware Implementation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 is the end-point for the REST API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175" y="2643868"/>
            <a:ext cx="7105650" cy="308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685768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 API  Using Flask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8170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python flask to convert our code as rest service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8691" y="1930400"/>
            <a:ext cx="5458011" cy="453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5305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 API  Using Flask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64" y="1268170"/>
            <a:ext cx="10058400" cy="3880773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REST service for a particular question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9877" y="2294164"/>
            <a:ext cx="97440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13959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Testing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8170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is to test the load handling ability and to make it scalable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8648" y="1759404"/>
            <a:ext cx="73056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258540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Testing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8170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Specify the host address on which we have to perform load testing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6365" y="2514584"/>
            <a:ext cx="8953500" cy="92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6087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797" y="1878262"/>
            <a:ext cx="8646205" cy="4181344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important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in question answering (QA) and other dialog systems is to classify the question to the anticipated type of the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questions are classified into broad (coarse) and fine categories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6 broad categories of question types, viz. ABBREV (ABB), ENTITY (ENTY), DESCRIPTION (DESC), HUMAN (HUM), LOCATION (LOC), NUMERIC (NUM)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50 fine categories of question types, viz.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abb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animal, definition, group, city, count etc.</a:t>
            </a:r>
          </a:p>
        </p:txBody>
      </p:sp>
    </p:spTree>
    <p:extLst>
      <p:ext uri="{BB962C8B-B14F-4D97-AF65-F5344CB8AC3E}">
        <p14:creationId xmlns:p14="http://schemas.microsoft.com/office/powerpoint/2010/main" xmlns="" val="282521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 Specification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745" y="1359765"/>
            <a:ext cx="9742033" cy="509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402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Specification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67087" y="1543050"/>
            <a:ext cx="54578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086209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36" y="609600"/>
            <a:ext cx="8577966" cy="891654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Testing 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rcRect b="25715"/>
          <a:stretch>
            <a:fillRect/>
          </a:stretch>
        </p:blipFill>
        <p:spPr>
          <a:xfrm>
            <a:off x="498089" y="3049517"/>
            <a:ext cx="11279929" cy="242323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27545" y="1588892"/>
            <a:ext cx="11614245" cy="5269108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testing results for 100 users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observed, the application died after 26 simultaneous requests</a:t>
            </a:r>
          </a:p>
        </p:txBody>
      </p:sp>
    </p:spTree>
    <p:extLst>
      <p:ext uri="{BB962C8B-B14F-4D97-AF65-F5344CB8AC3E}">
        <p14:creationId xmlns:p14="http://schemas.microsoft.com/office/powerpoint/2010/main" xmlns="" val="17816941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1345" y="2246539"/>
            <a:ext cx="6677717" cy="7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618697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3477" y="1764165"/>
            <a:ext cx="8010525" cy="206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67265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6151" y="3681331"/>
            <a:ext cx="9260374" cy="17504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9482" y="1755320"/>
            <a:ext cx="5472245" cy="109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336838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263" y="1367374"/>
            <a:ext cx="8741739" cy="568851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using a question from the FAQ set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b="24890"/>
          <a:stretch>
            <a:fillRect/>
          </a:stretch>
        </p:blipFill>
        <p:spPr bwMode="auto">
          <a:xfrm>
            <a:off x="1071421" y="2348481"/>
            <a:ext cx="7210425" cy="2387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075935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263" y="1367374"/>
            <a:ext cx="8741739" cy="568851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score: 93%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 l="25842" b="4341"/>
          <a:stretch>
            <a:fillRect/>
          </a:stretch>
        </p:blipFill>
        <p:spPr>
          <a:xfrm>
            <a:off x="1132764" y="1733267"/>
            <a:ext cx="7686979" cy="51247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651" y="5868537"/>
            <a:ext cx="1610436" cy="232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75935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42225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the baseline by using tuning algorithm parameters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some big data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tools, such as Apache SPARK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scaling the model to very large inputs</a:t>
            </a:r>
          </a:p>
          <a:p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the load balancing capability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9102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93" y="1782727"/>
            <a:ext cx="8618909" cy="4618073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classification is of the type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BROAD_CATEGORY: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fine_category</a:t>
            </a: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of “</a:t>
            </a:r>
            <a:r>
              <a:rPr lang="en-US" sz="2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discovered </a:t>
            </a:r>
            <a:r>
              <a:rPr lang="en-US" sz="2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x-rays ?”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be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classified into the type of 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question of “ </a:t>
            </a:r>
            <a:r>
              <a:rPr lang="en-US" sz="2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currency of the USA?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will be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classified into the type of 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ENTY: currency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would narrow down the search space to identify the correct answer string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good classification model will help in using different strategies to find an answer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521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of Fine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lassification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93" y="1782727"/>
            <a:ext cx="8618909" cy="4618073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Broad classificatio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 helps in reducing the search space to a very small space thereby improving the time of response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Sometimes, determining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specific semantic type of the answer could also be beneficial in locating the answer and verifying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Example,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“Which country gave New York the Statue of Liberty ?”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Knowing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that the targets are a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city or country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will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more useful than just knowing that they are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locations.</a:t>
            </a:r>
            <a:endParaRPr lang="en-US" sz="2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521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 for Classification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5" y="1782728"/>
            <a:ext cx="8687148" cy="396298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Following are the rules used while labeling data,</a:t>
            </a:r>
            <a:endParaRPr lang="en-US" sz="24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a query starts with </a:t>
            </a:r>
            <a:r>
              <a:rPr lang="en-US" sz="22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Who or Whom: type </a:t>
            </a:r>
            <a:r>
              <a:rPr lang="en-US" sz="22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Person</a:t>
            </a:r>
            <a:r>
              <a:rPr lang="en-US" sz="22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a query starts with </a:t>
            </a:r>
            <a:r>
              <a:rPr lang="en-US" sz="22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Where: type </a:t>
            </a:r>
            <a:r>
              <a:rPr lang="en-US" sz="22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Location.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query contains </a:t>
            </a:r>
            <a:r>
              <a:rPr lang="en-US" sz="22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Which or What, the head </a:t>
            </a:r>
            <a:r>
              <a:rPr lang="en-US" sz="22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noun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phrase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determines the class, as for What X questions.</a:t>
            </a:r>
            <a:endParaRPr lang="en-US" sz="22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521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797" y="609600"/>
            <a:ext cx="8646205" cy="864358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Question Categories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question_typ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80563" y="2395182"/>
            <a:ext cx="3763118" cy="429222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32263" y="1450906"/>
            <a:ext cx="8700795" cy="1101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table shows an overview of both broad (coarse) category and fine category classes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521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46" y="1796375"/>
            <a:ext cx="8618909" cy="4618073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Identify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 semantic classes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predict</a:t>
            </a:r>
            <a:endParaRPr lang="en-US" sz="2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Difficult to find a concise answer to a question</a:t>
            </a:r>
            <a:endParaRPr lang="en-US" sz="2400" dirty="0" smtClean="0"/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Using advanced NLP techniques to understand the semantics of a given question rather than just extracting a key term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Parameter optimization to achieve a better accuracy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Make a scalable model</a:t>
            </a:r>
          </a:p>
          <a:p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521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1641</TotalTime>
  <Words>1329</Words>
  <Application>Microsoft Office PowerPoint</Application>
  <PresentationFormat>Custom</PresentationFormat>
  <Paragraphs>165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Facet</vt:lpstr>
      <vt:lpstr>Question Type Recognition for Natural Language Inputs</vt:lpstr>
      <vt:lpstr>What is NLP?</vt:lpstr>
      <vt:lpstr>Problem Statement</vt:lpstr>
      <vt:lpstr>Why Recognize a Question Type?</vt:lpstr>
      <vt:lpstr>Why Recognize a Question Type?</vt:lpstr>
      <vt:lpstr>Need of Fine Classification</vt:lpstr>
      <vt:lpstr>Rules for Classification</vt:lpstr>
      <vt:lpstr>Different Question Categories</vt:lpstr>
      <vt:lpstr>Challenges</vt:lpstr>
      <vt:lpstr>Related Work</vt:lpstr>
      <vt:lpstr>Slide 11</vt:lpstr>
      <vt:lpstr>Slide 12</vt:lpstr>
      <vt:lpstr>Slide 13</vt:lpstr>
      <vt:lpstr>Existing Baseline Implementation</vt:lpstr>
      <vt:lpstr>Proposed Workflow</vt:lpstr>
      <vt:lpstr>Slide 16</vt:lpstr>
      <vt:lpstr>Loading Data</vt:lpstr>
      <vt:lpstr>Preprocessing</vt:lpstr>
      <vt:lpstr>Preprocessing</vt:lpstr>
      <vt:lpstr>Feature Extraction</vt:lpstr>
      <vt:lpstr>Feature Extraction</vt:lpstr>
      <vt:lpstr>Feature Extraction</vt:lpstr>
      <vt:lpstr>Feature Extraction</vt:lpstr>
      <vt:lpstr>Feature Extraction</vt:lpstr>
      <vt:lpstr>Feature Extraction</vt:lpstr>
      <vt:lpstr>Input for Learning</vt:lpstr>
      <vt:lpstr>Creating Pipeline</vt:lpstr>
      <vt:lpstr>Coarse or Fine Classification</vt:lpstr>
      <vt:lpstr>Training the Model</vt:lpstr>
      <vt:lpstr>Training the Model</vt:lpstr>
      <vt:lpstr>Slide 31</vt:lpstr>
      <vt:lpstr>Custom Middleware</vt:lpstr>
      <vt:lpstr>Middleware Implementation</vt:lpstr>
      <vt:lpstr>Middleware Implementation</vt:lpstr>
      <vt:lpstr>Middleware Implementation</vt:lpstr>
      <vt:lpstr>REST API  Using Flask</vt:lpstr>
      <vt:lpstr>REST API  Using Flask</vt:lpstr>
      <vt:lpstr>Load Testing</vt:lpstr>
      <vt:lpstr>Load Testing</vt:lpstr>
      <vt:lpstr>Attack Specification</vt:lpstr>
      <vt:lpstr>Attack Specification</vt:lpstr>
      <vt:lpstr>Load Testing Results</vt:lpstr>
      <vt:lpstr>Demo</vt:lpstr>
      <vt:lpstr>Demo</vt:lpstr>
      <vt:lpstr>Demo</vt:lpstr>
      <vt:lpstr>Slide 46</vt:lpstr>
      <vt:lpstr>Evaluation</vt:lpstr>
      <vt:lpstr>Future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Shreeraj Dabholkar</dc:creator>
  <cp:lastModifiedBy>Vaibhav</cp:lastModifiedBy>
  <cp:revision>136</cp:revision>
  <dcterms:created xsi:type="dcterms:W3CDTF">2016-10-12T06:32:28Z</dcterms:created>
  <dcterms:modified xsi:type="dcterms:W3CDTF">2016-12-24T18:41:00Z</dcterms:modified>
</cp:coreProperties>
</file>