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8CBFA0C-91CF-495F-8E39-BDABEFA0790F}" type="datetimeFigureOut">
              <a:rPr lang="en-US" smtClean="0"/>
              <a:t>4/28/2020</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44A3BF5-B5C2-4391-B669-3B8A19A4CA3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CBFA0C-91CF-495F-8E39-BDABEFA0790F}" type="datetimeFigureOut">
              <a:rPr lang="en-US" smtClean="0"/>
              <a:t>4/28/2020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CBFA0C-91CF-495F-8E39-BDABEFA0790F}" type="datetimeFigureOut">
              <a:rPr lang="en-US" smtClean="0"/>
              <a:t>4/28/2020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CBFA0C-91CF-495F-8E39-BDABEFA0790F}" type="datetimeFigureOut">
              <a:rPr lang="en-US" smtClean="0"/>
              <a:t>4/28/2020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CBFA0C-91CF-495F-8E39-BDABEFA0790F}" type="datetimeFigureOut">
              <a:rPr lang="en-US" smtClean="0"/>
              <a:t>4/28/2020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CBFA0C-91CF-495F-8E39-BDABEFA0790F}" type="datetimeFigureOut">
              <a:rPr lang="en-US" smtClean="0"/>
              <a:t>4/28/2020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8CBFA0C-91CF-495F-8E39-BDABEFA0790F}" type="datetimeFigureOut">
              <a:rPr lang="en-US" smtClean="0"/>
              <a:t>4/28/2020</a:t>
            </a:fld>
            <a:endParaRPr lang="en-IN"/>
          </a:p>
        </p:txBody>
      </p:sp>
      <p:sp>
        <p:nvSpPr>
          <p:cNvPr id="27" name="Slide Number Placeholder 26"/>
          <p:cNvSpPr>
            <a:spLocks noGrp="1"/>
          </p:cNvSpPr>
          <p:nvPr>
            <p:ph type="sldNum" sz="quarter" idx="11"/>
          </p:nvPr>
        </p:nvSpPr>
        <p:spPr/>
        <p:txBody>
          <a:bodyPr rtlCol="0"/>
          <a:lstStyle/>
          <a:p>
            <a:fld id="{F44A3BF5-B5C2-4391-B669-3B8A19A4CA32}"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8CBFA0C-91CF-495F-8E39-BDABEFA0790F}" type="datetimeFigureOut">
              <a:rPr lang="en-US" smtClean="0"/>
              <a:t>4/28/2020</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F44A3BF5-B5C2-4391-B669-3B8A19A4CA3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BFA0C-91CF-495F-8E39-BDABEFA0790F}" type="datetimeFigureOut">
              <a:rPr lang="en-US" smtClean="0"/>
              <a:t>4/28/2020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CBFA0C-91CF-495F-8E39-BDABEFA0790F}" type="datetimeFigureOut">
              <a:rPr lang="en-US" smtClean="0"/>
              <a:t>4/28/2020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CBFA0C-91CF-495F-8E39-BDABEFA0790F}" type="datetimeFigureOut">
              <a:rPr lang="en-US" smtClean="0"/>
              <a:t>4/28/2020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A3BF5-B5C2-4391-B669-3B8A19A4CA3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8CBFA0C-91CF-495F-8E39-BDABEFA0790F}" type="datetimeFigureOut">
              <a:rPr lang="en-US" smtClean="0"/>
              <a:t>4/28/2020</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44A3BF5-B5C2-4391-B669-3B8A19A4CA3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Finding </a:t>
            </a:r>
            <a:r>
              <a:rPr lang="en-IN" b="1" dirty="0"/>
              <a:t>a Better Neighbourhood in Toronto</a:t>
            </a:r>
          </a:p>
        </p:txBody>
      </p:sp>
      <p:sp>
        <p:nvSpPr>
          <p:cNvPr id="3" name="Subtitle 2"/>
          <p:cNvSpPr>
            <a:spLocks noGrp="1"/>
          </p:cNvSpPr>
          <p:nvPr>
            <p:ph type="subTitle" idx="1"/>
          </p:nvPr>
        </p:nvSpPr>
        <p:spPr/>
        <p:txBody>
          <a:bodyPr/>
          <a:lstStyle/>
          <a:p>
            <a:r>
              <a:rPr lang="en-IN" dirty="0" smtClean="0"/>
              <a:t>Applied Data Science – Capstone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066800"/>
          </a:xfrm>
        </p:spPr>
        <p:txBody>
          <a:bodyPr>
            <a:noAutofit/>
          </a:bodyPr>
          <a:lstStyle/>
          <a:p>
            <a:r>
              <a:rPr lang="en-IN" sz="4000" b="1" dirty="0" smtClean="0"/>
              <a:t/>
            </a:r>
            <a:br>
              <a:rPr lang="en-IN" sz="4000" b="1" dirty="0" smtClean="0"/>
            </a:br>
            <a:r>
              <a:rPr lang="en-IN" sz="4000" b="1" dirty="0" smtClean="0"/>
              <a:t/>
            </a:r>
            <a:br>
              <a:rPr lang="en-IN" sz="4000" b="1" dirty="0" smtClean="0"/>
            </a:br>
            <a:r>
              <a:rPr lang="en-IN" sz="4000" b="1" dirty="0" smtClean="0"/>
              <a:t/>
            </a:r>
            <a:br>
              <a:rPr lang="en-IN" sz="4000" b="1" dirty="0" smtClean="0"/>
            </a:br>
            <a:r>
              <a:rPr lang="en-IN" sz="4000" b="1" dirty="0" smtClean="0"/>
              <a:t>Results</a:t>
            </a:r>
            <a:r>
              <a:rPr lang="en-IN" sz="4000" b="1" dirty="0"/>
              <a:t/>
            </a:r>
            <a:br>
              <a:rPr lang="en-IN" sz="4000" b="1" dirty="0"/>
            </a:br>
            <a:r>
              <a:rPr lang="en-IN" sz="4000" b="1" dirty="0"/>
              <a:t/>
            </a:r>
            <a:br>
              <a:rPr lang="en-IN" sz="4000" b="1" dirty="0"/>
            </a:br>
            <a:r>
              <a:rPr lang="en-IN" sz="4000" b="1" dirty="0"/>
              <a:t/>
            </a:r>
            <a:br>
              <a:rPr lang="en-IN" sz="4000" b="1" dirty="0"/>
            </a:br>
            <a:endParaRPr lang="en-IN" sz="4000" dirty="0"/>
          </a:p>
        </p:txBody>
      </p:sp>
      <p:pic>
        <p:nvPicPr>
          <p:cNvPr id="4" name="Content Placeholder 3" descr="download (4).png"/>
          <p:cNvPicPr>
            <a:picLocks noGrp="1" noChangeAspect="1"/>
          </p:cNvPicPr>
          <p:nvPr>
            <p:ph idx="1"/>
          </p:nvPr>
        </p:nvPicPr>
        <p:blipFill>
          <a:blip r:embed="rId2"/>
          <a:stretch>
            <a:fillRect/>
          </a:stretch>
        </p:blipFill>
        <p:spPr>
          <a:xfrm>
            <a:off x="1085850" y="2797175"/>
            <a:ext cx="6972300" cy="3228975"/>
          </a:xfrm>
        </p:spPr>
      </p:pic>
      <p:sp>
        <p:nvSpPr>
          <p:cNvPr id="6" name="Title 1"/>
          <p:cNvSpPr txBox="1">
            <a:spLocks/>
          </p:cNvSpPr>
          <p:nvPr/>
        </p:nvSpPr>
        <p:spPr>
          <a:xfrm>
            <a:off x="571472" y="714356"/>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endParaRPr kumimoji="0" lang="en-IN" sz="4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785786" y="1714488"/>
            <a:ext cx="1680075" cy="369332"/>
          </a:xfrm>
          <a:prstGeom prst="rect">
            <a:avLst/>
          </a:prstGeom>
        </p:spPr>
        <p:txBody>
          <a:bodyPr wrap="none">
            <a:spAutoFit/>
          </a:bodyPr>
          <a:lstStyle/>
          <a:p>
            <a:r>
              <a:rPr lang="en-IN" b="1" dirty="0"/>
              <a:t>Map of Clusters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t/>
            </a:r>
            <a:br>
              <a:rPr lang="en-IN" sz="3600" b="1" dirty="0" smtClean="0"/>
            </a:br>
            <a:r>
              <a:rPr lang="en-IN" sz="3600" b="1" dirty="0" smtClean="0"/>
              <a:t/>
            </a:r>
            <a:br>
              <a:rPr lang="en-IN" sz="3600" b="1" dirty="0" smtClean="0"/>
            </a:br>
            <a:r>
              <a:rPr lang="en-IN" sz="3600" b="1" dirty="0" smtClean="0"/>
              <a:t/>
            </a:r>
            <a:br>
              <a:rPr lang="en-IN" sz="3600" b="1" dirty="0" smtClean="0"/>
            </a:br>
            <a:r>
              <a:rPr lang="en-IN" sz="3600" b="1" dirty="0" smtClean="0"/>
              <a:t/>
            </a:r>
            <a:br>
              <a:rPr lang="en-IN" sz="3600" b="1" dirty="0" smtClean="0"/>
            </a:br>
            <a:r>
              <a:rPr lang="en-IN" sz="3600" b="1" dirty="0" smtClean="0"/>
              <a:t>Average </a:t>
            </a:r>
            <a:r>
              <a:rPr lang="en-IN" sz="3600" b="1" dirty="0"/>
              <a:t>Housing Price by Clusters</a:t>
            </a:r>
            <a:br>
              <a:rPr lang="en-IN" sz="3600" b="1" dirty="0"/>
            </a:br>
            <a:r>
              <a:rPr lang="en-IN" sz="3600" b="1" dirty="0"/>
              <a:t/>
            </a:r>
            <a:br>
              <a:rPr lang="en-IN" sz="3600" b="1" dirty="0"/>
            </a:br>
            <a:r>
              <a:rPr lang="en-IN" sz="3600" b="1" dirty="0"/>
              <a:t/>
            </a:r>
            <a:br>
              <a:rPr lang="en-IN" sz="3600" b="1" dirty="0"/>
            </a:br>
            <a:r>
              <a:rPr lang="en-IN" sz="3600" b="1" dirty="0"/>
              <a:t/>
            </a:r>
            <a:br>
              <a:rPr lang="en-IN" sz="3600" b="1" dirty="0"/>
            </a:br>
            <a:endParaRPr lang="en-IN" sz="3600" dirty="0"/>
          </a:p>
        </p:txBody>
      </p:sp>
      <p:pic>
        <p:nvPicPr>
          <p:cNvPr id="9" name="Content Placeholder 8" descr="download (5).png"/>
          <p:cNvPicPr>
            <a:picLocks noGrp="1" noChangeAspect="1"/>
          </p:cNvPicPr>
          <p:nvPr>
            <p:ph idx="1"/>
          </p:nvPr>
        </p:nvPicPr>
        <p:blipFill>
          <a:blip r:embed="rId2" cstate="print"/>
          <a:stretch>
            <a:fillRect/>
          </a:stretch>
        </p:blipFill>
        <p:spPr>
          <a:xfrm>
            <a:off x="642910" y="2249488"/>
            <a:ext cx="8001056" cy="4324350"/>
          </a:xfrm>
        </p:spPr>
      </p:pic>
      <p:sp>
        <p:nvSpPr>
          <p:cNvPr id="6" name="Title 1"/>
          <p:cNvSpPr txBox="1">
            <a:spLocks/>
          </p:cNvSpPr>
          <p:nvPr/>
        </p:nvSpPr>
        <p:spPr>
          <a:xfrm>
            <a:off x="714348" y="1357298"/>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r>
              <a:rPr kumimoji="0" lang="en-IN" sz="4000" b="1" i="0" u="none" strike="noStrike" kern="1200" cap="none" spc="0" normalizeH="0" baseline="0" noProof="0" dirty="0" smtClean="0">
                <a:ln>
                  <a:noFill/>
                </a:ln>
                <a:solidFill>
                  <a:schemeClr val="tx1"/>
                </a:solidFill>
                <a:effectLst/>
                <a:uLnTx/>
                <a:uFillTx/>
                <a:latin typeface="+mj-lt"/>
                <a:ea typeface="+mj-ea"/>
                <a:cs typeface="+mj-cs"/>
              </a:rPr>
              <a:t/>
            </a:r>
            <a:br>
              <a:rPr kumimoji="0" lang="en-IN" sz="4000" b="1" i="0" u="none" strike="noStrike" kern="1200" cap="none" spc="0" normalizeH="0" baseline="0" noProof="0" dirty="0" smtClean="0">
                <a:ln>
                  <a:noFill/>
                </a:ln>
                <a:solidFill>
                  <a:schemeClr val="tx1"/>
                </a:solidFill>
                <a:effectLst/>
                <a:uLnTx/>
                <a:uFillTx/>
                <a:latin typeface="+mj-lt"/>
                <a:ea typeface="+mj-ea"/>
                <a:cs typeface="+mj-cs"/>
              </a:rPr>
            </a:br>
            <a:endParaRPr kumimoji="0" lang="en-IN" sz="40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t/>
            </a:r>
            <a:br>
              <a:rPr lang="en-IN" sz="3600" b="1" dirty="0" smtClean="0"/>
            </a:br>
            <a:r>
              <a:rPr lang="en-IN" sz="3600" b="1" dirty="0" smtClean="0"/>
              <a:t>School </a:t>
            </a:r>
            <a:r>
              <a:rPr lang="en-IN" sz="3600" b="1" dirty="0"/>
              <a:t>Ratings by Clusters</a:t>
            </a:r>
            <a:br>
              <a:rPr lang="en-IN" sz="3600" b="1" dirty="0"/>
            </a:br>
            <a:endParaRPr lang="en-IN" sz="3600" dirty="0"/>
          </a:p>
        </p:txBody>
      </p:sp>
      <p:pic>
        <p:nvPicPr>
          <p:cNvPr id="4" name="Content Placeholder 3" descr="download (6).png"/>
          <p:cNvPicPr>
            <a:picLocks noGrp="1" noChangeAspect="1"/>
          </p:cNvPicPr>
          <p:nvPr>
            <p:ph idx="1"/>
          </p:nvPr>
        </p:nvPicPr>
        <p:blipFill>
          <a:blip r:embed="rId2"/>
          <a:stretch>
            <a:fillRect/>
          </a:stretch>
        </p:blipFill>
        <p:spPr>
          <a:xfrm>
            <a:off x="500034" y="2249488"/>
            <a:ext cx="8358246" cy="432435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Location</a:t>
            </a:r>
            <a:endParaRPr lang="en-IN" dirty="0"/>
          </a:p>
        </p:txBody>
      </p:sp>
      <p:sp>
        <p:nvSpPr>
          <p:cNvPr id="3" name="Content Placeholder 2"/>
          <p:cNvSpPr>
            <a:spLocks noGrp="1"/>
          </p:cNvSpPr>
          <p:nvPr>
            <p:ph idx="1"/>
          </p:nvPr>
        </p:nvSpPr>
        <p:spPr/>
        <p:txBody>
          <a:bodyPr>
            <a:normAutofit/>
          </a:bodyPr>
          <a:lstStyle/>
          <a:p>
            <a:pPr algn="just">
              <a:buNone/>
            </a:pPr>
            <a:r>
              <a:rPr lang="en-IN" sz="2000" b="1" dirty="0" smtClean="0"/>
              <a:t>     </a:t>
            </a:r>
            <a:r>
              <a:rPr lang="en-IN" sz="2000" dirty="0" smtClean="0"/>
              <a:t>Toronto </a:t>
            </a:r>
            <a:r>
              <a:rPr lang="en-IN" sz="2000" dirty="0"/>
              <a:t>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lgn="just"/>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t/>
            </a:r>
            <a:br>
              <a:rPr lang="en-IN" sz="3600" b="1" dirty="0" smtClean="0"/>
            </a:br>
            <a:r>
              <a:rPr lang="en-IN" sz="3600" b="1" dirty="0" smtClean="0"/>
              <a:t>Foursquare </a:t>
            </a:r>
            <a:r>
              <a:rPr lang="en-IN" sz="3600" b="1" dirty="0"/>
              <a:t>API</a:t>
            </a:r>
            <a:br>
              <a:rPr lang="en-IN" sz="3600" b="1" dirty="0"/>
            </a:br>
            <a:endParaRPr lang="en-IN" sz="3600" dirty="0"/>
          </a:p>
        </p:txBody>
      </p:sp>
      <p:sp>
        <p:nvSpPr>
          <p:cNvPr id="3" name="Content Placeholder 2"/>
          <p:cNvSpPr>
            <a:spLocks noGrp="1"/>
          </p:cNvSpPr>
          <p:nvPr>
            <p:ph idx="1"/>
          </p:nvPr>
        </p:nvSpPr>
        <p:spPr/>
        <p:txBody>
          <a:bodyPr>
            <a:normAutofit/>
          </a:bodyPr>
          <a:lstStyle/>
          <a:p>
            <a:pPr algn="just">
              <a:buNone/>
            </a:pPr>
            <a:r>
              <a:rPr lang="en-IN" sz="2000" dirty="0" smtClean="0"/>
              <a:t>      This </a:t>
            </a:r>
            <a:r>
              <a:rPr lang="en-IN" sz="2000" dirty="0"/>
              <a:t>project have used Four-square API as its prime data gathering source as it has a database of millions of places, especially their places API which provides the ability to perform location search, location sharing and details about a business.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Discussion </a:t>
            </a:r>
            <a:r>
              <a:rPr lang="en-IN" b="1" dirty="0"/>
              <a:t>Section</a:t>
            </a:r>
            <a:br>
              <a:rPr lang="en-IN" b="1" dirty="0"/>
            </a:br>
            <a:endParaRPr lang="en-IN" dirty="0"/>
          </a:p>
        </p:txBody>
      </p:sp>
      <p:sp>
        <p:nvSpPr>
          <p:cNvPr id="3" name="Content Placeholder 2"/>
          <p:cNvSpPr>
            <a:spLocks noGrp="1"/>
          </p:cNvSpPr>
          <p:nvPr>
            <p:ph idx="1"/>
          </p:nvPr>
        </p:nvSpPr>
        <p:spPr/>
        <p:txBody>
          <a:bodyPr>
            <a:noAutofit/>
          </a:bodyPr>
          <a:lstStyle/>
          <a:p>
            <a:pPr algn="just">
              <a:buNone/>
            </a:pPr>
            <a:r>
              <a:rPr lang="en-IN" sz="2400" b="1" dirty="0"/>
              <a:t>Problem Which Tried to Solve:</a:t>
            </a:r>
          </a:p>
          <a:p>
            <a:pPr algn="just">
              <a:buNone/>
            </a:pPr>
            <a:r>
              <a:rPr lang="en-IN" sz="2400" dirty="0" smtClean="0"/>
              <a:t>    </a:t>
            </a:r>
          </a:p>
          <a:p>
            <a:pPr algn="just">
              <a:buNone/>
            </a:pPr>
            <a:r>
              <a:rPr lang="en-IN" sz="2400" dirty="0"/>
              <a:t> </a:t>
            </a:r>
            <a:r>
              <a:rPr lang="en-IN" sz="2400" dirty="0" smtClean="0"/>
              <a:t>    </a:t>
            </a:r>
            <a:r>
              <a:rPr lang="en-IN" sz="2000" dirty="0" smtClean="0"/>
              <a:t>The </a:t>
            </a:r>
            <a:r>
              <a:rPr lang="en-IN" sz="2000" dirty="0"/>
              <a:t>major purpose of this project, is to suggest a better </a:t>
            </a:r>
            <a:r>
              <a:rPr lang="en-IN" sz="2000" dirty="0" err="1"/>
              <a:t>neighborhood</a:t>
            </a:r>
            <a:r>
              <a:rPr lang="en-IN" sz="2000" dirty="0"/>
              <a:t> in a new city for the person who are </a:t>
            </a:r>
            <a:r>
              <a:rPr lang="en-IN" sz="2000" dirty="0" err="1"/>
              <a:t>shiffting</a:t>
            </a:r>
            <a:r>
              <a:rPr lang="en-IN" sz="2000" dirty="0"/>
              <a:t> there. Social presence in society in terms of like minded people. Connectivity to the airport, bus stand, city </a:t>
            </a:r>
            <a:r>
              <a:rPr lang="en-IN" sz="2000" dirty="0" err="1"/>
              <a:t>center</a:t>
            </a:r>
            <a:r>
              <a:rPr lang="en-IN" sz="2000" dirty="0"/>
              <a:t>, markets and other daily needs things nearby</a:t>
            </a:r>
            <a:r>
              <a:rPr lang="en-IN" sz="2000" dirty="0" smtClean="0"/>
              <a:t>.</a:t>
            </a:r>
            <a:endParaRPr lang="en-IN" sz="2400" dirty="0" smtClean="0"/>
          </a:p>
          <a:p>
            <a:pPr algn="just">
              <a:buNone/>
            </a:pPr>
            <a:endParaRPr lang="en-IN" sz="2400" dirty="0"/>
          </a:p>
          <a:p>
            <a:pPr marL="857250" lvl="1" indent="-457200" algn="just">
              <a:buFont typeface="+mj-lt"/>
              <a:buAutoNum type="arabicPeriod"/>
            </a:pPr>
            <a:r>
              <a:rPr lang="en-IN" sz="2000" dirty="0"/>
              <a:t>Sorted list of house in terms of housing prices in a ascending or descending order</a:t>
            </a:r>
          </a:p>
          <a:p>
            <a:pPr marL="857250" lvl="1" indent="-457200" algn="just">
              <a:buFont typeface="+mj-lt"/>
              <a:buAutoNum type="arabicPeriod"/>
            </a:pPr>
            <a:r>
              <a:rPr lang="en-IN" sz="2000" dirty="0"/>
              <a:t>Sorted list of schools in terms of location, fees, rating and reviews</a:t>
            </a:r>
          </a:p>
          <a:p>
            <a:pPr algn="just"/>
            <a:endParaRPr lang="en-I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Conclusion</a:t>
            </a:r>
            <a:r>
              <a:rPr lang="en-IN" b="1" dirty="0"/>
              <a:t/>
            </a:r>
            <a:br>
              <a:rPr lang="en-IN" b="1" dirty="0"/>
            </a:br>
            <a:endParaRPr lang="en-IN" dirty="0"/>
          </a:p>
        </p:txBody>
      </p:sp>
      <p:sp>
        <p:nvSpPr>
          <p:cNvPr id="3" name="Content Placeholder 2"/>
          <p:cNvSpPr>
            <a:spLocks noGrp="1"/>
          </p:cNvSpPr>
          <p:nvPr>
            <p:ph idx="1"/>
          </p:nvPr>
        </p:nvSpPr>
        <p:spPr/>
        <p:txBody>
          <a:bodyPr>
            <a:noAutofit/>
          </a:bodyPr>
          <a:lstStyle/>
          <a:p>
            <a:pPr algn="just"/>
            <a:r>
              <a:rPr lang="en-IN" sz="2000" dirty="0"/>
              <a:t>In this project, using k-means cluster algorithm I separated the </a:t>
            </a:r>
            <a:r>
              <a:rPr lang="en-IN" sz="2000" dirty="0" err="1"/>
              <a:t>neighborhood</a:t>
            </a:r>
            <a:r>
              <a:rPr lang="en-IN" sz="2000" dirty="0"/>
              <a:t> into 10(Ten) different clusters and for 103 different </a:t>
            </a:r>
            <a:r>
              <a:rPr lang="en-IN" sz="2000" dirty="0" err="1"/>
              <a:t>lattitude</a:t>
            </a:r>
            <a:r>
              <a:rPr lang="en-IN" sz="2000" dirty="0"/>
              <a:t> and </a:t>
            </a:r>
            <a:r>
              <a:rPr lang="en-IN" sz="2000" dirty="0" err="1"/>
              <a:t>logitude</a:t>
            </a:r>
            <a:r>
              <a:rPr lang="en-IN" sz="2000" dirty="0"/>
              <a:t> from dataset, which have very-similar </a:t>
            </a:r>
            <a:r>
              <a:rPr lang="en-IN" sz="2000" dirty="0" err="1"/>
              <a:t>neighborhoods</a:t>
            </a:r>
            <a:r>
              <a:rPr lang="en-IN" sz="2000" dirty="0"/>
              <a:t> around them. Using the charts above results presented to a particular </a:t>
            </a:r>
            <a:r>
              <a:rPr lang="en-IN" sz="2000" dirty="0" err="1"/>
              <a:t>neighborhood</a:t>
            </a:r>
            <a:r>
              <a:rPr lang="en-IN" sz="2000" dirty="0"/>
              <a:t> based on average house prices and school rating have been made</a:t>
            </a:r>
            <a:r>
              <a:rPr lang="en-IN" sz="2000" dirty="0" smtClean="0"/>
              <a:t>.</a:t>
            </a:r>
          </a:p>
          <a:p>
            <a:pPr algn="just">
              <a:buNone/>
            </a:pPr>
            <a:endParaRPr lang="en-IN" sz="2000" dirty="0"/>
          </a:p>
          <a:p>
            <a:pPr algn="just"/>
            <a:r>
              <a:rPr lang="en-IN" sz="2000"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algn="just"/>
            <a:endParaRPr lang="en-IN"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Future </a:t>
            </a:r>
            <a:r>
              <a:rPr lang="en-IN" sz="3600" b="1" dirty="0" smtClean="0"/>
              <a:t>Works</a:t>
            </a:r>
            <a:endParaRPr lang="en-IN" sz="3600" dirty="0"/>
          </a:p>
        </p:txBody>
      </p:sp>
      <p:sp>
        <p:nvSpPr>
          <p:cNvPr id="3" name="Content Placeholder 2"/>
          <p:cNvSpPr>
            <a:spLocks noGrp="1"/>
          </p:cNvSpPr>
          <p:nvPr>
            <p:ph idx="1"/>
          </p:nvPr>
        </p:nvSpPr>
        <p:spPr/>
        <p:txBody>
          <a:bodyPr>
            <a:normAutofit/>
          </a:bodyPr>
          <a:lstStyle/>
          <a:p>
            <a:pPr algn="just">
              <a:buNone/>
            </a:pPr>
            <a:r>
              <a:rPr lang="en-IN" sz="2000" dirty="0" smtClean="0"/>
              <a:t>      This </a:t>
            </a:r>
            <a:r>
              <a:rPr lang="en-IN" sz="2000" dirty="0"/>
              <a:t>project can be continued for making it more precise in terms to find best house in Scarborough. Best means on the basis of all required things(daily needs or things we need to live a better life) around and also in terms of cost effective.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Libraries used to Develop the </a:t>
            </a:r>
            <a:r>
              <a:rPr lang="en-IN" b="1" dirty="0" smtClean="0"/>
              <a:t>Project</a:t>
            </a:r>
            <a:endParaRPr lang="en-IN" dirty="0"/>
          </a:p>
        </p:txBody>
      </p:sp>
      <p:sp>
        <p:nvSpPr>
          <p:cNvPr id="3" name="Content Placeholder 2"/>
          <p:cNvSpPr>
            <a:spLocks noGrp="1"/>
          </p:cNvSpPr>
          <p:nvPr>
            <p:ph idx="1"/>
          </p:nvPr>
        </p:nvSpPr>
        <p:spPr/>
        <p:txBody>
          <a:bodyPr>
            <a:noAutofit/>
          </a:bodyPr>
          <a:lstStyle/>
          <a:p>
            <a:r>
              <a:rPr lang="en-IN" sz="2000" i="1" dirty="0"/>
              <a:t>Pandas: </a:t>
            </a:r>
            <a:r>
              <a:rPr lang="en-IN" sz="2000" dirty="0"/>
              <a:t>For creating and manipulating </a:t>
            </a:r>
            <a:r>
              <a:rPr lang="en-IN" sz="2000" dirty="0" err="1"/>
              <a:t>dataframes</a:t>
            </a:r>
            <a:r>
              <a:rPr lang="en-IN" sz="2000" dirty="0"/>
              <a:t>.</a:t>
            </a:r>
          </a:p>
          <a:p>
            <a:r>
              <a:rPr lang="en-IN" sz="2000" i="1" dirty="0"/>
              <a:t>Folium:</a:t>
            </a:r>
            <a:r>
              <a:rPr lang="en-IN" sz="2000" dirty="0"/>
              <a:t> Python visualization library would be used to visualize the </a:t>
            </a:r>
            <a:r>
              <a:rPr lang="en-IN" sz="2000" dirty="0" err="1"/>
              <a:t>neighborhoods</a:t>
            </a:r>
            <a:r>
              <a:rPr lang="en-IN" sz="2000" dirty="0"/>
              <a:t> cluster distribution of using interactive leaflet map.</a:t>
            </a:r>
          </a:p>
          <a:p>
            <a:r>
              <a:rPr lang="en-IN" sz="2000" i="1" dirty="0" err="1"/>
              <a:t>Scikit</a:t>
            </a:r>
            <a:r>
              <a:rPr lang="en-IN" sz="2000" i="1" dirty="0"/>
              <a:t> Learn: </a:t>
            </a:r>
            <a:r>
              <a:rPr lang="en-IN" sz="2000" dirty="0"/>
              <a:t>For importing k-means clustering.</a:t>
            </a:r>
          </a:p>
          <a:p>
            <a:r>
              <a:rPr lang="en-IN" sz="2000" i="1" dirty="0"/>
              <a:t>JSON: </a:t>
            </a:r>
            <a:r>
              <a:rPr lang="en-IN" sz="2000" dirty="0"/>
              <a:t>Library to handle JSON files.</a:t>
            </a:r>
          </a:p>
          <a:p>
            <a:r>
              <a:rPr lang="en-IN" sz="2000" i="1" dirty="0"/>
              <a:t>XML: </a:t>
            </a:r>
            <a:r>
              <a:rPr lang="en-IN" sz="2000" dirty="0"/>
              <a:t>To separate data from presentation and XML stores data in plain text format.</a:t>
            </a:r>
          </a:p>
          <a:p>
            <a:r>
              <a:rPr lang="en-IN" sz="2000" i="1" dirty="0" err="1"/>
              <a:t>Geocoder</a:t>
            </a:r>
            <a:r>
              <a:rPr lang="en-IN" sz="2000" i="1" dirty="0"/>
              <a:t>: </a:t>
            </a:r>
            <a:r>
              <a:rPr lang="en-IN" sz="2000" dirty="0"/>
              <a:t>To retrieve Location Data.</a:t>
            </a:r>
          </a:p>
          <a:p>
            <a:r>
              <a:rPr lang="en-IN" sz="2000" i="1" dirty="0"/>
              <a:t>Beautiful Soup and Requests</a:t>
            </a:r>
            <a:r>
              <a:rPr lang="en-IN" sz="2000" dirty="0"/>
              <a:t>: To scrap and library to handle http requests.</a:t>
            </a:r>
          </a:p>
          <a:p>
            <a:r>
              <a:rPr lang="en-IN" sz="2000" i="1" dirty="0" err="1"/>
              <a:t>Matplotlib</a:t>
            </a:r>
            <a:r>
              <a:rPr lang="en-IN" sz="2000" i="1" dirty="0"/>
              <a:t>: </a:t>
            </a:r>
            <a:r>
              <a:rPr lang="en-IN" sz="2000" dirty="0"/>
              <a:t>Python Plotting Module</a:t>
            </a:r>
          </a:p>
          <a:p>
            <a:endParaRPr lang="en-I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14620"/>
            <a:ext cx="8229600" cy="1066800"/>
          </a:xfrm>
        </p:spPr>
        <p:txBody>
          <a:bodyPr/>
          <a:lstStyle/>
          <a:p>
            <a:pPr algn="ctr"/>
            <a:r>
              <a:rPr lang="en-IN" dirty="0" smtClean="0"/>
              <a:t>The End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229600" cy="1066800"/>
          </a:xfrm>
        </p:spPr>
        <p:txBody>
          <a:bodyPr>
            <a:normAutofit fontScale="90000"/>
          </a:bodyPr>
          <a:lstStyle/>
          <a:p>
            <a:r>
              <a:rPr lang="en-IN" b="1" dirty="0" smtClean="0"/>
              <a:t/>
            </a:r>
            <a:br>
              <a:rPr lang="en-IN" b="1" dirty="0" smtClean="0"/>
            </a:br>
            <a:r>
              <a:rPr lang="en-IN" b="1" dirty="0" smtClean="0"/>
              <a:t>Introduction</a:t>
            </a:r>
            <a:r>
              <a:rPr lang="en-IN" b="1" dirty="0"/>
              <a:t/>
            </a:r>
            <a:br>
              <a:rPr lang="en-IN" b="1" dirty="0"/>
            </a:br>
            <a:endParaRPr lang="en-IN" dirty="0"/>
          </a:p>
        </p:txBody>
      </p:sp>
      <p:sp>
        <p:nvSpPr>
          <p:cNvPr id="3" name="Content Placeholder 2"/>
          <p:cNvSpPr>
            <a:spLocks noGrp="1"/>
          </p:cNvSpPr>
          <p:nvPr>
            <p:ph idx="1"/>
          </p:nvPr>
        </p:nvSpPr>
        <p:spPr>
          <a:xfrm>
            <a:off x="457200" y="1600200"/>
            <a:ext cx="8229600" cy="4757758"/>
          </a:xfrm>
        </p:spPr>
        <p:txBody>
          <a:bodyPr>
            <a:normAutofit fontScale="55000" lnSpcReduction="20000"/>
          </a:bodyPr>
          <a:lstStyle/>
          <a:p>
            <a:pPr algn="just"/>
            <a:r>
              <a:rPr lang="en-IN" dirty="0" smtClean="0"/>
              <a:t>The purpose of this Project is </a:t>
            </a:r>
            <a:r>
              <a:rPr lang="en-IN" dirty="0"/>
              <a:t>to help people in exploring better facilities around their </a:t>
            </a:r>
            <a:r>
              <a:rPr lang="en-IN" dirty="0" err="1"/>
              <a:t>neighborhood</a:t>
            </a:r>
            <a:r>
              <a:rPr lang="en-IN" dirty="0"/>
              <a:t>. It will help people making smart and efficient decision on selecting great </a:t>
            </a:r>
            <a:r>
              <a:rPr lang="en-IN" dirty="0" err="1"/>
              <a:t>neighborhood</a:t>
            </a:r>
            <a:r>
              <a:rPr lang="en-IN" dirty="0"/>
              <a:t> out of numbers of other </a:t>
            </a:r>
            <a:r>
              <a:rPr lang="en-IN" dirty="0" err="1"/>
              <a:t>neighborhoods</a:t>
            </a:r>
            <a:r>
              <a:rPr lang="en-IN" dirty="0"/>
              <a:t> in </a:t>
            </a:r>
            <a:r>
              <a:rPr lang="en-IN" dirty="0" err="1"/>
              <a:t>Toranto</a:t>
            </a:r>
            <a:r>
              <a:rPr lang="en-IN" dirty="0" smtClean="0"/>
              <a:t>.</a:t>
            </a:r>
          </a:p>
          <a:p>
            <a:pPr algn="just"/>
            <a:endParaRPr lang="en-IN" dirty="0"/>
          </a:p>
          <a:p>
            <a:pPr algn="just"/>
            <a:r>
              <a:rPr lang="en-IN" dirty="0"/>
              <a:t>Lots of people are migrating to various states of Canada and needed lots of research for good housing prices and </a:t>
            </a:r>
            <a:r>
              <a:rPr lang="en-IN" dirty="0" err="1"/>
              <a:t>reputated</a:t>
            </a:r>
            <a:r>
              <a:rPr lang="en-IN" dirty="0"/>
              <a:t> schools for their children. This project is for those people who are looking for better </a:t>
            </a:r>
            <a:r>
              <a:rPr lang="en-IN" dirty="0" err="1"/>
              <a:t>neighborhoods</a:t>
            </a:r>
            <a:r>
              <a:rPr lang="en-IN" dirty="0"/>
              <a:t>. For ease of accessing to Cafe, School, Super market, medical shops, grocery shops, mall, theatre, hospital, like minded people, etc</a:t>
            </a:r>
            <a:r>
              <a:rPr lang="en-IN" dirty="0" smtClean="0"/>
              <a:t>.</a:t>
            </a:r>
          </a:p>
          <a:p>
            <a:pPr algn="just"/>
            <a:endParaRPr lang="en-IN" dirty="0"/>
          </a:p>
          <a:p>
            <a:pPr algn="just"/>
            <a:r>
              <a:rPr lang="en-IN" dirty="0"/>
              <a:t>This Project aim to create an analysis of features for a people migrating to Toronto to search a best </a:t>
            </a:r>
            <a:r>
              <a:rPr lang="en-IN" dirty="0" err="1"/>
              <a:t>neighborhood</a:t>
            </a:r>
            <a:r>
              <a:rPr lang="en-IN" dirty="0"/>
              <a:t> as a comparative analysis between </a:t>
            </a:r>
            <a:r>
              <a:rPr lang="en-IN" dirty="0" err="1"/>
              <a:t>neighborhoods</a:t>
            </a:r>
            <a:r>
              <a:rPr lang="en-IN" dirty="0"/>
              <a:t>. The features include median housing price and better school according to ratings, crime rates of that particular area, road connectivity, weather conditions, good management for emergency, water resources both </a:t>
            </a:r>
            <a:r>
              <a:rPr lang="en-IN" dirty="0" err="1"/>
              <a:t>freash</a:t>
            </a:r>
            <a:r>
              <a:rPr lang="en-IN" dirty="0"/>
              <a:t> and waste water and excrement conveyed in sewers and recreational facilities</a:t>
            </a:r>
            <a:r>
              <a:rPr lang="en-IN" dirty="0" smtClean="0"/>
              <a:t>.</a:t>
            </a:r>
          </a:p>
          <a:p>
            <a:pPr algn="just"/>
            <a:endParaRPr lang="en-IN" dirty="0"/>
          </a:p>
          <a:p>
            <a:pPr algn="just"/>
            <a:r>
              <a:rPr lang="en-IN" dirty="0"/>
              <a:t>It will help people to get awareness of the area and </a:t>
            </a:r>
            <a:r>
              <a:rPr lang="en-IN" dirty="0" err="1"/>
              <a:t>neighborhood</a:t>
            </a:r>
            <a:r>
              <a:rPr lang="en-IN" dirty="0"/>
              <a:t> before moving to a new city, state, country or place for their work or to start a new fresh life.</a:t>
            </a:r>
          </a:p>
          <a:p>
            <a:pPr algn="just"/>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8229600" cy="1066800"/>
          </a:xfrm>
        </p:spPr>
        <p:txBody>
          <a:bodyPr>
            <a:normAutofit fontScale="90000"/>
          </a:bodyPr>
          <a:lstStyle/>
          <a:p>
            <a:r>
              <a:rPr lang="en-IN" b="1" dirty="0" smtClean="0"/>
              <a:t/>
            </a:r>
            <a:br>
              <a:rPr lang="en-IN" b="1" dirty="0" smtClean="0"/>
            </a:br>
            <a:r>
              <a:rPr lang="en-IN" b="1" dirty="0" smtClean="0"/>
              <a:t>Data Source</a:t>
            </a:r>
            <a:r>
              <a:rPr lang="en-IN" b="1" dirty="0"/>
              <a:t/>
            </a:r>
            <a:br>
              <a:rPr lang="en-IN" b="1" dirty="0"/>
            </a:br>
            <a:endParaRPr lang="en-IN" dirty="0"/>
          </a:p>
        </p:txBody>
      </p:sp>
      <p:sp>
        <p:nvSpPr>
          <p:cNvPr id="3" name="Content Placeholder 2"/>
          <p:cNvSpPr>
            <a:spLocks noGrp="1"/>
          </p:cNvSpPr>
          <p:nvPr>
            <p:ph idx="1"/>
          </p:nvPr>
        </p:nvSpPr>
        <p:spPr>
          <a:xfrm>
            <a:off x="457200" y="1600200"/>
            <a:ext cx="8229600" cy="4757758"/>
          </a:xfrm>
        </p:spPr>
        <p:txBody>
          <a:bodyPr>
            <a:normAutofit/>
          </a:bodyPr>
          <a:lstStyle/>
          <a:p>
            <a:r>
              <a:rPr lang="en-IN" sz="2000" dirty="0" err="1" smtClean="0"/>
              <a:t>DataLink</a:t>
            </a:r>
            <a:r>
              <a:rPr lang="en-IN" sz="2000" dirty="0" smtClean="0"/>
              <a:t>: </a:t>
            </a:r>
            <a:r>
              <a:rPr lang="en-IN" sz="2000" u="sng" dirty="0" smtClean="0">
                <a:hlinkClick r:id="rId2"/>
              </a:rPr>
              <a:t>https</a:t>
            </a:r>
            <a:r>
              <a:rPr lang="en-IN" sz="2000" u="sng" dirty="0">
                <a:hlinkClick r:id="rId2"/>
              </a:rPr>
              <a:t>://en.wikipedia.org/wiki/List_of_postal_codes_of_Canada:_</a:t>
            </a:r>
            <a:r>
              <a:rPr lang="en-IN" sz="2000" u="sng" dirty="0" smtClean="0">
                <a:hlinkClick r:id="rId2"/>
              </a:rPr>
              <a:t>M</a:t>
            </a:r>
            <a:endParaRPr lang="en-IN" sz="2000" u="sng" dirty="0" smtClean="0"/>
          </a:p>
          <a:p>
            <a:endParaRPr lang="en-IN" sz="2000" dirty="0"/>
          </a:p>
          <a:p>
            <a:r>
              <a:rPr lang="en-IN" sz="2000" dirty="0"/>
              <a:t>Will use Toronto dataset which we scrapped from </a:t>
            </a:r>
            <a:r>
              <a:rPr lang="en-IN" sz="2000" dirty="0" err="1"/>
              <a:t>wikipedia</a:t>
            </a:r>
            <a:r>
              <a:rPr lang="en-IN" sz="2000" dirty="0"/>
              <a:t> on Week 3. Dataset consisting of latitude and longitude, zip codes.</a:t>
            </a:r>
          </a:p>
          <a:p>
            <a:pPr algn="just"/>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1066800"/>
          </a:xfrm>
        </p:spPr>
        <p:txBody>
          <a:bodyPr>
            <a:normAutofit fontScale="90000"/>
          </a:bodyPr>
          <a:lstStyle/>
          <a:p>
            <a:r>
              <a:rPr lang="en-IN" b="1" dirty="0" smtClean="0"/>
              <a:t/>
            </a:r>
            <a:br>
              <a:rPr lang="en-IN" b="1" dirty="0" smtClean="0"/>
            </a:br>
            <a:r>
              <a:rPr lang="en-IN" b="1" dirty="0" smtClean="0"/>
              <a:t>Foursquare </a:t>
            </a:r>
            <a:r>
              <a:rPr lang="en-IN" b="1" dirty="0"/>
              <a:t>API </a:t>
            </a:r>
            <a:r>
              <a:rPr lang="en-IN" b="1" dirty="0" smtClean="0"/>
              <a:t>Data</a:t>
            </a:r>
            <a:r>
              <a:rPr lang="en-IN" b="1" dirty="0"/>
              <a:t/>
            </a:r>
            <a:br>
              <a:rPr lang="en-IN" b="1" dirty="0"/>
            </a:br>
            <a:endParaRPr lang="en-IN" dirty="0"/>
          </a:p>
        </p:txBody>
      </p:sp>
      <p:sp>
        <p:nvSpPr>
          <p:cNvPr id="3" name="Content Placeholder 2"/>
          <p:cNvSpPr>
            <a:spLocks noGrp="1"/>
          </p:cNvSpPr>
          <p:nvPr>
            <p:ph idx="1"/>
          </p:nvPr>
        </p:nvSpPr>
        <p:spPr>
          <a:xfrm>
            <a:off x="457200" y="1600200"/>
            <a:ext cx="8229600" cy="4757758"/>
          </a:xfrm>
        </p:spPr>
        <p:txBody>
          <a:bodyPr>
            <a:normAutofit fontScale="77500" lnSpcReduction="20000"/>
          </a:bodyPr>
          <a:lstStyle/>
          <a:p>
            <a:pPr algn="just"/>
            <a:r>
              <a:rPr lang="en-IN" sz="2000" dirty="0"/>
              <a:t>We will need data about different venues in different </a:t>
            </a:r>
            <a:r>
              <a:rPr lang="en-IN" sz="2000" dirty="0" err="1"/>
              <a:t>neighborhoods</a:t>
            </a:r>
            <a:r>
              <a:rPr lang="en-IN" sz="2000" dirty="0"/>
              <a:t> of that specific borough. In order to gain that information we will use "Foursquare" </a:t>
            </a:r>
            <a:r>
              <a:rPr lang="en-IN" sz="2000" dirty="0" err="1"/>
              <a:t>locational</a:t>
            </a:r>
            <a:r>
              <a:rPr lang="en-IN" sz="2000" dirty="0"/>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r>
              <a:rPr lang="en-IN" sz="2000" dirty="0" smtClean="0"/>
              <a:t>.</a:t>
            </a:r>
          </a:p>
          <a:p>
            <a:pPr algn="just"/>
            <a:endParaRPr lang="en-IN" sz="2000" dirty="0"/>
          </a:p>
          <a:p>
            <a:pPr algn="just"/>
            <a:r>
              <a:rPr lang="en-IN" sz="2000" dirty="0"/>
              <a:t>After finding the list of </a:t>
            </a:r>
            <a:r>
              <a:rPr lang="en-IN" sz="2000" dirty="0" err="1"/>
              <a:t>neighborhoods</a:t>
            </a:r>
            <a:r>
              <a:rPr lang="en-IN" sz="2000" dirty="0"/>
              <a:t>, we then connect to the Foursquare API to gather information about venues inside each and every </a:t>
            </a:r>
            <a:r>
              <a:rPr lang="en-IN" sz="2000" dirty="0" err="1"/>
              <a:t>neighborhood</a:t>
            </a:r>
            <a:r>
              <a:rPr lang="en-IN" sz="2000" dirty="0"/>
              <a:t>. For each </a:t>
            </a:r>
            <a:r>
              <a:rPr lang="en-IN" sz="2000" dirty="0" err="1"/>
              <a:t>neighborhood</a:t>
            </a:r>
            <a:r>
              <a:rPr lang="en-IN" sz="2000" dirty="0"/>
              <a:t>, we have chosen the radius to be 100 meter</a:t>
            </a:r>
            <a:r>
              <a:rPr lang="en-IN" sz="2000" dirty="0" smtClean="0"/>
              <a:t>.</a:t>
            </a:r>
          </a:p>
          <a:p>
            <a:pPr algn="just">
              <a:buNone/>
            </a:pPr>
            <a:endParaRPr lang="en-IN" sz="2000" dirty="0"/>
          </a:p>
          <a:p>
            <a:pPr algn="just"/>
            <a:r>
              <a:rPr lang="en-IN" sz="2000" dirty="0"/>
              <a:t>The data retrieved from Foursquare contained information of venues within a specified distance of the longitude and latitude of the postcodes. The information obtained per venue as follows:</a:t>
            </a:r>
          </a:p>
          <a:p>
            <a:pPr marL="857250" lvl="1" indent="-457200" algn="just">
              <a:buFont typeface="+mj-lt"/>
              <a:buAutoNum type="arabicPeriod"/>
            </a:pPr>
            <a:r>
              <a:rPr lang="en-IN" sz="1600" dirty="0" err="1"/>
              <a:t>Neighborhood</a:t>
            </a:r>
            <a:endParaRPr lang="en-IN" sz="1600" dirty="0"/>
          </a:p>
          <a:p>
            <a:pPr marL="857250" lvl="1" indent="-457200" algn="just">
              <a:buFont typeface="+mj-lt"/>
              <a:buAutoNum type="arabicPeriod"/>
            </a:pPr>
            <a:r>
              <a:rPr lang="en-IN" sz="1600" dirty="0" err="1"/>
              <a:t>Neighborhood</a:t>
            </a:r>
            <a:r>
              <a:rPr lang="en-IN" sz="1600" dirty="0"/>
              <a:t> Latitude</a:t>
            </a:r>
          </a:p>
          <a:p>
            <a:pPr marL="857250" lvl="1" indent="-457200" algn="just">
              <a:buFont typeface="+mj-lt"/>
              <a:buAutoNum type="arabicPeriod"/>
            </a:pPr>
            <a:r>
              <a:rPr lang="en-IN" sz="1600" dirty="0" err="1"/>
              <a:t>Neighborhood</a:t>
            </a:r>
            <a:r>
              <a:rPr lang="en-IN" sz="1600" dirty="0"/>
              <a:t> Longitude</a:t>
            </a:r>
          </a:p>
          <a:p>
            <a:pPr marL="857250" lvl="1" indent="-457200" algn="just">
              <a:buFont typeface="+mj-lt"/>
              <a:buAutoNum type="arabicPeriod"/>
            </a:pPr>
            <a:r>
              <a:rPr lang="en-IN" sz="1600" dirty="0"/>
              <a:t>Venue</a:t>
            </a:r>
          </a:p>
          <a:p>
            <a:pPr marL="857250" lvl="1" indent="-457200" algn="just">
              <a:buFont typeface="+mj-lt"/>
              <a:buAutoNum type="arabicPeriod"/>
            </a:pPr>
            <a:r>
              <a:rPr lang="en-IN" sz="1600" dirty="0"/>
              <a:t>Name of the venue e.g. the name of a store or restaurant</a:t>
            </a:r>
          </a:p>
          <a:p>
            <a:pPr marL="857250" lvl="1" indent="-457200" algn="just">
              <a:buFont typeface="+mj-lt"/>
              <a:buAutoNum type="arabicPeriod"/>
            </a:pPr>
            <a:r>
              <a:rPr lang="en-IN" sz="1600" dirty="0"/>
              <a:t>Venue Latitude</a:t>
            </a:r>
          </a:p>
          <a:p>
            <a:pPr marL="857250" lvl="1" indent="-457200" algn="just">
              <a:buFont typeface="+mj-lt"/>
              <a:buAutoNum type="arabicPeriod"/>
            </a:pPr>
            <a:r>
              <a:rPr lang="en-IN" sz="1600" dirty="0"/>
              <a:t>Venue Longitude</a:t>
            </a:r>
          </a:p>
          <a:p>
            <a:pPr marL="857250" lvl="1" indent="-457200" algn="just">
              <a:buFont typeface="+mj-lt"/>
              <a:buAutoNum type="arabicPeriod"/>
            </a:pPr>
            <a:r>
              <a:rPr lang="en-IN" sz="1600" dirty="0"/>
              <a:t>Venue Category</a:t>
            </a:r>
          </a:p>
          <a:p>
            <a:pPr algn="just"/>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Map of Toronto</a:t>
            </a:r>
            <a:br>
              <a:rPr lang="en-IN" b="1" dirty="0"/>
            </a:br>
            <a:endParaRPr lang="en-IN" dirty="0"/>
          </a:p>
        </p:txBody>
      </p:sp>
      <p:pic>
        <p:nvPicPr>
          <p:cNvPr id="4" name="Content Placeholder 3" descr="download (2).png"/>
          <p:cNvPicPr>
            <a:picLocks noGrp="1" noChangeAspect="1"/>
          </p:cNvPicPr>
          <p:nvPr>
            <p:ph idx="1"/>
          </p:nvPr>
        </p:nvPicPr>
        <p:blipFill>
          <a:blip r:embed="rId2"/>
          <a:stretch>
            <a:fillRect/>
          </a:stretch>
        </p:blipFill>
        <p:spPr>
          <a:xfrm>
            <a:off x="955948" y="2249488"/>
            <a:ext cx="7232103" cy="432435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066800"/>
          </a:xfrm>
        </p:spPr>
        <p:txBody>
          <a:bodyPr>
            <a:normAutofit fontScale="90000"/>
          </a:bodyPr>
          <a:lstStyle/>
          <a:p>
            <a:r>
              <a:rPr lang="en-IN" b="1" dirty="0" smtClean="0"/>
              <a:t/>
            </a:r>
            <a:br>
              <a:rPr lang="en-IN" b="1" dirty="0" smtClean="0"/>
            </a:br>
            <a:r>
              <a:rPr lang="en-IN" b="1" dirty="0" smtClean="0"/>
              <a:t>Methodology</a:t>
            </a:r>
            <a:br>
              <a:rPr lang="en-IN" b="1" dirty="0" smtClean="0"/>
            </a:br>
            <a:endParaRPr lang="en-IN" dirty="0"/>
          </a:p>
        </p:txBody>
      </p:sp>
      <p:sp>
        <p:nvSpPr>
          <p:cNvPr id="3" name="Content Placeholder 2"/>
          <p:cNvSpPr>
            <a:spLocks noGrp="1"/>
          </p:cNvSpPr>
          <p:nvPr>
            <p:ph idx="1"/>
          </p:nvPr>
        </p:nvSpPr>
        <p:spPr>
          <a:xfrm>
            <a:off x="457200" y="1600200"/>
            <a:ext cx="8229600" cy="4757758"/>
          </a:xfrm>
        </p:spPr>
        <p:txBody>
          <a:bodyPr>
            <a:normAutofit/>
          </a:bodyPr>
          <a:lstStyle/>
          <a:p>
            <a:pPr>
              <a:buNone/>
            </a:pPr>
            <a:endParaRPr lang="en-IN" sz="2400" b="1" dirty="0" smtClean="0"/>
          </a:p>
          <a:p>
            <a:pPr>
              <a:buNone/>
            </a:pPr>
            <a:r>
              <a:rPr lang="en-IN" sz="2400" b="1" dirty="0" smtClean="0">
                <a:solidFill>
                  <a:schemeClr val="tx2"/>
                </a:solidFill>
                <a:latin typeface="+mj-lt"/>
                <a:ea typeface="+mj-ea"/>
                <a:cs typeface="+mj-cs"/>
              </a:rPr>
              <a:t>1.  Clustering</a:t>
            </a:r>
          </a:p>
          <a:p>
            <a:pPr algn="just">
              <a:buNone/>
            </a:pPr>
            <a:r>
              <a:rPr lang="en-IN" sz="2000" dirty="0" smtClean="0"/>
              <a:t> 	</a:t>
            </a:r>
          </a:p>
          <a:p>
            <a:pPr algn="just">
              <a:buNone/>
            </a:pPr>
            <a:r>
              <a:rPr lang="en-IN" sz="2000" dirty="0"/>
              <a:t>	</a:t>
            </a:r>
            <a:r>
              <a:rPr lang="en-IN" sz="2000" dirty="0" smtClean="0"/>
              <a:t>To </a:t>
            </a:r>
            <a:r>
              <a:rPr lang="en-IN" sz="2000" dirty="0"/>
              <a:t>compare the similarities of two cities, we decided to explore </a:t>
            </a:r>
            <a:r>
              <a:rPr lang="en-IN" sz="2000" dirty="0" err="1"/>
              <a:t>neighborhoods</a:t>
            </a:r>
            <a:r>
              <a:rPr lang="en-IN" sz="2000" dirty="0"/>
              <a:t>, segment them, and group them into clusters to find similar </a:t>
            </a:r>
            <a:r>
              <a:rPr lang="en-IN" sz="2000" dirty="0" err="1"/>
              <a:t>neighborhoods</a:t>
            </a:r>
            <a:r>
              <a:rPr lang="en-IN" sz="2000" dirty="0"/>
              <a:t> in a big city like New York and Toronto. To be able to do that, we need to cluster data which is a form of unsupervised machine learning: k-means clustering algorithm.</a:t>
            </a:r>
          </a:p>
          <a:p>
            <a:pPr algn="just"/>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
            </a:r>
            <a:br>
              <a:rPr lang="en-IN" sz="2800" b="1" dirty="0" smtClean="0"/>
            </a:br>
            <a:r>
              <a:rPr lang="en-IN" sz="2800" b="1" dirty="0" smtClean="0"/>
              <a:t>2. Using </a:t>
            </a:r>
            <a:r>
              <a:rPr lang="en-IN" sz="2800" b="1" dirty="0"/>
              <a:t>K-Means Clustering</a:t>
            </a:r>
            <a:br>
              <a:rPr lang="en-IN" sz="2800" b="1" dirty="0"/>
            </a:br>
            <a:endParaRPr lang="en-IN" sz="2800" dirty="0"/>
          </a:p>
        </p:txBody>
      </p:sp>
      <p:pic>
        <p:nvPicPr>
          <p:cNvPr id="4" name="Content Placeholder 3" descr="download (3).png"/>
          <p:cNvPicPr>
            <a:picLocks noGrp="1" noChangeAspect="1"/>
          </p:cNvPicPr>
          <p:nvPr>
            <p:ph idx="1"/>
          </p:nvPr>
        </p:nvPicPr>
        <p:blipFill>
          <a:blip r:embed="rId2"/>
          <a:stretch>
            <a:fillRect/>
          </a:stretch>
        </p:blipFill>
        <p:spPr>
          <a:xfrm>
            <a:off x="457200" y="3005704"/>
            <a:ext cx="8229600" cy="281191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
            </a:r>
            <a:br>
              <a:rPr lang="en-IN" sz="2800" b="1" dirty="0" smtClean="0"/>
            </a:br>
            <a:r>
              <a:rPr lang="en-IN" sz="2800" b="1" dirty="0" smtClean="0"/>
              <a:t/>
            </a:r>
            <a:br>
              <a:rPr lang="en-IN" sz="2800" b="1" dirty="0" smtClean="0"/>
            </a:br>
            <a:r>
              <a:rPr lang="en-IN" sz="2800" b="1" dirty="0" smtClean="0"/>
              <a:t>3. Most </a:t>
            </a:r>
            <a:r>
              <a:rPr lang="en-IN" sz="2800" b="1" dirty="0"/>
              <a:t>Common </a:t>
            </a:r>
            <a:r>
              <a:rPr lang="en-IN" sz="2800" b="1" dirty="0" smtClean="0"/>
              <a:t>Venues Near Neighbourhood</a:t>
            </a:r>
            <a:r>
              <a:rPr lang="en-IN" sz="2800" b="1" dirty="0"/>
              <a:t/>
            </a:r>
            <a:br>
              <a:rPr lang="en-IN" sz="2800" b="1" dirty="0"/>
            </a:br>
            <a:r>
              <a:rPr lang="en-IN" sz="2800" b="1" dirty="0"/>
              <a:t/>
            </a:r>
            <a:br>
              <a:rPr lang="en-IN" sz="2800" b="1" dirty="0"/>
            </a:br>
            <a:endParaRPr lang="en-IN" sz="2800" dirty="0"/>
          </a:p>
        </p:txBody>
      </p:sp>
      <p:pic>
        <p:nvPicPr>
          <p:cNvPr id="4" name="Content Placeholder 3" descr="download (3).png"/>
          <p:cNvPicPr>
            <a:picLocks noGrp="1" noChangeAspect="1"/>
          </p:cNvPicPr>
          <p:nvPr>
            <p:ph idx="1"/>
          </p:nvPr>
        </p:nvPicPr>
        <p:blipFill>
          <a:blip r:embed="rId2"/>
          <a:stretch>
            <a:fillRect/>
          </a:stretch>
        </p:blipFill>
        <p:spPr>
          <a:xfrm>
            <a:off x="457200" y="3005704"/>
            <a:ext cx="8229600" cy="281191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
            </a:r>
            <a:br>
              <a:rPr lang="en-IN" sz="2800" b="1" dirty="0" smtClean="0"/>
            </a:br>
            <a:r>
              <a:rPr lang="en-IN" sz="2800" b="1" dirty="0" smtClean="0"/>
              <a:t/>
            </a:r>
            <a:br>
              <a:rPr lang="en-IN" sz="2800" b="1" dirty="0" smtClean="0"/>
            </a:br>
            <a:r>
              <a:rPr lang="en-IN" sz="2800" b="1" dirty="0" smtClean="0"/>
              <a:t/>
            </a:r>
            <a:br>
              <a:rPr lang="en-IN" sz="2800" b="1" dirty="0" smtClean="0"/>
            </a:br>
            <a:r>
              <a:rPr lang="en-IN" sz="2800" b="1" dirty="0" smtClean="0"/>
              <a:t>4. Work Flow</a:t>
            </a:r>
            <a:r>
              <a:rPr lang="en-IN" sz="2800" b="1" dirty="0"/>
              <a:t/>
            </a:r>
            <a:br>
              <a:rPr lang="en-IN" sz="2800" b="1" dirty="0"/>
            </a:br>
            <a:r>
              <a:rPr lang="en-IN" sz="2800" b="1" dirty="0"/>
              <a:t/>
            </a:r>
            <a:br>
              <a:rPr lang="en-IN" sz="2800" b="1" dirty="0"/>
            </a:br>
            <a:r>
              <a:rPr lang="en-IN" sz="2800" b="1" dirty="0"/>
              <a:t/>
            </a:r>
            <a:br>
              <a:rPr lang="en-IN" sz="2800" b="1" dirty="0"/>
            </a:br>
            <a:endParaRPr lang="en-IN" sz="2800" dirty="0"/>
          </a:p>
        </p:txBody>
      </p:sp>
      <p:sp>
        <p:nvSpPr>
          <p:cNvPr id="5" name="Content Placeholder 4"/>
          <p:cNvSpPr>
            <a:spLocks noGrp="1"/>
          </p:cNvSpPr>
          <p:nvPr>
            <p:ph idx="1"/>
          </p:nvPr>
        </p:nvSpPr>
        <p:spPr/>
        <p:txBody>
          <a:bodyPr>
            <a:normAutofit/>
          </a:bodyPr>
          <a:lstStyle/>
          <a:p>
            <a:pPr algn="just">
              <a:buNone/>
            </a:pPr>
            <a:r>
              <a:rPr lang="en-IN" sz="2000" dirty="0" smtClean="0"/>
              <a:t>	Using </a:t>
            </a:r>
            <a:r>
              <a:rPr lang="en-IN" sz="2000" dirty="0"/>
              <a:t>credentials of Foursquare API features of near-by places of the </a:t>
            </a:r>
            <a:r>
              <a:rPr lang="en-IN" sz="2000" dirty="0" err="1"/>
              <a:t>neighborhoods</a:t>
            </a:r>
            <a:r>
              <a:rPr lang="en-IN" sz="2000" dirty="0"/>
              <a:t> would be mined. Due to http request limitations the number of places per </a:t>
            </a:r>
            <a:r>
              <a:rPr lang="en-IN" sz="2000" dirty="0" err="1"/>
              <a:t>neighborhood</a:t>
            </a:r>
            <a:r>
              <a:rPr lang="en-IN" sz="2000" dirty="0"/>
              <a:t> parameter would reasonably be set to 100 and the radius parameter would be set to 500.</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35</TotalTime>
  <Words>940</Words>
  <Application>Microsoft Office PowerPoint</Application>
  <PresentationFormat>On-screen Show (4:3)</PresentationFormat>
  <Paragraphs>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Finding a Better Neighbourhood in Toronto</vt:lpstr>
      <vt:lpstr> Introduction </vt:lpstr>
      <vt:lpstr> Data Source </vt:lpstr>
      <vt:lpstr> Foursquare API Data </vt:lpstr>
      <vt:lpstr> Map of Toronto </vt:lpstr>
      <vt:lpstr> Methodology </vt:lpstr>
      <vt:lpstr> 2. Using K-Means Clustering </vt:lpstr>
      <vt:lpstr>  3. Most Common Venues Near Neighbourhood  </vt:lpstr>
      <vt:lpstr>   4. Work Flow   </vt:lpstr>
      <vt:lpstr>   Results   </vt:lpstr>
      <vt:lpstr>    Average Housing Price by Clusters    </vt:lpstr>
      <vt:lpstr> School Ratings by Clusters </vt:lpstr>
      <vt:lpstr>Location</vt:lpstr>
      <vt:lpstr> Foursquare API </vt:lpstr>
      <vt:lpstr> Discussion Section </vt:lpstr>
      <vt:lpstr> Conclusion </vt:lpstr>
      <vt:lpstr>Future Works</vt:lpstr>
      <vt:lpstr>Libraries used to Develop the Project</vt:lpstr>
      <vt:lpstr>The End</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Better Neighbourhood in Toronto</dc:title>
  <dc:creator>dell</dc:creator>
  <cp:lastModifiedBy>dell</cp:lastModifiedBy>
  <cp:revision>11</cp:revision>
  <dcterms:created xsi:type="dcterms:W3CDTF">2020-04-28T13:45:22Z</dcterms:created>
  <dcterms:modified xsi:type="dcterms:W3CDTF">2020-04-28T14:21:10Z</dcterms:modified>
</cp:coreProperties>
</file>