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07" r:id="rId1"/>
  </p:sldMasterIdLst>
  <p:sldIdLst>
    <p:sldId id="256" r:id="rId2"/>
    <p:sldId id="257" r:id="rId3"/>
    <p:sldId id="258" r:id="rId4"/>
    <p:sldId id="259" r:id="rId5"/>
    <p:sldId id="266" r:id="rId6"/>
    <p:sldId id="267" r:id="rId7"/>
    <p:sldId id="271" r:id="rId8"/>
    <p:sldId id="273" r:id="rId9"/>
    <p:sldId id="274" r:id="rId10"/>
    <p:sldId id="275" r:id="rId11"/>
    <p:sldId id="276" r:id="rId12"/>
    <p:sldId id="277" r:id="rId13"/>
    <p:sldId id="278" r:id="rId14"/>
    <p:sldId id="265" r:id="rId15"/>
    <p:sldId id="260" r:id="rId16"/>
    <p:sldId id="268" r:id="rId17"/>
    <p:sldId id="269" r:id="rId18"/>
    <p:sldId id="261" r:id="rId19"/>
    <p:sldId id="262" r:id="rId20"/>
    <p:sldId id="263" r:id="rId21"/>
    <p:sldId id="264"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Sutar" userId="99de33ff9c477428" providerId="LiveId" clId="{EF85A1C1-E9A9-4C8F-8F1F-63C723D266CC}"/>
    <pc:docChg chg="custSel modSld">
      <pc:chgData name="Aishwarya Sutar" userId="99de33ff9c477428" providerId="LiveId" clId="{EF85A1C1-E9A9-4C8F-8F1F-63C723D266CC}" dt="2022-05-23T15:19:08.947" v="66" actId="14734"/>
      <pc:docMkLst>
        <pc:docMk/>
      </pc:docMkLst>
      <pc:sldChg chg="modSp mod">
        <pc:chgData name="Aishwarya Sutar" userId="99de33ff9c477428" providerId="LiveId" clId="{EF85A1C1-E9A9-4C8F-8F1F-63C723D266CC}" dt="2022-05-23T15:19:08.947" v="66" actId="14734"/>
        <pc:sldMkLst>
          <pc:docMk/>
          <pc:sldMk cId="3784125898" sldId="259"/>
        </pc:sldMkLst>
        <pc:spChg chg="mod">
          <ac:chgData name="Aishwarya Sutar" userId="99de33ff9c477428" providerId="LiveId" clId="{EF85A1C1-E9A9-4C8F-8F1F-63C723D266CC}" dt="2022-05-23T15:14:14.281" v="38" actId="1076"/>
          <ac:spMkLst>
            <pc:docMk/>
            <pc:sldMk cId="3784125898" sldId="259"/>
            <ac:spMk id="2" creationId="{FE87C6CA-45DA-492F-9298-D8FA6498414D}"/>
          </ac:spMkLst>
        </pc:spChg>
        <pc:graphicFrameChg chg="mod modGraphic">
          <ac:chgData name="Aishwarya Sutar" userId="99de33ff9c477428" providerId="LiveId" clId="{EF85A1C1-E9A9-4C8F-8F1F-63C723D266CC}" dt="2022-05-23T15:19:08.947" v="66" actId="14734"/>
          <ac:graphicFrameMkLst>
            <pc:docMk/>
            <pc:sldMk cId="3784125898" sldId="259"/>
            <ac:graphicFrameMk id="10" creationId="{9A729EB5-F067-4FD8-BAD2-0ECB2F1BBF15}"/>
          </ac:graphicFrameMkLst>
        </pc:graphicFrameChg>
      </pc:sldChg>
      <pc:sldChg chg="modSp mod">
        <pc:chgData name="Aishwarya Sutar" userId="99de33ff9c477428" providerId="LiveId" clId="{EF85A1C1-E9A9-4C8F-8F1F-63C723D266CC}" dt="2022-05-23T15:08:09.140" v="27" actId="207"/>
        <pc:sldMkLst>
          <pc:docMk/>
          <pc:sldMk cId="3667594715" sldId="266"/>
        </pc:sldMkLst>
        <pc:spChg chg="mod">
          <ac:chgData name="Aishwarya Sutar" userId="99de33ff9c477428" providerId="LiveId" clId="{EF85A1C1-E9A9-4C8F-8F1F-63C723D266CC}" dt="2022-05-23T15:08:04.597" v="26" actId="207"/>
          <ac:spMkLst>
            <pc:docMk/>
            <pc:sldMk cId="3667594715" sldId="266"/>
            <ac:spMk id="2" creationId="{8A5D2254-7547-428A-96FD-669E8C044AC0}"/>
          </ac:spMkLst>
        </pc:spChg>
        <pc:spChg chg="mod">
          <ac:chgData name="Aishwarya Sutar" userId="99de33ff9c477428" providerId="LiveId" clId="{EF85A1C1-E9A9-4C8F-8F1F-63C723D266CC}" dt="2022-05-23T15:08:09.140" v="27" actId="207"/>
          <ac:spMkLst>
            <pc:docMk/>
            <pc:sldMk cId="3667594715" sldId="266"/>
            <ac:spMk id="3" creationId="{170B463C-253A-41E3-951D-1857469ADCA8}"/>
          </ac:spMkLst>
        </pc:spChg>
      </pc:sldChg>
      <pc:sldChg chg="modSp mod">
        <pc:chgData name="Aishwarya Sutar" userId="99de33ff9c477428" providerId="LiveId" clId="{EF85A1C1-E9A9-4C8F-8F1F-63C723D266CC}" dt="2022-05-23T15:08:16.542" v="28" actId="207"/>
        <pc:sldMkLst>
          <pc:docMk/>
          <pc:sldMk cId="2983436717" sldId="267"/>
        </pc:sldMkLst>
        <pc:spChg chg="mod">
          <ac:chgData name="Aishwarya Sutar" userId="99de33ff9c477428" providerId="LiveId" clId="{EF85A1C1-E9A9-4C8F-8F1F-63C723D266CC}" dt="2022-05-23T15:08:16.542" v="28" actId="207"/>
          <ac:spMkLst>
            <pc:docMk/>
            <pc:sldMk cId="2983436717" sldId="267"/>
            <ac:spMk id="3" creationId="{9F0BEC7D-5E60-4EC3-B938-CCA3C46AC5AF}"/>
          </ac:spMkLst>
        </pc:spChg>
      </pc:sldChg>
    </pc:docChg>
  </pc:docChgLst>
  <pc:docChgLst>
    <pc:chgData name="Aishwarya Sutar" userId="99de33ff9c477428" providerId="LiveId" clId="{70D9F7B9-0501-4B4D-B76B-D6CB2BFA6ECB}"/>
    <pc:docChg chg="custSel modSld">
      <pc:chgData name="Aishwarya Sutar" userId="99de33ff9c477428" providerId="LiveId" clId="{70D9F7B9-0501-4B4D-B76B-D6CB2BFA6ECB}" dt="2022-11-05T02:04:32.021" v="2" actId="14100"/>
      <pc:docMkLst>
        <pc:docMk/>
      </pc:docMkLst>
      <pc:sldChg chg="modSp mod">
        <pc:chgData name="Aishwarya Sutar" userId="99de33ff9c477428" providerId="LiveId" clId="{70D9F7B9-0501-4B4D-B76B-D6CB2BFA6ECB}" dt="2022-11-05T02:04:32.021" v="2" actId="14100"/>
        <pc:sldMkLst>
          <pc:docMk/>
          <pc:sldMk cId="2257433977" sldId="271"/>
        </pc:sldMkLst>
        <pc:graphicFrameChg chg="modGraphic">
          <ac:chgData name="Aishwarya Sutar" userId="99de33ff9c477428" providerId="LiveId" clId="{70D9F7B9-0501-4B4D-B76B-D6CB2BFA6ECB}" dt="2022-11-05T02:04:32.021" v="2" actId="14100"/>
          <ac:graphicFrameMkLst>
            <pc:docMk/>
            <pc:sldMk cId="2257433977" sldId="271"/>
            <ac:graphicFrameMk id="7" creationId="{68A31485-BE45-4903-9AC1-F9F3FF796158}"/>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6509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82584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7434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6251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13895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21794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74831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9804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3987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0669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6909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4587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96772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8160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6640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0075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48A87A34-81AB-432B-8DAE-1953F412C126}" type="datetimeFigureOut">
              <a:rPr lang="en-US" smtClean="0"/>
              <a:t>11/5/2022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6106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8A87A34-81AB-432B-8DAE-1953F412C126}" type="datetimeFigureOut">
              <a:rPr lang="en-US" smtClean="0"/>
              <a:pPr/>
              <a:t>11/5/2022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33508301"/>
      </p:ext>
    </p:extLst>
  </p:cSld>
  <p:clrMap bg1="dk1" tx1="lt1" bg2="dk2" tx2="lt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 id="2147484119" r:id="rId12"/>
    <p:sldLayoutId id="2147484120" r:id="rId13"/>
    <p:sldLayoutId id="2147484121" r:id="rId14"/>
    <p:sldLayoutId id="2147484122" r:id="rId15"/>
    <p:sldLayoutId id="2147484123" r:id="rId16"/>
    <p:sldLayoutId id="2147484124"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electronicshub.org/basics-of-phototransisto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22DB-CB85-4810-9FDD-006486D6219F}"/>
              </a:ext>
            </a:extLst>
          </p:cNvPr>
          <p:cNvSpPr>
            <a:spLocks noGrp="1"/>
          </p:cNvSpPr>
          <p:nvPr>
            <p:ph type="ctrTitle"/>
          </p:nvPr>
        </p:nvSpPr>
        <p:spPr>
          <a:xfrm>
            <a:off x="1751012" y="609602"/>
            <a:ext cx="8676222" cy="670558"/>
          </a:xfrm>
        </p:spPr>
        <p:txBody>
          <a:bodyPr>
            <a:normAutofit fontScale="90000"/>
          </a:bodyPr>
          <a:lstStyle/>
          <a:p>
            <a:br>
              <a:rPr lang="en-IN" sz="3200" b="1" dirty="0">
                <a:effectLst/>
                <a:latin typeface="Calibri" panose="020F0502020204030204" pitchFamily="34" charset="0"/>
                <a:ea typeface="Calibri" panose="020F0502020204030204" pitchFamily="34" charset="0"/>
                <a:cs typeface="Times New Roman" panose="02020603050405020304" pitchFamily="18" charset="0"/>
              </a:rPr>
            </a:br>
            <a:endParaRPr lang="en-US" sz="7200" dirty="0"/>
          </a:p>
        </p:txBody>
      </p:sp>
      <p:sp>
        <p:nvSpPr>
          <p:cNvPr id="3" name="Subtitle 2">
            <a:extLst>
              <a:ext uri="{FF2B5EF4-FFF2-40B4-BE49-F238E27FC236}">
                <a16:creationId xmlns:a16="http://schemas.microsoft.com/office/drawing/2014/main" id="{2AD5D383-C79B-4941-86B4-F92A6A18099F}"/>
              </a:ext>
            </a:extLst>
          </p:cNvPr>
          <p:cNvSpPr>
            <a:spLocks noGrp="1"/>
          </p:cNvSpPr>
          <p:nvPr>
            <p:ph type="subTitle" idx="1"/>
          </p:nvPr>
        </p:nvSpPr>
        <p:spPr>
          <a:xfrm>
            <a:off x="587142" y="2146434"/>
            <a:ext cx="11117178" cy="4302492"/>
          </a:xfrm>
        </p:spPr>
        <p:txBody>
          <a:bodyPr>
            <a:normAutofit lnSpcReduction="10000"/>
          </a:bodyPr>
          <a:lstStyle/>
          <a:p>
            <a:r>
              <a:rPr lang="en-US" sz="2400" b="1" dirty="0">
                <a:latin typeface="Calibri" panose="020F0502020204030204" pitchFamily="34" charset="0"/>
                <a:cs typeface="Calibri" panose="020F0502020204030204" pitchFamily="34" charset="0"/>
              </a:rPr>
              <a:t>Keystone School Of Engineering</a:t>
            </a:r>
          </a:p>
          <a:p>
            <a:r>
              <a:rPr lang="en-US" sz="2400" dirty="0">
                <a:latin typeface="Calibri" panose="020F0502020204030204" pitchFamily="34" charset="0"/>
                <a:cs typeface="Calibri" panose="020F0502020204030204" pitchFamily="34" charset="0"/>
              </a:rPr>
              <a:t>Department : E&amp;TC</a:t>
            </a:r>
          </a:p>
          <a:p>
            <a:r>
              <a:rPr lang="en-US" sz="2400" b="1" dirty="0">
                <a:latin typeface="Calibri" panose="020F0502020204030204" pitchFamily="34" charset="0"/>
                <a:cs typeface="Calibri" panose="020F0502020204030204" pitchFamily="34" charset="0"/>
              </a:rPr>
              <a:t>Title : Heartbeat sensor using Arduino</a:t>
            </a:r>
          </a:p>
          <a:p>
            <a:pPr algn="l"/>
            <a:endParaRPr lang="en-US" sz="2000" b="1" dirty="0">
              <a:latin typeface="Calibri" panose="020F0502020204030204" pitchFamily="34" charset="0"/>
              <a:cs typeface="Calibri" panose="020F0502020204030204" pitchFamily="34" charset="0"/>
            </a:endParaRPr>
          </a:p>
          <a:p>
            <a:pPr algn="l"/>
            <a:r>
              <a:rPr lang="en-US" b="1" dirty="0">
                <a:latin typeface="Calibri" panose="020F0502020204030204" pitchFamily="34" charset="0"/>
                <a:cs typeface="Calibri" panose="020F0502020204030204" pitchFamily="34" charset="0"/>
              </a:rPr>
              <a:t>Group no. : 10</a:t>
            </a:r>
          </a:p>
          <a:p>
            <a:pPr algn="l"/>
            <a:r>
              <a:rPr lang="en-US" dirty="0">
                <a:latin typeface="Calibri" panose="020F0502020204030204" pitchFamily="34" charset="0"/>
                <a:cs typeface="Calibri" panose="020F0502020204030204" pitchFamily="34" charset="0"/>
              </a:rPr>
              <a:t>Geeta Gujar - 06</a:t>
            </a:r>
          </a:p>
          <a:p>
            <a:pPr algn="l"/>
            <a:r>
              <a:rPr lang="en-US" dirty="0">
                <a:latin typeface="Calibri" panose="020F0502020204030204" pitchFamily="34" charset="0"/>
                <a:cs typeface="Calibri" panose="020F0502020204030204" pitchFamily="34" charset="0"/>
              </a:rPr>
              <a:t>Aishwarya Sutar – 18</a:t>
            </a:r>
          </a:p>
          <a:p>
            <a:pPr algn="l"/>
            <a:r>
              <a:rPr lang="en-US" dirty="0">
                <a:latin typeface="Calibri" panose="020F0502020204030204" pitchFamily="34" charset="0"/>
                <a:cs typeface="Calibri" panose="020F0502020204030204" pitchFamily="34" charset="0"/>
              </a:rPr>
              <a:t>Bhagyashree Kamble – 26                                                                                      </a:t>
            </a:r>
            <a:r>
              <a:rPr lang="en-US" b="1" dirty="0">
                <a:latin typeface="Calibri" panose="020F0502020204030204" pitchFamily="34" charset="0"/>
                <a:cs typeface="Calibri" panose="020F0502020204030204" pitchFamily="34" charset="0"/>
              </a:rPr>
              <a:t>Guide &amp; Coordinator name:</a:t>
            </a:r>
          </a:p>
          <a:p>
            <a:pPr algn="r"/>
            <a:r>
              <a:rPr lang="en-US" dirty="0">
                <a:latin typeface="Calibri" panose="020F0502020204030204" pitchFamily="34" charset="0"/>
                <a:cs typeface="Calibri" panose="020F0502020204030204" pitchFamily="34" charset="0"/>
              </a:rPr>
              <a:t>Prof. Sheetal Waghchaware</a:t>
            </a:r>
          </a:p>
          <a:p>
            <a:pPr algn="l"/>
            <a:endParaRPr lang="en-US" dirty="0">
              <a:latin typeface="Calibri" panose="020F0502020204030204" pitchFamily="34" charset="0"/>
              <a:cs typeface="Calibri" panose="020F0502020204030204" pitchFamily="34" charset="0"/>
            </a:endParaRPr>
          </a:p>
          <a:p>
            <a:pPr algn="l"/>
            <a:endParaRPr lang="en-US"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C7F30B7-D3C3-423C-8281-E7265DD33C74}"/>
              </a:ext>
            </a:extLst>
          </p:cNvPr>
          <p:cNvPicPr>
            <a:picLocks noChangeAspect="1"/>
          </p:cNvPicPr>
          <p:nvPr/>
        </p:nvPicPr>
        <p:blipFill>
          <a:blip r:embed="rId2"/>
          <a:stretch>
            <a:fillRect/>
          </a:stretch>
        </p:blipFill>
        <p:spPr>
          <a:xfrm>
            <a:off x="5043488" y="302594"/>
            <a:ext cx="1868218" cy="1737962"/>
          </a:xfrm>
          <a:prstGeom prst="rect">
            <a:avLst/>
          </a:prstGeom>
        </p:spPr>
      </p:pic>
    </p:spTree>
    <p:extLst>
      <p:ext uri="{BB962C8B-B14F-4D97-AF65-F5344CB8AC3E}">
        <p14:creationId xmlns:p14="http://schemas.microsoft.com/office/powerpoint/2010/main" val="2087678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ED99A-5000-4990-98B2-1DCC7E8F8E64}"/>
              </a:ext>
            </a:extLst>
          </p:cNvPr>
          <p:cNvSpPr>
            <a:spLocks noGrp="1"/>
          </p:cNvSpPr>
          <p:nvPr>
            <p:ph type="ctrTitle"/>
          </p:nvPr>
        </p:nvSpPr>
        <p:spPr>
          <a:xfrm>
            <a:off x="1751012" y="609602"/>
            <a:ext cx="8676222" cy="507998"/>
          </a:xfrm>
        </p:spPr>
        <p:txBody>
          <a:bodyPr>
            <a:normAutofit fontScale="90000"/>
          </a:bodyPr>
          <a:lstStyle/>
          <a:p>
            <a:r>
              <a:rPr lang="en-US" sz="36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3.Potentiometer</a:t>
            </a:r>
            <a:endParaRPr lang="en-US" sz="3600" dirty="0">
              <a:solidFill>
                <a:schemeClr val="tx2"/>
              </a:solidFill>
            </a:endParaRPr>
          </a:p>
        </p:txBody>
      </p:sp>
      <p:sp>
        <p:nvSpPr>
          <p:cNvPr id="3" name="Subtitle 2">
            <a:extLst>
              <a:ext uri="{FF2B5EF4-FFF2-40B4-BE49-F238E27FC236}">
                <a16:creationId xmlns:a16="http://schemas.microsoft.com/office/drawing/2014/main" id="{63AA2161-BB37-40EF-B23C-AB2C40FDF4D0}"/>
              </a:ext>
            </a:extLst>
          </p:cNvPr>
          <p:cNvSpPr>
            <a:spLocks noGrp="1"/>
          </p:cNvSpPr>
          <p:nvPr>
            <p:ph type="subTitle" idx="1"/>
          </p:nvPr>
        </p:nvSpPr>
        <p:spPr>
          <a:xfrm>
            <a:off x="782069" y="1405685"/>
            <a:ext cx="5313931" cy="4244744"/>
          </a:xfrm>
        </p:spPr>
        <p:txBody>
          <a:bodyPr/>
          <a:lstStyle/>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Material Used : Plastic</a:t>
            </a:r>
          </a:p>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Linear type with a single turn</a:t>
            </a:r>
          </a:p>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Compact size</a:t>
            </a:r>
          </a:p>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Value:- 0- 10K</a:t>
            </a:r>
          </a:p>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Resistance Tolerance:- ±10%</a:t>
            </a:r>
          </a:p>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Rotation angel:- 210 ±20 °</a:t>
            </a:r>
          </a:p>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Rotational Life Cycle:- 200 cycles</a:t>
            </a:r>
          </a:p>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Temperature range : - -55 to +125 °C</a:t>
            </a:r>
          </a:p>
          <a:p>
            <a:endParaRPr lang="en-US" dirty="0"/>
          </a:p>
        </p:txBody>
      </p:sp>
      <p:pic>
        <p:nvPicPr>
          <p:cNvPr id="5" name="Picture 4">
            <a:extLst>
              <a:ext uri="{FF2B5EF4-FFF2-40B4-BE49-F238E27FC236}">
                <a16:creationId xmlns:a16="http://schemas.microsoft.com/office/drawing/2014/main" id="{27DBB620-05C3-4896-967C-8749D2EB2B11}"/>
              </a:ext>
            </a:extLst>
          </p:cNvPr>
          <p:cNvPicPr>
            <a:picLocks noChangeAspect="1"/>
          </p:cNvPicPr>
          <p:nvPr/>
        </p:nvPicPr>
        <p:blipFill>
          <a:blip r:embed="rId2"/>
          <a:stretch>
            <a:fillRect/>
          </a:stretch>
        </p:blipFill>
        <p:spPr>
          <a:xfrm>
            <a:off x="7777213" y="1655544"/>
            <a:ext cx="3745027" cy="3745027"/>
          </a:xfrm>
          <a:prstGeom prst="rect">
            <a:avLst/>
          </a:prstGeom>
        </p:spPr>
      </p:pic>
    </p:spTree>
    <p:extLst>
      <p:ext uri="{BB962C8B-B14F-4D97-AF65-F5344CB8AC3E}">
        <p14:creationId xmlns:p14="http://schemas.microsoft.com/office/powerpoint/2010/main" val="3851014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B98AE-BC3C-4185-9BF2-4B70C9BF918F}"/>
              </a:ext>
            </a:extLst>
          </p:cNvPr>
          <p:cNvSpPr>
            <a:spLocks noGrp="1"/>
          </p:cNvSpPr>
          <p:nvPr>
            <p:ph type="ctrTitle"/>
          </p:nvPr>
        </p:nvSpPr>
        <p:spPr>
          <a:xfrm>
            <a:off x="1751012" y="609601"/>
            <a:ext cx="8676222" cy="699435"/>
          </a:xfrm>
        </p:spPr>
        <p:txBody>
          <a:bodyPr>
            <a:normAutofit fontScale="90000"/>
          </a:bodyPr>
          <a:lstStyle/>
          <a:p>
            <a:r>
              <a:rPr lang="en-IN" sz="3600" dirty="0">
                <a:solidFill>
                  <a:schemeClr val="tx2"/>
                </a:solidFill>
              </a:rPr>
              <a:t>4.</a:t>
            </a:r>
            <a:r>
              <a:rPr lang="en-US" sz="4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Resistor</a:t>
            </a:r>
            <a:endParaRPr lang="en-US" dirty="0">
              <a:solidFill>
                <a:schemeClr val="tx2"/>
              </a:solidFill>
            </a:endParaRPr>
          </a:p>
        </p:txBody>
      </p:sp>
      <p:sp>
        <p:nvSpPr>
          <p:cNvPr id="3" name="Subtitle 2">
            <a:extLst>
              <a:ext uri="{FF2B5EF4-FFF2-40B4-BE49-F238E27FC236}">
                <a16:creationId xmlns:a16="http://schemas.microsoft.com/office/drawing/2014/main" id="{1221F18F-048B-4EE1-B12E-387A35AD8095}"/>
              </a:ext>
            </a:extLst>
          </p:cNvPr>
          <p:cNvSpPr>
            <a:spLocks noGrp="1"/>
          </p:cNvSpPr>
          <p:nvPr>
            <p:ph type="subTitle" idx="1"/>
          </p:nvPr>
        </p:nvSpPr>
        <p:spPr>
          <a:xfrm>
            <a:off x="589564" y="1673074"/>
            <a:ext cx="5859362" cy="3611195"/>
          </a:xfrm>
        </p:spPr>
        <p:txBody>
          <a:bodyPr>
            <a:normAutofit/>
          </a:bodyPr>
          <a:lstStyle/>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Resistance: 330 Ohms.</a:t>
            </a:r>
          </a:p>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Power (Watts): 0.25W, 1/4W.</a:t>
            </a:r>
          </a:p>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Temperature Coefficient: 350ppm/Celsius.</a:t>
            </a:r>
          </a:p>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Tolerance: +/- 5%</a:t>
            </a:r>
          </a:p>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Case: Axial.</a:t>
            </a:r>
          </a:p>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Size: 0.094" Dia x 0.248" L (2.40mm x 6.30mm)</a:t>
            </a:r>
          </a:p>
          <a:p>
            <a:endParaRPr lang="en-US" dirty="0"/>
          </a:p>
        </p:txBody>
      </p:sp>
      <p:pic>
        <p:nvPicPr>
          <p:cNvPr id="5" name="Picture 4">
            <a:extLst>
              <a:ext uri="{FF2B5EF4-FFF2-40B4-BE49-F238E27FC236}">
                <a16:creationId xmlns:a16="http://schemas.microsoft.com/office/drawing/2014/main" id="{3445DDEC-ECF0-43BE-9222-537D9003ADD1}"/>
              </a:ext>
            </a:extLst>
          </p:cNvPr>
          <p:cNvPicPr>
            <a:picLocks noChangeAspect="1"/>
          </p:cNvPicPr>
          <p:nvPr/>
        </p:nvPicPr>
        <p:blipFill>
          <a:blip r:embed="rId2"/>
          <a:stretch>
            <a:fillRect/>
          </a:stretch>
        </p:blipFill>
        <p:spPr>
          <a:xfrm>
            <a:off x="7517328" y="1673075"/>
            <a:ext cx="3993570" cy="2995178"/>
          </a:xfrm>
          <a:prstGeom prst="rect">
            <a:avLst/>
          </a:prstGeom>
        </p:spPr>
      </p:pic>
    </p:spTree>
    <p:extLst>
      <p:ext uri="{BB962C8B-B14F-4D97-AF65-F5344CB8AC3E}">
        <p14:creationId xmlns:p14="http://schemas.microsoft.com/office/powerpoint/2010/main" val="1020997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21F03-0A8B-4AE8-A4B4-E0EADEF7EC26}"/>
              </a:ext>
            </a:extLst>
          </p:cNvPr>
          <p:cNvSpPr>
            <a:spLocks noGrp="1"/>
          </p:cNvSpPr>
          <p:nvPr>
            <p:ph type="ctrTitle"/>
          </p:nvPr>
        </p:nvSpPr>
        <p:spPr>
          <a:xfrm>
            <a:off x="1751012" y="609601"/>
            <a:ext cx="8676222" cy="1045944"/>
          </a:xfrm>
        </p:spPr>
        <p:txBody>
          <a:bodyPr>
            <a:normAutofit fontScale="90000"/>
          </a:bodyPr>
          <a:lstStyle/>
          <a:p>
            <a:r>
              <a:rPr lang="en-IN" sz="4000" dirty="0">
                <a:solidFill>
                  <a:schemeClr val="tx2"/>
                </a:solidFill>
                <a:latin typeface="+mn-lt"/>
              </a:rPr>
              <a:t>5.</a:t>
            </a:r>
            <a:r>
              <a:rPr lang="en-US" sz="4000" dirty="0">
                <a:solidFill>
                  <a:schemeClr val="tx2"/>
                </a:solidFill>
                <a:effectLst/>
                <a:latin typeface="+mn-lt"/>
                <a:ea typeface="Times New Roman" panose="02020603050405020304" pitchFamily="18" charset="0"/>
                <a:cs typeface="Times New Roman" panose="02020603050405020304" pitchFamily="18" charset="0"/>
              </a:rPr>
              <a:t> Push Button </a:t>
            </a:r>
            <a:br>
              <a:rPr lang="en-US" sz="3600" dirty="0">
                <a:solidFill>
                  <a:srgbClr val="34444C"/>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59A0502C-EC29-44E2-9490-FA3CF2BC8C65}"/>
              </a:ext>
            </a:extLst>
          </p:cNvPr>
          <p:cNvSpPr>
            <a:spLocks noGrp="1"/>
          </p:cNvSpPr>
          <p:nvPr>
            <p:ph type="subTitle" idx="1"/>
          </p:nvPr>
        </p:nvSpPr>
        <p:spPr>
          <a:xfrm>
            <a:off x="622717" y="1515980"/>
            <a:ext cx="5229443" cy="4201428"/>
          </a:xfrm>
        </p:spPr>
        <p:txBody>
          <a:bodyPr>
            <a:normAutofit/>
          </a:bodyPr>
          <a:lstStyle/>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Mode of Operation: Tactile feedback</a:t>
            </a:r>
          </a:p>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Power Rating: MAX 50mA 24V DC</a:t>
            </a:r>
          </a:p>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Insulation Resistance: 100Mohm at 100v</a:t>
            </a:r>
          </a:p>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Operating Force: 2.55±0.69 N</a:t>
            </a:r>
          </a:p>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Contact Resistance: MAX 100mOhm</a:t>
            </a:r>
          </a:p>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Operating Temperature Range: -20 to +70 ℃</a:t>
            </a:r>
          </a:p>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Storage Temperature Range: -20 to +70 C</a:t>
            </a:r>
          </a:p>
          <a:p>
            <a:pPr algn="l">
              <a:lnSpc>
                <a:spcPct val="115000"/>
              </a:lnSpc>
              <a:spcAft>
                <a:spcPts val="1000"/>
              </a:spcAft>
            </a:pP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5" name="Picture 4">
            <a:extLst>
              <a:ext uri="{FF2B5EF4-FFF2-40B4-BE49-F238E27FC236}">
                <a16:creationId xmlns:a16="http://schemas.microsoft.com/office/drawing/2014/main" id="{899DA221-B201-4929-A9CB-FE3F1AC03FC2}"/>
              </a:ext>
            </a:extLst>
          </p:cNvPr>
          <p:cNvPicPr>
            <a:picLocks noChangeAspect="1"/>
          </p:cNvPicPr>
          <p:nvPr/>
        </p:nvPicPr>
        <p:blipFill>
          <a:blip r:embed="rId2"/>
          <a:stretch>
            <a:fillRect/>
          </a:stretch>
        </p:blipFill>
        <p:spPr>
          <a:xfrm>
            <a:off x="7541553" y="1353954"/>
            <a:ext cx="3874009" cy="3545305"/>
          </a:xfrm>
          <a:prstGeom prst="rect">
            <a:avLst/>
          </a:prstGeom>
        </p:spPr>
      </p:pic>
    </p:spTree>
    <p:extLst>
      <p:ext uri="{BB962C8B-B14F-4D97-AF65-F5344CB8AC3E}">
        <p14:creationId xmlns:p14="http://schemas.microsoft.com/office/powerpoint/2010/main" val="2032363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1CCBB-2096-487E-B7F4-7E391F8DD841}"/>
              </a:ext>
            </a:extLst>
          </p:cNvPr>
          <p:cNvSpPr>
            <a:spLocks noGrp="1"/>
          </p:cNvSpPr>
          <p:nvPr>
            <p:ph type="ctrTitle"/>
          </p:nvPr>
        </p:nvSpPr>
        <p:spPr>
          <a:xfrm>
            <a:off x="1757889" y="397845"/>
            <a:ext cx="8676222" cy="603182"/>
          </a:xfrm>
        </p:spPr>
        <p:txBody>
          <a:bodyPr>
            <a:normAutofit fontScale="90000"/>
          </a:bodyPr>
          <a:lstStyle/>
          <a:p>
            <a:r>
              <a:rPr lang="en-IN" sz="3600" dirty="0">
                <a:solidFill>
                  <a:schemeClr val="tx2"/>
                </a:solidFill>
                <a:latin typeface="+mn-lt"/>
              </a:rPr>
              <a:t>6.</a:t>
            </a:r>
            <a:r>
              <a:rPr lang="en-US" sz="3600" dirty="0">
                <a:solidFill>
                  <a:schemeClr val="tx2"/>
                </a:solidFill>
                <a:effectLst/>
                <a:latin typeface="+mn-lt"/>
                <a:ea typeface="Times New Roman" panose="02020603050405020304" pitchFamily="18" charset="0"/>
                <a:cs typeface="Times New Roman" panose="02020603050405020304" pitchFamily="18" charset="0"/>
              </a:rPr>
              <a:t> Heartbeat Sensor </a:t>
            </a:r>
            <a:endParaRPr lang="en-US" sz="3600" dirty="0">
              <a:solidFill>
                <a:schemeClr val="tx2"/>
              </a:solidFill>
              <a:latin typeface="+mn-lt"/>
            </a:endParaRPr>
          </a:p>
        </p:txBody>
      </p:sp>
      <p:sp>
        <p:nvSpPr>
          <p:cNvPr id="3" name="Subtitle 2">
            <a:extLst>
              <a:ext uri="{FF2B5EF4-FFF2-40B4-BE49-F238E27FC236}">
                <a16:creationId xmlns:a16="http://schemas.microsoft.com/office/drawing/2014/main" id="{4BF8EDA4-8D01-4599-8AE0-B072BB72ED8B}"/>
              </a:ext>
            </a:extLst>
          </p:cNvPr>
          <p:cNvSpPr>
            <a:spLocks noGrp="1"/>
          </p:cNvSpPr>
          <p:nvPr>
            <p:ph type="subTitle" idx="1"/>
          </p:nvPr>
        </p:nvSpPr>
        <p:spPr>
          <a:xfrm>
            <a:off x="804333" y="1492717"/>
            <a:ext cx="6214534" cy="4331368"/>
          </a:xfrm>
        </p:spPr>
        <p:txBody>
          <a:bodyPr>
            <a:normAutofit/>
          </a:bodyPr>
          <a:lstStyle/>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Operating Voltage : +5V DC regulated </a:t>
            </a:r>
          </a:p>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Operating Current : 100 mA </a:t>
            </a:r>
          </a:p>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Output Data Level : 5V TTL level </a:t>
            </a:r>
          </a:p>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Heart Beat detection : Indicated by LED and Output High Pulse </a:t>
            </a:r>
          </a:p>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Light source : 660nm Super Red LED</a:t>
            </a:r>
          </a:p>
          <a:p>
            <a:endParaRPr lang="en-US" dirty="0"/>
          </a:p>
        </p:txBody>
      </p:sp>
      <p:pic>
        <p:nvPicPr>
          <p:cNvPr id="5" name="Picture 4">
            <a:extLst>
              <a:ext uri="{FF2B5EF4-FFF2-40B4-BE49-F238E27FC236}">
                <a16:creationId xmlns:a16="http://schemas.microsoft.com/office/drawing/2014/main" id="{98763055-8954-424A-B72B-8DE71B0F4451}"/>
              </a:ext>
            </a:extLst>
          </p:cNvPr>
          <p:cNvPicPr>
            <a:picLocks noChangeAspect="1"/>
          </p:cNvPicPr>
          <p:nvPr/>
        </p:nvPicPr>
        <p:blipFill>
          <a:blip r:embed="rId2"/>
          <a:stretch>
            <a:fillRect/>
          </a:stretch>
        </p:blipFill>
        <p:spPr>
          <a:xfrm>
            <a:off x="7806088" y="1424540"/>
            <a:ext cx="3824784" cy="3306822"/>
          </a:xfrm>
          <a:prstGeom prst="rect">
            <a:avLst/>
          </a:prstGeom>
        </p:spPr>
      </p:pic>
    </p:spTree>
    <p:extLst>
      <p:ext uri="{BB962C8B-B14F-4D97-AF65-F5344CB8AC3E}">
        <p14:creationId xmlns:p14="http://schemas.microsoft.com/office/powerpoint/2010/main" val="3462069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A9DCF-1435-43D4-837F-4227D75C1CC2}"/>
              </a:ext>
            </a:extLst>
          </p:cNvPr>
          <p:cNvSpPr>
            <a:spLocks noGrp="1"/>
          </p:cNvSpPr>
          <p:nvPr>
            <p:ph type="ctrTitle"/>
          </p:nvPr>
        </p:nvSpPr>
        <p:spPr>
          <a:xfrm>
            <a:off x="1751012" y="311219"/>
            <a:ext cx="8676222" cy="660934"/>
          </a:xfrm>
        </p:spPr>
        <p:txBody>
          <a:bodyPr>
            <a:normAutofit/>
          </a:bodyPr>
          <a:lstStyle/>
          <a:p>
            <a:r>
              <a:rPr lang="en-IN" sz="3200" dirty="0">
                <a:solidFill>
                  <a:schemeClr val="tx2"/>
                </a:solidFill>
              </a:rPr>
              <a:t>Block diagram</a:t>
            </a:r>
            <a:endParaRPr lang="en-US" sz="3200" dirty="0">
              <a:solidFill>
                <a:schemeClr val="tx2"/>
              </a:solidFill>
            </a:endParaRPr>
          </a:p>
        </p:txBody>
      </p:sp>
      <p:pic>
        <p:nvPicPr>
          <p:cNvPr id="6" name="Picture 5">
            <a:extLst>
              <a:ext uri="{FF2B5EF4-FFF2-40B4-BE49-F238E27FC236}">
                <a16:creationId xmlns:a16="http://schemas.microsoft.com/office/drawing/2014/main" id="{892B78AF-8745-4BAB-9EFD-1EF68AA855D3}"/>
              </a:ext>
            </a:extLst>
          </p:cNvPr>
          <p:cNvPicPr>
            <a:picLocks noChangeAspect="1"/>
          </p:cNvPicPr>
          <p:nvPr/>
        </p:nvPicPr>
        <p:blipFill>
          <a:blip r:embed="rId2"/>
          <a:stretch>
            <a:fillRect/>
          </a:stretch>
        </p:blipFill>
        <p:spPr>
          <a:xfrm>
            <a:off x="1822028" y="1413847"/>
            <a:ext cx="8534189" cy="4658626"/>
          </a:xfrm>
          <a:prstGeom prst="rect">
            <a:avLst/>
          </a:prstGeom>
        </p:spPr>
      </p:pic>
    </p:spTree>
    <p:extLst>
      <p:ext uri="{BB962C8B-B14F-4D97-AF65-F5344CB8AC3E}">
        <p14:creationId xmlns:p14="http://schemas.microsoft.com/office/powerpoint/2010/main" val="3742013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1755-2429-4E07-841A-2EC423DAC76F}"/>
              </a:ext>
            </a:extLst>
          </p:cNvPr>
          <p:cNvSpPr>
            <a:spLocks noGrp="1"/>
          </p:cNvSpPr>
          <p:nvPr>
            <p:ph type="title"/>
          </p:nvPr>
        </p:nvSpPr>
        <p:spPr>
          <a:xfrm>
            <a:off x="1141413" y="414670"/>
            <a:ext cx="9905998" cy="893135"/>
          </a:xfrm>
        </p:spPr>
        <p:txBody>
          <a:bodyPr/>
          <a:lstStyle/>
          <a:p>
            <a:pPr algn="ctr"/>
            <a:r>
              <a:rPr lang="en-US" dirty="0">
                <a:solidFill>
                  <a:schemeClr val="tx2"/>
                </a:solidFill>
                <a:latin typeface="Times New Roman" panose="02020603050405020304" pitchFamily="18" charset="0"/>
                <a:cs typeface="Times New Roman" panose="02020603050405020304" pitchFamily="18" charset="0"/>
              </a:rPr>
              <a:t>Circuit diagram</a:t>
            </a:r>
          </a:p>
        </p:txBody>
      </p:sp>
      <p:pic>
        <p:nvPicPr>
          <p:cNvPr id="7" name="Content Placeholder 6">
            <a:extLst>
              <a:ext uri="{FF2B5EF4-FFF2-40B4-BE49-F238E27FC236}">
                <a16:creationId xmlns:a16="http://schemas.microsoft.com/office/drawing/2014/main" id="{6EB7C1EA-BE24-489A-B7A7-FFE297CFCDAA}"/>
              </a:ext>
            </a:extLst>
          </p:cNvPr>
          <p:cNvPicPr>
            <a:picLocks noGrp="1" noChangeAspect="1"/>
          </p:cNvPicPr>
          <p:nvPr>
            <p:ph idx="1"/>
          </p:nvPr>
        </p:nvPicPr>
        <p:blipFill>
          <a:blip r:embed="rId2"/>
          <a:stretch>
            <a:fillRect/>
          </a:stretch>
        </p:blipFill>
        <p:spPr>
          <a:xfrm>
            <a:off x="2123466" y="1374622"/>
            <a:ext cx="7941891" cy="4665864"/>
          </a:xfrm>
        </p:spPr>
      </p:pic>
    </p:spTree>
    <p:extLst>
      <p:ext uri="{BB962C8B-B14F-4D97-AF65-F5344CB8AC3E}">
        <p14:creationId xmlns:p14="http://schemas.microsoft.com/office/powerpoint/2010/main" val="4080047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114FB-AB03-4418-A4E4-33FCF8C70A8F}"/>
              </a:ext>
            </a:extLst>
          </p:cNvPr>
          <p:cNvSpPr>
            <a:spLocks noGrp="1"/>
          </p:cNvSpPr>
          <p:nvPr>
            <p:ph type="ctrTitle"/>
          </p:nvPr>
        </p:nvSpPr>
        <p:spPr>
          <a:xfrm>
            <a:off x="1751012" y="609601"/>
            <a:ext cx="8676222" cy="920816"/>
          </a:xfrm>
        </p:spPr>
        <p:txBody>
          <a:bodyPr>
            <a:normAutofit fontScale="90000"/>
          </a:bodyPr>
          <a:lstStyle/>
          <a:p>
            <a:r>
              <a:rPr lang="en-US" sz="3200" i="0" dirty="0">
                <a:solidFill>
                  <a:schemeClr val="tx2"/>
                </a:solidFill>
                <a:effectLst/>
              </a:rPr>
              <a:t>Working of Heartbeat Sensor</a:t>
            </a:r>
            <a:br>
              <a:rPr lang="en-US" b="1" i="0" dirty="0">
                <a:solidFill>
                  <a:srgbClr val="34444C"/>
                </a:solidFill>
                <a:effectLst/>
                <a:latin typeface="Open Sans" panose="020B0606030504020204" pitchFamily="34" charset="0"/>
              </a:rPr>
            </a:br>
            <a:endParaRPr lang="en-US" dirty="0"/>
          </a:p>
        </p:txBody>
      </p:sp>
      <p:sp>
        <p:nvSpPr>
          <p:cNvPr id="3" name="Subtitle 2">
            <a:extLst>
              <a:ext uri="{FF2B5EF4-FFF2-40B4-BE49-F238E27FC236}">
                <a16:creationId xmlns:a16="http://schemas.microsoft.com/office/drawing/2014/main" id="{F2BC785E-1CAC-408A-AAF1-0771CE51D92E}"/>
              </a:ext>
            </a:extLst>
          </p:cNvPr>
          <p:cNvSpPr>
            <a:spLocks noGrp="1"/>
          </p:cNvSpPr>
          <p:nvPr>
            <p:ph type="subTitle" idx="1"/>
          </p:nvPr>
        </p:nvSpPr>
        <p:spPr>
          <a:xfrm>
            <a:off x="672164" y="1251284"/>
            <a:ext cx="10847671" cy="4812631"/>
          </a:xfrm>
        </p:spPr>
        <p:txBody>
          <a:bodyPr>
            <a:normAutofit fontScale="85000" lnSpcReduction="10000"/>
          </a:bodyPr>
          <a:lstStyle/>
          <a:p>
            <a:pPr marL="342900" indent="-342900" algn="l">
              <a:buFont typeface="Arial" panose="020B0604020202020204" pitchFamily="34" charset="0"/>
              <a:buChar char="•"/>
            </a:pPr>
            <a:r>
              <a:rPr lang="en-US" sz="2800" b="0" i="0" dirty="0">
                <a:solidFill>
                  <a:schemeClr val="tx2"/>
                </a:solidFill>
                <a:effectLst/>
                <a:latin typeface="Calibri" panose="020F0502020204030204" pitchFamily="34" charset="0"/>
                <a:cs typeface="Calibri" panose="020F0502020204030204" pitchFamily="34" charset="0"/>
              </a:rPr>
              <a:t>A simple Heartbeat Sensor consists of a sensor and a control circuit. The sensor part of the Heartbeat Sensor consists of an IR LED and a Photo Diode placed in a clip.</a:t>
            </a:r>
          </a:p>
          <a:p>
            <a:pPr marL="342900" indent="-342900" algn="l">
              <a:buFont typeface="Arial" panose="020B0604020202020204" pitchFamily="34" charset="0"/>
              <a:buChar char="•"/>
            </a:pPr>
            <a:r>
              <a:rPr lang="en-US" sz="2800" b="0" i="0" dirty="0">
                <a:solidFill>
                  <a:schemeClr val="tx2"/>
                </a:solidFill>
                <a:effectLst/>
                <a:latin typeface="Calibri" panose="020F0502020204030204" pitchFamily="34" charset="0"/>
                <a:cs typeface="Calibri" panose="020F0502020204030204" pitchFamily="34" charset="0"/>
              </a:rPr>
              <a:t>The Control Circuit consists of an Op-Amp IC and few other components that help in connecting the signal to a Microcontroller. The working of the Heartbeat Sensor can be understood better if we take a look at its circuit diagram.</a:t>
            </a:r>
          </a:p>
          <a:p>
            <a:pPr marL="457200" indent="-457200" algn="l">
              <a:buFont typeface="Arial" panose="020B0604020202020204" pitchFamily="34" charset="0"/>
              <a:buChar char="•"/>
            </a:pPr>
            <a:r>
              <a:rPr lang="en-US" sz="2800" b="0" i="0" dirty="0">
                <a:solidFill>
                  <a:schemeClr val="tx2"/>
                </a:solidFill>
                <a:effectLst/>
                <a:latin typeface="Calibri" panose="020F0502020204030204" pitchFamily="34" charset="0"/>
                <a:cs typeface="Calibri" panose="020F0502020204030204" pitchFamily="34" charset="0"/>
              </a:rPr>
              <a:t>The above circuit shows the finger type heartbeat sensor, which works by detecting the pulses. Every heartbeat will alter the amount of blood in the finger and the light from the IR LED passing through the finger and thus detected by the Photo Diode will also vary.</a:t>
            </a:r>
          </a:p>
          <a:p>
            <a:pPr marL="457200" indent="-457200" algn="l">
              <a:buFont typeface="Arial" panose="020B0604020202020204" pitchFamily="34" charset="0"/>
              <a:buChar char="•"/>
            </a:pPr>
            <a:r>
              <a:rPr lang="en-US" sz="2800" b="0" i="0" dirty="0">
                <a:solidFill>
                  <a:schemeClr val="tx2"/>
                </a:solidFill>
                <a:effectLst/>
                <a:latin typeface="Calibri" panose="020F0502020204030204" pitchFamily="34" charset="0"/>
                <a:cs typeface="Calibri" panose="020F0502020204030204" pitchFamily="34" charset="0"/>
              </a:rPr>
              <a:t>The output of the photo diode is given to the non – inverting input of the first op – amp through a capacitor, which blocks the DC Components of the signal. The first op – amp </a:t>
            </a:r>
            <a:r>
              <a:rPr lang="en-US" sz="2800" dirty="0">
                <a:solidFill>
                  <a:schemeClr val="tx2"/>
                </a:solidFill>
                <a:effectLst/>
                <a:latin typeface="Calibri" panose="020F0502020204030204" pitchFamily="34" charset="0"/>
                <a:cs typeface="Calibri" panose="020F0502020204030204" pitchFamily="34" charset="0"/>
              </a:rPr>
              <a:t>ac</a:t>
            </a:r>
            <a:r>
              <a:rPr lang="en-US" sz="2800" b="0" i="0" dirty="0">
                <a:solidFill>
                  <a:schemeClr val="tx2"/>
                </a:solidFill>
                <a:effectLst/>
                <a:latin typeface="Calibri" panose="020F0502020204030204" pitchFamily="34" charset="0"/>
                <a:cs typeface="Calibri" panose="020F0502020204030204" pitchFamily="34" charset="0"/>
              </a:rPr>
              <a:t>ts as a non – inverting amplifier with an amplification factor of 1001.</a:t>
            </a:r>
          </a:p>
          <a:p>
            <a:pPr algn="l"/>
            <a:endParaRPr lang="en-US" sz="2800" b="0" i="0" dirty="0">
              <a:solidFill>
                <a:schemeClr val="tx2"/>
              </a:solidFill>
              <a:effectLst/>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991013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5E469B-A8BF-4AEA-B182-04C0686E2429}"/>
              </a:ext>
            </a:extLst>
          </p:cNvPr>
          <p:cNvSpPr>
            <a:spLocks noGrp="1"/>
          </p:cNvSpPr>
          <p:nvPr>
            <p:ph idx="1"/>
          </p:nvPr>
        </p:nvSpPr>
        <p:spPr>
          <a:xfrm>
            <a:off x="1141413" y="654519"/>
            <a:ext cx="9905998" cy="4446870"/>
          </a:xfrm>
        </p:spPr>
        <p:txBody>
          <a:bodyPr/>
          <a:lstStyle/>
          <a:p>
            <a:pPr marL="457200" indent="-457200" algn="l">
              <a:buFont typeface="Arial" panose="020B0604020202020204" pitchFamily="34" charset="0"/>
              <a:buChar char="•"/>
            </a:pPr>
            <a:r>
              <a:rPr lang="en-US" sz="2400" b="0" i="0" dirty="0">
                <a:solidFill>
                  <a:schemeClr val="tx2"/>
                </a:solidFill>
                <a:effectLst/>
                <a:latin typeface="Calibri" panose="020F0502020204030204" pitchFamily="34" charset="0"/>
                <a:cs typeface="Calibri" panose="020F0502020204030204" pitchFamily="34" charset="0"/>
              </a:rPr>
              <a:t>The output of the first op – amp is given as one of the inputs to the second op – amp, which acts as a comparator. The output of the second op – amp triggers a transistor, from which, the signal is given to a Microcontroller like Arduino.</a:t>
            </a:r>
          </a:p>
          <a:p>
            <a:pPr marL="457200" indent="-457200" algn="l">
              <a:buFont typeface="Arial" panose="020B0604020202020204" pitchFamily="34" charset="0"/>
              <a:buChar char="•"/>
            </a:pPr>
            <a:r>
              <a:rPr lang="en-US" sz="2400" b="0" i="0" dirty="0">
                <a:solidFill>
                  <a:schemeClr val="tx2"/>
                </a:solidFill>
                <a:effectLst/>
                <a:latin typeface="Calibri" panose="020F0502020204030204" pitchFamily="34" charset="0"/>
                <a:cs typeface="Calibri" panose="020F0502020204030204" pitchFamily="34" charset="0"/>
              </a:rPr>
              <a:t>The Op – amp used in this circuit is LM358. It has two op – amps on the same clip. Also, the transistor used is a BC547. An LED, which is connected to transistor, will blink when the pulse is detected.</a:t>
            </a:r>
          </a:p>
          <a:p>
            <a:endParaRPr lang="en-US" dirty="0"/>
          </a:p>
        </p:txBody>
      </p:sp>
    </p:spTree>
    <p:extLst>
      <p:ext uri="{BB962C8B-B14F-4D97-AF65-F5344CB8AC3E}">
        <p14:creationId xmlns:p14="http://schemas.microsoft.com/office/powerpoint/2010/main" val="4218598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D4644-C325-48BD-8EEE-6E3BB162C970}"/>
              </a:ext>
            </a:extLst>
          </p:cNvPr>
          <p:cNvSpPr>
            <a:spLocks noGrp="1"/>
          </p:cNvSpPr>
          <p:nvPr>
            <p:ph type="title"/>
          </p:nvPr>
        </p:nvSpPr>
        <p:spPr>
          <a:xfrm>
            <a:off x="1141413" y="467386"/>
            <a:ext cx="9905998" cy="860900"/>
          </a:xfrm>
        </p:spPr>
        <p:txBody>
          <a:bodyPr/>
          <a:lstStyle/>
          <a:p>
            <a:pPr algn="ctr"/>
            <a:r>
              <a:rPr lang="en-US" dirty="0">
                <a:solidFill>
                  <a:schemeClr val="tx2"/>
                </a:solidFill>
              </a:rPr>
              <a:t>Advantages</a:t>
            </a:r>
          </a:p>
        </p:txBody>
      </p:sp>
      <p:sp>
        <p:nvSpPr>
          <p:cNvPr id="3" name="Content Placeholder 2">
            <a:extLst>
              <a:ext uri="{FF2B5EF4-FFF2-40B4-BE49-F238E27FC236}">
                <a16:creationId xmlns:a16="http://schemas.microsoft.com/office/drawing/2014/main" id="{842BFED1-7B1F-4CF3-AB83-49E35FC7A52E}"/>
              </a:ext>
            </a:extLst>
          </p:cNvPr>
          <p:cNvSpPr>
            <a:spLocks noGrp="1"/>
          </p:cNvSpPr>
          <p:nvPr>
            <p:ph idx="1"/>
          </p:nvPr>
        </p:nvSpPr>
        <p:spPr>
          <a:xfrm>
            <a:off x="1141412" y="1568919"/>
            <a:ext cx="9905999" cy="4263992"/>
          </a:xfrm>
        </p:spPr>
        <p:txBody>
          <a:bodyPr>
            <a:normAutofit/>
          </a:bodyPr>
          <a:lstStyle/>
          <a:p>
            <a:r>
              <a:rPr lang="en-US" sz="2400" dirty="0">
                <a:solidFill>
                  <a:schemeClr val="tx2"/>
                </a:solidFill>
                <a:latin typeface="Calibri" panose="020F0502020204030204" pitchFamily="34" charset="0"/>
                <a:cs typeface="Calibri" panose="020F0502020204030204" pitchFamily="34" charset="0"/>
              </a:rPr>
              <a:t>A heart beat sensor gives you clear indication and evaluation of the condition of your cardiovascular system during physical activity.</a:t>
            </a:r>
          </a:p>
          <a:p>
            <a:r>
              <a:rPr lang="en-US" sz="2400" b="0" i="0" dirty="0">
                <a:solidFill>
                  <a:schemeClr val="tx2"/>
                </a:solidFill>
                <a:effectLst/>
                <a:latin typeface="Calibri" panose="020F0502020204030204" pitchFamily="34" charset="0"/>
                <a:cs typeface="Calibri" panose="020F0502020204030204" pitchFamily="34" charset="0"/>
              </a:rPr>
              <a:t>Using heart </a:t>
            </a:r>
            <a:r>
              <a:rPr lang="en-US" sz="2400" dirty="0">
                <a:solidFill>
                  <a:schemeClr val="tx2"/>
                </a:solidFill>
                <a:effectLst/>
                <a:latin typeface="Calibri" panose="020F0502020204030204" pitchFamily="34" charset="0"/>
                <a:cs typeface="Calibri" panose="020F0502020204030204" pitchFamily="34" charset="0"/>
              </a:rPr>
              <a:t>beat</a:t>
            </a:r>
            <a:r>
              <a:rPr lang="en-US" sz="2400" b="0" i="0" dirty="0">
                <a:solidFill>
                  <a:schemeClr val="tx2"/>
                </a:solidFill>
                <a:effectLst/>
                <a:latin typeface="Calibri" panose="020F0502020204030204" pitchFamily="34" charset="0"/>
                <a:cs typeface="Calibri" panose="020F0502020204030204" pitchFamily="34" charset="0"/>
              </a:rPr>
              <a:t> sensor can be your personal coach.</a:t>
            </a:r>
          </a:p>
          <a:p>
            <a:r>
              <a:rPr lang="en-US" sz="2400" b="0" i="0" dirty="0">
                <a:solidFill>
                  <a:schemeClr val="tx2"/>
                </a:solidFill>
                <a:effectLst/>
                <a:latin typeface="Calibri" panose="020F0502020204030204" pitchFamily="34" charset="0"/>
                <a:cs typeface="Calibri" panose="020F0502020204030204" pitchFamily="34" charset="0"/>
              </a:rPr>
              <a:t>Easy to read has a clear screen and good scale.</a:t>
            </a:r>
          </a:p>
          <a:p>
            <a:pPr algn="just">
              <a:buFont typeface="Arial" panose="020B0604020202020204" pitchFamily="34" charset="0"/>
              <a:buChar char="•"/>
            </a:pPr>
            <a:r>
              <a:rPr lang="en-US" sz="2400" b="0" i="0" dirty="0">
                <a:solidFill>
                  <a:schemeClr val="tx2"/>
                </a:solidFill>
                <a:effectLst/>
                <a:latin typeface="Calibri" panose="020F0502020204030204" pitchFamily="34" charset="0"/>
                <a:cs typeface="Calibri" panose="020F0502020204030204" pitchFamily="34" charset="0"/>
              </a:rPr>
              <a:t>Quick response for any Heartbeat rate changes.</a:t>
            </a:r>
          </a:p>
          <a:p>
            <a:pPr algn="just">
              <a:buFont typeface="Arial" panose="020B0604020202020204" pitchFamily="34" charset="0"/>
              <a:buChar char="•"/>
            </a:pPr>
            <a:r>
              <a:rPr lang="en-US" sz="2400" b="0" i="0" dirty="0">
                <a:solidFill>
                  <a:schemeClr val="tx2"/>
                </a:solidFill>
                <a:effectLst/>
                <a:latin typeface="Calibri" panose="020F0502020204030204" pitchFamily="34" charset="0"/>
                <a:cs typeface="Calibri" panose="020F0502020204030204" pitchFamily="34" charset="0"/>
              </a:rPr>
              <a:t>Precision accuracy in heartbeat measurement.</a:t>
            </a:r>
          </a:p>
          <a:p>
            <a:r>
              <a:rPr lang="en-US" sz="2400" b="0" i="0" dirty="0">
                <a:solidFill>
                  <a:schemeClr val="tx2"/>
                </a:solidFill>
                <a:effectLst/>
                <a:latin typeface="Calibri" panose="020F0502020204030204" pitchFamily="34" charset="0"/>
                <a:cs typeface="Calibri" panose="020F0502020204030204" pitchFamily="34" charset="0"/>
              </a:rPr>
              <a:t>You can quickly check your heart rate or start a training session without having to put on a separate chest strap.</a:t>
            </a:r>
          </a:p>
        </p:txBody>
      </p:sp>
    </p:spTree>
    <p:extLst>
      <p:ext uri="{BB962C8B-B14F-4D97-AF65-F5344CB8AC3E}">
        <p14:creationId xmlns:p14="http://schemas.microsoft.com/office/powerpoint/2010/main" val="2237855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89DC-84BE-48EC-9877-789197929BEA}"/>
              </a:ext>
            </a:extLst>
          </p:cNvPr>
          <p:cNvSpPr>
            <a:spLocks noGrp="1"/>
          </p:cNvSpPr>
          <p:nvPr>
            <p:ph type="title"/>
          </p:nvPr>
        </p:nvSpPr>
        <p:spPr>
          <a:xfrm>
            <a:off x="1141412" y="243133"/>
            <a:ext cx="9905998" cy="1478570"/>
          </a:xfrm>
        </p:spPr>
        <p:txBody>
          <a:bodyPr/>
          <a:lstStyle/>
          <a:p>
            <a:pPr algn="ctr"/>
            <a:r>
              <a:rPr lang="en-US" dirty="0">
                <a:solidFill>
                  <a:schemeClr val="tx2"/>
                </a:solidFill>
              </a:rPr>
              <a:t>applications</a:t>
            </a:r>
          </a:p>
        </p:txBody>
      </p:sp>
      <p:sp>
        <p:nvSpPr>
          <p:cNvPr id="3" name="Content Placeholder 2">
            <a:extLst>
              <a:ext uri="{FF2B5EF4-FFF2-40B4-BE49-F238E27FC236}">
                <a16:creationId xmlns:a16="http://schemas.microsoft.com/office/drawing/2014/main" id="{3B86997C-1C58-4A85-A191-E6A14EB05734}"/>
              </a:ext>
            </a:extLst>
          </p:cNvPr>
          <p:cNvSpPr>
            <a:spLocks noGrp="1"/>
          </p:cNvSpPr>
          <p:nvPr>
            <p:ph idx="1"/>
          </p:nvPr>
        </p:nvSpPr>
        <p:spPr>
          <a:xfrm>
            <a:off x="1141411" y="1658143"/>
            <a:ext cx="9905999" cy="3541714"/>
          </a:xfrm>
        </p:spPr>
        <p:txBody>
          <a:bodyPr>
            <a:normAutofit/>
          </a:bodyPr>
          <a:lstStyle/>
          <a:p>
            <a:pPr algn="l">
              <a:buFont typeface="Arial" panose="020B0604020202020204" pitchFamily="34" charset="0"/>
              <a:buChar char="•"/>
            </a:pPr>
            <a:r>
              <a:rPr lang="en-US" sz="2400" b="0" i="0" dirty="0">
                <a:solidFill>
                  <a:schemeClr val="tx2"/>
                </a:solidFill>
                <a:effectLst/>
                <a:latin typeface="Calibri" panose="020F0502020204030204" pitchFamily="34" charset="0"/>
                <a:cs typeface="Calibri" panose="020F0502020204030204" pitchFamily="34" charset="0"/>
              </a:rPr>
              <a:t>Have become a widely used training aid for a variety of sports.</a:t>
            </a:r>
          </a:p>
          <a:p>
            <a:pPr algn="l">
              <a:buFont typeface="Arial" panose="020B0604020202020204" pitchFamily="34" charset="0"/>
              <a:buChar char="•"/>
            </a:pPr>
            <a:r>
              <a:rPr lang="en-US" sz="2400" b="0" i="0" dirty="0">
                <a:solidFill>
                  <a:schemeClr val="tx2"/>
                </a:solidFill>
                <a:effectLst/>
                <a:latin typeface="Calibri" panose="020F0502020204030204" pitchFamily="34" charset="0"/>
                <a:cs typeface="Calibri" panose="020F0502020204030204" pitchFamily="34" charset="0"/>
              </a:rPr>
              <a:t>Hospitals / Dispensaries</a:t>
            </a:r>
          </a:p>
          <a:p>
            <a:pPr algn="l">
              <a:buFont typeface="Arial" panose="020B0604020202020204" pitchFamily="34" charset="0"/>
              <a:buChar char="•"/>
            </a:pPr>
            <a:r>
              <a:rPr lang="en-US" sz="2400" b="0" i="0" dirty="0">
                <a:solidFill>
                  <a:schemeClr val="tx2"/>
                </a:solidFill>
                <a:effectLst/>
                <a:latin typeface="Calibri" panose="020F0502020204030204" pitchFamily="34" charset="0"/>
                <a:cs typeface="Calibri" panose="020F0502020204030204" pitchFamily="34" charset="0"/>
              </a:rPr>
              <a:t>Better and accurate method of measuring heart beat.</a:t>
            </a:r>
          </a:p>
          <a:p>
            <a:pPr algn="l">
              <a:buFont typeface="Arial" panose="020B0604020202020204" pitchFamily="34" charset="0"/>
              <a:buChar char="•"/>
            </a:pPr>
            <a:r>
              <a:rPr lang="en-US" sz="2400" b="0" i="0" dirty="0">
                <a:solidFill>
                  <a:schemeClr val="tx2"/>
                </a:solidFill>
                <a:effectLst/>
                <a:latin typeface="Calibri" panose="020F0502020204030204" pitchFamily="34" charset="0"/>
                <a:cs typeface="Calibri" panose="020F0502020204030204" pitchFamily="34" charset="0"/>
              </a:rPr>
              <a:t>At homes</a:t>
            </a:r>
          </a:p>
          <a:p>
            <a:pPr algn="l">
              <a:buFont typeface="Arial" panose="020B0604020202020204" pitchFamily="34" charset="0"/>
              <a:buChar char="•"/>
            </a:pPr>
            <a:r>
              <a:rPr lang="en-US" sz="2400" b="0" i="0" dirty="0">
                <a:solidFill>
                  <a:schemeClr val="tx2"/>
                </a:solidFill>
                <a:effectLst/>
                <a:latin typeface="Calibri" panose="020F0502020204030204" pitchFamily="34" charset="0"/>
                <a:cs typeface="Calibri" panose="020F0502020204030204" pitchFamily="34" charset="0"/>
              </a:rPr>
              <a:t>A set point can help in determining whether a person is healthy or not checking</a:t>
            </a:r>
          </a:p>
          <a:p>
            <a:pPr algn="l">
              <a:buFont typeface="Arial" panose="020B0604020202020204" pitchFamily="34" charset="0"/>
              <a:buChar char="•"/>
            </a:pPr>
            <a:r>
              <a:rPr lang="en-US" sz="2400" b="0" i="0" dirty="0">
                <a:solidFill>
                  <a:schemeClr val="tx2"/>
                </a:solidFill>
                <a:effectLst/>
                <a:latin typeface="Calibri" panose="020F0502020204030204" pitchFamily="34" charset="0"/>
                <a:cs typeface="Calibri" panose="020F0502020204030204" pitchFamily="34" charset="0"/>
              </a:rPr>
              <a:t>his/her heart beat and comparing with set point.</a:t>
            </a:r>
          </a:p>
        </p:txBody>
      </p:sp>
    </p:spTree>
    <p:extLst>
      <p:ext uri="{BB962C8B-B14F-4D97-AF65-F5344CB8AC3E}">
        <p14:creationId xmlns:p14="http://schemas.microsoft.com/office/powerpoint/2010/main" val="1523777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323DE-6EE5-4321-B21D-FB94767A0E1D}"/>
              </a:ext>
            </a:extLst>
          </p:cNvPr>
          <p:cNvSpPr>
            <a:spLocks noGrp="1"/>
          </p:cNvSpPr>
          <p:nvPr>
            <p:ph type="title"/>
          </p:nvPr>
        </p:nvSpPr>
        <p:spPr>
          <a:xfrm>
            <a:off x="1143001" y="298383"/>
            <a:ext cx="9905998" cy="661642"/>
          </a:xfrm>
        </p:spPr>
        <p:txBody>
          <a:bodyPr>
            <a:normAutofit/>
          </a:bodyPr>
          <a:lstStyle/>
          <a:p>
            <a:pPr algn="ctr"/>
            <a:r>
              <a:rPr lang="en-US" dirty="0"/>
              <a:t>Index</a:t>
            </a:r>
          </a:p>
        </p:txBody>
      </p:sp>
      <p:sp>
        <p:nvSpPr>
          <p:cNvPr id="3" name="Content Placeholder 2">
            <a:extLst>
              <a:ext uri="{FF2B5EF4-FFF2-40B4-BE49-F238E27FC236}">
                <a16:creationId xmlns:a16="http://schemas.microsoft.com/office/drawing/2014/main" id="{9813A7BE-305B-46EE-937D-58D7987BF83D}"/>
              </a:ext>
            </a:extLst>
          </p:cNvPr>
          <p:cNvSpPr>
            <a:spLocks noGrp="1"/>
          </p:cNvSpPr>
          <p:nvPr>
            <p:ph idx="1"/>
          </p:nvPr>
        </p:nvSpPr>
        <p:spPr>
          <a:xfrm>
            <a:off x="1648827" y="3262964"/>
            <a:ext cx="6003257" cy="981777"/>
          </a:xfrm>
        </p:spPr>
        <p:txBody>
          <a:bodyPr>
            <a:noAutofit/>
          </a:bodyPr>
          <a:lstStyle/>
          <a:p>
            <a:pPr marL="457200" indent="-457200">
              <a:buFont typeface="+mj-lt"/>
              <a:buAutoNum type="arabicPeriod"/>
            </a:pPr>
            <a:r>
              <a:rPr lang="en-US" sz="2100" dirty="0">
                <a:solidFill>
                  <a:schemeClr val="tx2"/>
                </a:solidFill>
                <a:latin typeface="Calibri" panose="020F0502020204030204" pitchFamily="34" charset="0"/>
                <a:cs typeface="Calibri" panose="020F0502020204030204" pitchFamily="34" charset="0"/>
              </a:rPr>
              <a:t>Introduction</a:t>
            </a:r>
          </a:p>
          <a:p>
            <a:pPr marL="457200" indent="-457200">
              <a:buFont typeface="+mj-lt"/>
              <a:buAutoNum type="arabicPeriod"/>
            </a:pPr>
            <a:r>
              <a:rPr lang="en-US" sz="2100" dirty="0">
                <a:solidFill>
                  <a:schemeClr val="tx2"/>
                </a:solidFill>
                <a:latin typeface="Calibri" panose="020F0502020204030204" pitchFamily="34" charset="0"/>
                <a:cs typeface="Calibri" panose="020F0502020204030204" pitchFamily="34" charset="0"/>
              </a:rPr>
              <a:t>Literature Survey</a:t>
            </a:r>
          </a:p>
          <a:p>
            <a:pPr marL="457200" indent="-457200">
              <a:buFont typeface="+mj-lt"/>
              <a:buAutoNum type="arabicPeriod"/>
            </a:pPr>
            <a:r>
              <a:rPr lang="en-US" sz="2100" dirty="0">
                <a:solidFill>
                  <a:schemeClr val="tx2"/>
                </a:solidFill>
                <a:latin typeface="Calibri" panose="020F0502020204030204" pitchFamily="34" charset="0"/>
                <a:cs typeface="Calibri" panose="020F0502020204030204" pitchFamily="34" charset="0"/>
              </a:rPr>
              <a:t>Principle of Heartbeat sensor</a:t>
            </a:r>
          </a:p>
          <a:p>
            <a:pPr marL="457200" indent="-457200">
              <a:buFont typeface="+mj-lt"/>
              <a:buAutoNum type="arabicPeriod"/>
            </a:pPr>
            <a:r>
              <a:rPr lang="en-US" sz="2100" dirty="0">
                <a:solidFill>
                  <a:schemeClr val="tx2"/>
                </a:solidFill>
                <a:latin typeface="Calibri" panose="020F0502020204030204" pitchFamily="34" charset="0"/>
                <a:cs typeface="Calibri" panose="020F0502020204030204" pitchFamily="34" charset="0"/>
              </a:rPr>
              <a:t>Components with specification</a:t>
            </a:r>
          </a:p>
          <a:p>
            <a:pPr marL="457200" indent="-457200">
              <a:buFont typeface="+mj-lt"/>
              <a:buAutoNum type="arabicPeriod"/>
            </a:pPr>
            <a:r>
              <a:rPr lang="en-US" sz="2100" dirty="0">
                <a:solidFill>
                  <a:schemeClr val="tx2"/>
                </a:solidFill>
                <a:latin typeface="Calibri" panose="020F0502020204030204" pitchFamily="34" charset="0"/>
                <a:cs typeface="Calibri" panose="020F0502020204030204" pitchFamily="34" charset="0"/>
              </a:rPr>
              <a:t>Block Diagram</a:t>
            </a:r>
          </a:p>
          <a:p>
            <a:pPr marL="457200" indent="-457200">
              <a:buFont typeface="+mj-lt"/>
              <a:buAutoNum type="arabicPeriod"/>
            </a:pPr>
            <a:r>
              <a:rPr lang="en-US" sz="2100" dirty="0">
                <a:solidFill>
                  <a:schemeClr val="tx2"/>
                </a:solidFill>
                <a:latin typeface="Calibri" panose="020F0502020204030204" pitchFamily="34" charset="0"/>
                <a:cs typeface="Calibri" panose="020F0502020204030204" pitchFamily="34" charset="0"/>
              </a:rPr>
              <a:t>Circuit diagram</a:t>
            </a:r>
          </a:p>
          <a:p>
            <a:pPr marL="457200" indent="-457200">
              <a:buFont typeface="+mj-lt"/>
              <a:buAutoNum type="arabicPeriod"/>
            </a:pPr>
            <a:r>
              <a:rPr lang="en-US" sz="2100" dirty="0">
                <a:solidFill>
                  <a:schemeClr val="tx2"/>
                </a:solidFill>
                <a:latin typeface="Calibri" panose="020F0502020204030204" pitchFamily="34" charset="0"/>
                <a:cs typeface="Calibri" panose="020F0502020204030204" pitchFamily="34" charset="0"/>
              </a:rPr>
              <a:t>Working of heartbeat sensor</a:t>
            </a:r>
          </a:p>
          <a:p>
            <a:pPr marL="457200" indent="-457200">
              <a:buFont typeface="+mj-lt"/>
              <a:buAutoNum type="arabicPeriod"/>
            </a:pPr>
            <a:r>
              <a:rPr lang="en-US" sz="2100" dirty="0">
                <a:solidFill>
                  <a:schemeClr val="tx2"/>
                </a:solidFill>
                <a:latin typeface="Calibri" panose="020F0502020204030204" pitchFamily="34" charset="0"/>
                <a:cs typeface="Calibri" panose="020F0502020204030204" pitchFamily="34" charset="0"/>
              </a:rPr>
              <a:t>Advantages</a:t>
            </a:r>
          </a:p>
          <a:p>
            <a:pPr marL="457200" indent="-457200">
              <a:buFont typeface="+mj-lt"/>
              <a:buAutoNum type="arabicPeriod"/>
            </a:pPr>
            <a:r>
              <a:rPr lang="en-US" sz="2100" dirty="0">
                <a:solidFill>
                  <a:schemeClr val="tx2"/>
                </a:solidFill>
                <a:latin typeface="Calibri" panose="020F0502020204030204" pitchFamily="34" charset="0"/>
                <a:cs typeface="Calibri" panose="020F0502020204030204" pitchFamily="34" charset="0"/>
              </a:rPr>
              <a:t>Application</a:t>
            </a:r>
          </a:p>
          <a:p>
            <a:pPr marL="457200" indent="-457200">
              <a:buFont typeface="+mj-lt"/>
              <a:buAutoNum type="arabicPeriod"/>
            </a:pPr>
            <a:r>
              <a:rPr lang="en-US" sz="2100" dirty="0">
                <a:solidFill>
                  <a:schemeClr val="tx2"/>
                </a:solidFill>
                <a:latin typeface="Calibri" panose="020F0502020204030204" pitchFamily="34" charset="0"/>
                <a:cs typeface="Calibri" panose="020F0502020204030204" pitchFamily="34" charset="0"/>
              </a:rPr>
              <a:t>Future Scope</a:t>
            </a:r>
          </a:p>
          <a:p>
            <a:pPr marL="457200" indent="-457200">
              <a:buFont typeface="+mj-lt"/>
              <a:buAutoNum type="arabicPeriod"/>
            </a:pPr>
            <a:r>
              <a:rPr lang="en-US" sz="2100" dirty="0">
                <a:solidFill>
                  <a:schemeClr val="tx2"/>
                </a:solidFill>
                <a:latin typeface="Calibri" panose="020F0502020204030204" pitchFamily="34" charset="0"/>
                <a:cs typeface="Calibri" panose="020F0502020204030204" pitchFamily="34" charset="0"/>
              </a:rPr>
              <a:t>References</a:t>
            </a:r>
          </a:p>
        </p:txBody>
      </p:sp>
    </p:spTree>
    <p:extLst>
      <p:ext uri="{BB962C8B-B14F-4D97-AF65-F5344CB8AC3E}">
        <p14:creationId xmlns:p14="http://schemas.microsoft.com/office/powerpoint/2010/main" val="332952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16CF4-F143-410F-ABF5-425028BD1C9F}"/>
              </a:ext>
            </a:extLst>
          </p:cNvPr>
          <p:cNvSpPr>
            <a:spLocks noGrp="1"/>
          </p:cNvSpPr>
          <p:nvPr>
            <p:ph type="title"/>
          </p:nvPr>
        </p:nvSpPr>
        <p:spPr>
          <a:xfrm>
            <a:off x="1141413" y="327514"/>
            <a:ext cx="9905998" cy="1478570"/>
          </a:xfrm>
        </p:spPr>
        <p:txBody>
          <a:bodyPr/>
          <a:lstStyle/>
          <a:p>
            <a:pPr algn="ctr"/>
            <a:r>
              <a:rPr lang="en-US" dirty="0">
                <a:solidFill>
                  <a:schemeClr val="tx2"/>
                </a:solidFill>
              </a:rPr>
              <a:t>Future scope</a:t>
            </a:r>
          </a:p>
        </p:txBody>
      </p:sp>
      <p:sp>
        <p:nvSpPr>
          <p:cNvPr id="3" name="Content Placeholder 2">
            <a:extLst>
              <a:ext uri="{FF2B5EF4-FFF2-40B4-BE49-F238E27FC236}">
                <a16:creationId xmlns:a16="http://schemas.microsoft.com/office/drawing/2014/main" id="{3B906C95-7282-44DC-B8D1-F3DD8931ACBE}"/>
              </a:ext>
            </a:extLst>
          </p:cNvPr>
          <p:cNvSpPr>
            <a:spLocks noGrp="1"/>
          </p:cNvSpPr>
          <p:nvPr>
            <p:ph idx="1"/>
          </p:nvPr>
        </p:nvSpPr>
        <p:spPr>
          <a:xfrm>
            <a:off x="1141413" y="1463040"/>
            <a:ext cx="9905999" cy="3736817"/>
          </a:xfrm>
        </p:spPr>
        <p:txBody>
          <a:bodyPr/>
          <a:lstStyle/>
          <a:p>
            <a:pPr algn="l">
              <a:buFont typeface="Arial" panose="020B0604020202020204" pitchFamily="34" charset="0"/>
              <a:buChar char="•"/>
            </a:pPr>
            <a:r>
              <a:rPr lang="en-US" sz="2400" b="0" i="0" dirty="0">
                <a:solidFill>
                  <a:schemeClr val="tx2"/>
                </a:solidFill>
                <a:effectLst/>
                <a:latin typeface="Calibri" panose="020F0502020204030204" pitchFamily="34" charset="0"/>
                <a:cs typeface="Calibri" panose="020F0502020204030204" pitchFamily="34" charset="0"/>
              </a:rPr>
              <a:t>Monitoring device that could be used to detect the heart beat anomalies of physically challenged Individuals without hands.</a:t>
            </a:r>
          </a:p>
          <a:p>
            <a:pPr algn="l">
              <a:buFont typeface="Arial" panose="020B0604020202020204" pitchFamily="34" charset="0"/>
              <a:buChar char="•"/>
            </a:pPr>
            <a:r>
              <a:rPr lang="en-US" sz="2400" b="0" i="0" dirty="0">
                <a:solidFill>
                  <a:schemeClr val="tx2"/>
                </a:solidFill>
                <a:effectLst/>
                <a:latin typeface="Calibri" panose="020F0502020204030204" pitchFamily="34" charset="0"/>
                <a:cs typeface="Calibri" panose="020F0502020204030204" pitchFamily="34" charset="0"/>
              </a:rPr>
              <a:t>Also a graphical LCD can be used to display a graph of the change of heart rate over time</a:t>
            </a:r>
            <a:r>
              <a:rPr lang="en-US" b="0" i="0" dirty="0">
                <a:solidFill>
                  <a:schemeClr val="tx2"/>
                </a:solidFill>
                <a:effectLs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150767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9F813-8920-4192-A2E2-9553A6A4B9D6}"/>
              </a:ext>
            </a:extLst>
          </p:cNvPr>
          <p:cNvSpPr>
            <a:spLocks noGrp="1"/>
          </p:cNvSpPr>
          <p:nvPr>
            <p:ph type="title"/>
          </p:nvPr>
        </p:nvSpPr>
        <p:spPr>
          <a:xfrm>
            <a:off x="1141412" y="286446"/>
            <a:ext cx="9905998" cy="865021"/>
          </a:xfrm>
        </p:spPr>
        <p:txBody>
          <a:bodyPr/>
          <a:lstStyle/>
          <a:p>
            <a:pPr algn="ctr"/>
            <a:r>
              <a:rPr lang="en-US" dirty="0">
                <a:solidFill>
                  <a:schemeClr val="tx2"/>
                </a:solidFill>
              </a:rPr>
              <a:t>References</a:t>
            </a:r>
          </a:p>
        </p:txBody>
      </p:sp>
      <p:sp>
        <p:nvSpPr>
          <p:cNvPr id="3" name="Content Placeholder 2">
            <a:extLst>
              <a:ext uri="{FF2B5EF4-FFF2-40B4-BE49-F238E27FC236}">
                <a16:creationId xmlns:a16="http://schemas.microsoft.com/office/drawing/2014/main" id="{65F280D1-21DD-4D70-ABDB-8B73D06663A3}"/>
              </a:ext>
            </a:extLst>
          </p:cNvPr>
          <p:cNvSpPr>
            <a:spLocks noGrp="1"/>
          </p:cNvSpPr>
          <p:nvPr>
            <p:ph idx="1"/>
          </p:nvPr>
        </p:nvSpPr>
        <p:spPr>
          <a:xfrm>
            <a:off x="1141411" y="1109808"/>
            <a:ext cx="9905999" cy="4638383"/>
          </a:xfrm>
        </p:spPr>
        <p:txBody>
          <a:bodyPr>
            <a:normAutofit lnSpcReduction="10000"/>
          </a:bodyPr>
          <a:lstStyle/>
          <a:p>
            <a:r>
              <a:rPr lang="en-US" sz="2200" b="0" i="0" kern="1200" dirty="0">
                <a:solidFill>
                  <a:schemeClr val="tx2"/>
                </a:solidFill>
                <a:effectLst/>
                <a:latin typeface="Calibri" panose="020F0502020204030204" pitchFamily="34" charset="0"/>
                <a:cs typeface="Calibri" panose="020F0502020204030204" pitchFamily="34" charset="0"/>
              </a:rPr>
              <a:t>S.M. Sabbir Ahamed, Md. Ashiqur Rahman Emu, Wardah Saleh, Heartbeat Sensor System for Remote Health Monitoring based on IOT (2021), American International University, Bangladesh.</a:t>
            </a:r>
          </a:p>
          <a:p>
            <a:r>
              <a:rPr lang="en-US" dirty="0">
                <a:solidFill>
                  <a:schemeClr val="tx2"/>
                </a:solidFill>
                <a:latin typeface="Calibri" panose="020F0502020204030204" pitchFamily="34" charset="0"/>
                <a:cs typeface="Calibri" panose="020F0502020204030204" pitchFamily="34" charset="0"/>
              </a:rPr>
              <a:t>R.KARTHIK, SHAIK ASLAM , SYED ABDUL HAFEEZ, T.KEERTHI, Heartbeat Sensor using Arduino(2021), KONERU LAKSHMAIAH EDUCATION FOUNDATION VADDESWARAM</a:t>
            </a:r>
            <a:r>
              <a:rPr lang="en-US" dirty="0"/>
              <a:t>.</a:t>
            </a:r>
            <a:endParaRPr lang="en-US" b="0" i="0" kern="1200" dirty="0">
              <a:solidFill>
                <a:schemeClr val="tx2"/>
              </a:solidFill>
              <a:effectLst/>
              <a:latin typeface="Calibri" panose="020F0502020204030204" pitchFamily="34" charset="0"/>
              <a:cs typeface="Calibri" panose="020F0502020204030204" pitchFamily="34" charset="0"/>
            </a:endParaRPr>
          </a:p>
          <a:p>
            <a:r>
              <a:rPr lang="en-US" sz="2200" b="0" i="0" kern="1200" dirty="0">
                <a:solidFill>
                  <a:schemeClr val="tx2"/>
                </a:solidFill>
                <a:effectLst/>
                <a:latin typeface="Calibri" panose="020F0502020204030204" pitchFamily="34" charset="0"/>
                <a:cs typeface="Calibri" panose="020F0502020204030204" pitchFamily="34" charset="0"/>
              </a:rPr>
              <a:t>Reshma Sai Priya Talluri, Jai Surya Y, Sri Lakshmi Manchala, Heart Rate Monitoring System using Heart Rate Sensor and Arduino Uno with Web Application (2021), Blue Eyes Intelligence Engineering &amp; Science.</a:t>
            </a:r>
          </a:p>
          <a:p>
            <a:r>
              <a:rPr lang="en-US" sz="2200" dirty="0">
                <a:solidFill>
                  <a:schemeClr val="tx2"/>
                </a:solidFill>
                <a:latin typeface="Calibri" panose="020F0502020204030204" pitchFamily="34" charset="0"/>
                <a:cs typeface="Calibri" panose="020F0502020204030204" pitchFamily="34" charset="0"/>
              </a:rPr>
              <a:t>R.Vinodhini, R.Puviarasi</a:t>
            </a:r>
            <a:r>
              <a:rPr lang="en-US" sz="2200" dirty="0">
                <a:solidFill>
                  <a:schemeClr val="tx2"/>
                </a:solidFill>
                <a:effectLst/>
                <a:latin typeface="Calibri" panose="020F0502020204030204" pitchFamily="34" charset="0"/>
                <a:cs typeface="Calibri" panose="020F0502020204030204" pitchFamily="34" charset="0"/>
              </a:rPr>
              <a:t>, </a:t>
            </a:r>
            <a:r>
              <a:rPr lang="en-US" sz="2200" dirty="0">
                <a:solidFill>
                  <a:schemeClr val="tx2"/>
                </a:solidFill>
                <a:latin typeface="Calibri" panose="020F0502020204030204" pitchFamily="34" charset="0"/>
                <a:cs typeface="Calibri" panose="020F0502020204030204" pitchFamily="34" charset="0"/>
              </a:rPr>
              <a:t>Heart Rate Monitoring System using Pulse Sensor with Data Stored on Server(2020), International Journal of Engineering and Advanced Technology (IJEAT)</a:t>
            </a:r>
            <a:endParaRPr lang="en-US" sz="2200" b="0" i="0" kern="1200" dirty="0">
              <a:solidFill>
                <a:schemeClr val="tx2"/>
              </a:solidFill>
              <a:effectLst/>
              <a:latin typeface="Calibri" panose="020F0502020204030204" pitchFamily="34" charset="0"/>
              <a:cs typeface="Calibri" panose="020F0502020204030204" pitchFamily="34" charset="0"/>
            </a:endParaRPr>
          </a:p>
          <a:p>
            <a:r>
              <a:rPr lang="en-US" sz="2200" b="0" i="0" kern="1200" dirty="0">
                <a:solidFill>
                  <a:schemeClr val="tx2"/>
                </a:solidFill>
                <a:effectLst/>
                <a:latin typeface="Calibri" panose="020F0502020204030204" pitchFamily="34" charset="0"/>
                <a:cs typeface="Calibri" panose="020F0502020204030204" pitchFamily="34" charset="0"/>
              </a:rPr>
              <a:t>Mahima Chawla, Heartbeat And Body Temperature Monitoring Using Arduino(2020).</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0110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90069-D0E9-40CE-A994-9DF87159D9E0}"/>
              </a:ext>
            </a:extLst>
          </p:cNvPr>
          <p:cNvSpPr>
            <a:spLocks noGrp="1"/>
          </p:cNvSpPr>
          <p:nvPr>
            <p:ph type="ctrTitle"/>
          </p:nvPr>
        </p:nvSpPr>
        <p:spPr>
          <a:xfrm>
            <a:off x="1757889" y="2525029"/>
            <a:ext cx="8676222" cy="718685"/>
          </a:xfrm>
        </p:spPr>
        <p:txBody>
          <a:bodyPr>
            <a:normAutofit fontScale="90000"/>
          </a:bodyPr>
          <a:lstStyle/>
          <a:p>
            <a:r>
              <a:rPr lang="en-IN" b="1" dirty="0">
                <a:solidFill>
                  <a:schemeClr val="tx2"/>
                </a:solidFill>
              </a:rPr>
              <a:t>Thank you!</a:t>
            </a:r>
            <a:endParaRPr lang="en-US" b="1" dirty="0">
              <a:solidFill>
                <a:schemeClr val="tx2"/>
              </a:solidFill>
            </a:endParaRPr>
          </a:p>
        </p:txBody>
      </p:sp>
    </p:spTree>
    <p:extLst>
      <p:ext uri="{BB962C8B-B14F-4D97-AF65-F5344CB8AC3E}">
        <p14:creationId xmlns:p14="http://schemas.microsoft.com/office/powerpoint/2010/main" val="3488016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B2A85-5178-4406-A747-97B30FC8C052}"/>
              </a:ext>
            </a:extLst>
          </p:cNvPr>
          <p:cNvSpPr>
            <a:spLocks noGrp="1"/>
          </p:cNvSpPr>
          <p:nvPr>
            <p:ph type="title"/>
          </p:nvPr>
        </p:nvSpPr>
        <p:spPr>
          <a:xfrm>
            <a:off x="1043763" y="297712"/>
            <a:ext cx="9905998" cy="901938"/>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2003F88C-4B60-4226-8175-42A78789B04B}"/>
              </a:ext>
            </a:extLst>
          </p:cNvPr>
          <p:cNvSpPr>
            <a:spLocks noGrp="1"/>
          </p:cNvSpPr>
          <p:nvPr>
            <p:ph idx="1"/>
          </p:nvPr>
        </p:nvSpPr>
        <p:spPr>
          <a:xfrm>
            <a:off x="872112" y="1087655"/>
            <a:ext cx="10658953" cy="5159141"/>
          </a:xfrm>
        </p:spPr>
        <p:txBody>
          <a:bodyPr>
            <a:normAutofit fontScale="77500" lnSpcReduction="20000"/>
          </a:bodyPr>
          <a:lstStyle/>
          <a:p>
            <a:pPr algn="l"/>
            <a:r>
              <a:rPr lang="en-US" sz="3200" b="0" i="0" dirty="0">
                <a:effectLst/>
                <a:latin typeface="Calibri" panose="020F0502020204030204" pitchFamily="34" charset="0"/>
                <a:cs typeface="Calibri" panose="020F0502020204030204" pitchFamily="34" charset="0"/>
              </a:rPr>
              <a:t>More than 2 million people are at high risk of having heart attack.</a:t>
            </a:r>
            <a:endParaRPr lang="en-US" sz="3200" dirty="0">
              <a:latin typeface="Calibri" panose="020F0502020204030204" pitchFamily="34" charset="0"/>
              <a:cs typeface="Calibri" panose="020F0502020204030204" pitchFamily="34" charset="0"/>
            </a:endParaRPr>
          </a:p>
          <a:p>
            <a:pPr algn="l"/>
            <a:r>
              <a:rPr lang="en-US" sz="3200" b="0" i="0" dirty="0">
                <a:effectLst/>
                <a:latin typeface="Calibri" panose="020F0502020204030204" pitchFamily="34" charset="0"/>
                <a:cs typeface="Calibri" panose="020F0502020204030204" pitchFamily="34" charset="0"/>
              </a:rPr>
              <a:t>It would be helpful if there was a way for these people to monitor their heart .So we have a problem. That is the way our project focuses on how we can overcome this problem and find a solution.</a:t>
            </a:r>
          </a:p>
          <a:p>
            <a:pPr algn="l"/>
            <a:r>
              <a:rPr lang="en-US" sz="3300" b="0" i="0" dirty="0">
                <a:effectLst/>
                <a:latin typeface="Calibri" panose="020F0502020204030204" pitchFamily="34" charset="0"/>
                <a:cs typeface="Calibri" panose="020F0502020204030204" pitchFamily="34" charset="0"/>
              </a:rPr>
              <a:t>Monitoring heart rate is very important for athletes, patients as it determines the condition of the heart (just heart rate). There are many ways to measure heart rate and the most precise one is using an Electrocardiography</a:t>
            </a:r>
          </a:p>
          <a:p>
            <a:pPr algn="l"/>
            <a:r>
              <a:rPr lang="en-US" sz="3300" b="0" i="0" dirty="0">
                <a:effectLst/>
                <a:latin typeface="Calibri" panose="020F0502020204030204" pitchFamily="34" charset="0"/>
                <a:cs typeface="Calibri" panose="020F0502020204030204" pitchFamily="34" charset="0"/>
              </a:rPr>
              <a:t>But the more easy way to monitor the heart rate is to use a Heartbeat Sensor. It comes in different shapes and sizes and allows an instant way to measure the heartbeat.</a:t>
            </a:r>
          </a:p>
          <a:p>
            <a:pPr algn="l"/>
            <a:r>
              <a:rPr lang="en-US" sz="3300" b="0" i="0" dirty="0">
                <a:effectLst/>
                <a:latin typeface="Calibri" panose="020F0502020204030204" pitchFamily="34" charset="0"/>
                <a:cs typeface="Calibri" panose="020F0502020204030204" pitchFamily="34" charset="0"/>
              </a:rPr>
              <a:t>Heartbeat Sensors are available in Wrist Watches (Smart Watches), Smart Phones, chest straps, etc. The heartbeat is measured in beats per minute or bpm, which indicates the number of times the heart is contracting or expanding in a minute. </a:t>
            </a:r>
          </a:p>
        </p:txBody>
      </p:sp>
    </p:spTree>
    <p:extLst>
      <p:ext uri="{BB962C8B-B14F-4D97-AF65-F5344CB8AC3E}">
        <p14:creationId xmlns:p14="http://schemas.microsoft.com/office/powerpoint/2010/main" val="1308920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C6CA-45DA-492F-9298-D8FA6498414D}"/>
              </a:ext>
            </a:extLst>
          </p:cNvPr>
          <p:cNvSpPr>
            <a:spLocks noGrp="1"/>
          </p:cNvSpPr>
          <p:nvPr>
            <p:ph type="title"/>
          </p:nvPr>
        </p:nvSpPr>
        <p:spPr>
          <a:xfrm>
            <a:off x="1141412" y="87987"/>
            <a:ext cx="9905998" cy="678654"/>
          </a:xfrm>
        </p:spPr>
        <p:txBody>
          <a:bodyPr>
            <a:normAutofit/>
          </a:bodyPr>
          <a:lstStyle/>
          <a:p>
            <a:pPr algn="ctr"/>
            <a:r>
              <a:rPr lang="en-US" dirty="0">
                <a:solidFill>
                  <a:schemeClr val="tx2"/>
                </a:solidFill>
              </a:rPr>
              <a:t>Literature survey</a:t>
            </a:r>
          </a:p>
        </p:txBody>
      </p:sp>
      <p:graphicFrame>
        <p:nvGraphicFramePr>
          <p:cNvPr id="10" name="Table 10">
            <a:extLst>
              <a:ext uri="{FF2B5EF4-FFF2-40B4-BE49-F238E27FC236}">
                <a16:creationId xmlns:a16="http://schemas.microsoft.com/office/drawing/2014/main" id="{9A729EB5-F067-4FD8-BAD2-0ECB2F1BBF15}"/>
              </a:ext>
            </a:extLst>
          </p:cNvPr>
          <p:cNvGraphicFramePr>
            <a:graphicFrameLocks noGrp="1"/>
          </p:cNvGraphicFramePr>
          <p:nvPr>
            <p:ph idx="1"/>
            <p:extLst>
              <p:ext uri="{D42A27DB-BD31-4B8C-83A1-F6EECF244321}">
                <p14:modId xmlns:p14="http://schemas.microsoft.com/office/powerpoint/2010/main" val="3005663169"/>
              </p:ext>
            </p:extLst>
          </p:nvPr>
        </p:nvGraphicFramePr>
        <p:xfrm>
          <a:off x="843030" y="855044"/>
          <a:ext cx="10437778" cy="5741197"/>
        </p:xfrm>
        <a:graphic>
          <a:graphicData uri="http://schemas.openxmlformats.org/drawingml/2006/table">
            <a:tbl>
              <a:tblPr firstRow="1" bandRow="1">
                <a:tableStyleId>{5940675A-B579-460E-94D1-54222C63F5DA}</a:tableStyleId>
              </a:tblPr>
              <a:tblGrid>
                <a:gridCol w="633010">
                  <a:extLst>
                    <a:ext uri="{9D8B030D-6E8A-4147-A177-3AD203B41FA5}">
                      <a16:colId xmlns:a16="http://schemas.microsoft.com/office/drawing/2014/main" val="240548685"/>
                    </a:ext>
                  </a:extLst>
                </a:gridCol>
                <a:gridCol w="3381516">
                  <a:extLst>
                    <a:ext uri="{9D8B030D-6E8A-4147-A177-3AD203B41FA5}">
                      <a16:colId xmlns:a16="http://schemas.microsoft.com/office/drawing/2014/main" val="780093490"/>
                    </a:ext>
                  </a:extLst>
                </a:gridCol>
                <a:gridCol w="1351700">
                  <a:extLst>
                    <a:ext uri="{9D8B030D-6E8A-4147-A177-3AD203B41FA5}">
                      <a16:colId xmlns:a16="http://schemas.microsoft.com/office/drawing/2014/main" val="2920398079"/>
                    </a:ext>
                  </a:extLst>
                </a:gridCol>
                <a:gridCol w="2983996">
                  <a:extLst>
                    <a:ext uri="{9D8B030D-6E8A-4147-A177-3AD203B41FA5}">
                      <a16:colId xmlns:a16="http://schemas.microsoft.com/office/drawing/2014/main" val="342527740"/>
                    </a:ext>
                  </a:extLst>
                </a:gridCol>
                <a:gridCol w="2087556">
                  <a:extLst>
                    <a:ext uri="{9D8B030D-6E8A-4147-A177-3AD203B41FA5}">
                      <a16:colId xmlns:a16="http://schemas.microsoft.com/office/drawing/2014/main" val="1692714418"/>
                    </a:ext>
                  </a:extLst>
                </a:gridCol>
              </a:tblGrid>
              <a:tr h="704249">
                <a:tc>
                  <a:txBody>
                    <a:bodyPr/>
                    <a:lstStyle/>
                    <a:p>
                      <a:r>
                        <a:rPr lang="en-IN" sz="1800" dirty="0">
                          <a:solidFill>
                            <a:schemeClr val="tx2"/>
                          </a:solidFill>
                          <a:latin typeface="Calibri" panose="020F0502020204030204" pitchFamily="34" charset="0"/>
                          <a:cs typeface="Calibri" panose="020F0502020204030204" pitchFamily="34" charset="0"/>
                        </a:rPr>
                        <a:t>Sr.</a:t>
                      </a:r>
                    </a:p>
                    <a:p>
                      <a:r>
                        <a:rPr lang="en-IN" sz="1800" dirty="0">
                          <a:solidFill>
                            <a:schemeClr val="tx2"/>
                          </a:solidFill>
                          <a:latin typeface="Calibri" panose="020F0502020204030204" pitchFamily="34" charset="0"/>
                          <a:cs typeface="Calibri" panose="020F0502020204030204" pitchFamily="34" charset="0"/>
                        </a:rPr>
                        <a:t>No.</a:t>
                      </a:r>
                      <a:endParaRPr lang="en-US" sz="1800" dirty="0">
                        <a:solidFill>
                          <a:schemeClr val="tx2"/>
                        </a:solidFill>
                        <a:latin typeface="Calibri" panose="020F0502020204030204" pitchFamily="34" charset="0"/>
                        <a:cs typeface="Calibri" panose="020F0502020204030204" pitchFamily="34" charset="0"/>
                      </a:endParaRPr>
                    </a:p>
                  </a:txBody>
                  <a:tcPr/>
                </a:tc>
                <a:tc>
                  <a:txBody>
                    <a:bodyPr/>
                    <a:lstStyle/>
                    <a:p>
                      <a:r>
                        <a:rPr lang="en-IN" sz="1800" dirty="0">
                          <a:solidFill>
                            <a:schemeClr val="tx2"/>
                          </a:solidFill>
                          <a:latin typeface="Calibri" panose="020F0502020204030204" pitchFamily="34" charset="0"/>
                          <a:cs typeface="Calibri" panose="020F0502020204030204" pitchFamily="34" charset="0"/>
                        </a:rPr>
                        <a:t>Papers</a:t>
                      </a:r>
                    </a:p>
                    <a:p>
                      <a:endParaRPr lang="en-US" sz="1800" dirty="0">
                        <a:solidFill>
                          <a:schemeClr val="tx2"/>
                        </a:solidFill>
                        <a:latin typeface="Calibri" panose="020F0502020204030204" pitchFamily="34" charset="0"/>
                        <a:cs typeface="Calibri" panose="020F0502020204030204" pitchFamily="34" charset="0"/>
                      </a:endParaRPr>
                    </a:p>
                  </a:txBody>
                  <a:tcPr/>
                </a:tc>
                <a:tc>
                  <a:txBody>
                    <a:bodyPr/>
                    <a:lstStyle/>
                    <a:p>
                      <a:pPr algn="ctr"/>
                      <a:r>
                        <a:rPr lang="en-IN" sz="1800" dirty="0">
                          <a:solidFill>
                            <a:schemeClr val="tx2"/>
                          </a:solidFill>
                          <a:latin typeface="Calibri" panose="020F0502020204030204" pitchFamily="34" charset="0"/>
                          <a:cs typeface="Calibri" panose="020F0502020204030204" pitchFamily="34" charset="0"/>
                        </a:rPr>
                        <a:t>Year Of Publication</a:t>
                      </a:r>
                      <a:endParaRPr lang="en-US" sz="1800" dirty="0">
                        <a:solidFill>
                          <a:schemeClr val="tx2"/>
                        </a:solidFill>
                        <a:latin typeface="Calibri" panose="020F0502020204030204" pitchFamily="34" charset="0"/>
                        <a:cs typeface="Calibri" panose="020F0502020204030204" pitchFamily="34" charset="0"/>
                      </a:endParaRPr>
                    </a:p>
                  </a:txBody>
                  <a:tcPr/>
                </a:tc>
                <a:tc>
                  <a:txBody>
                    <a:bodyPr/>
                    <a:lstStyle/>
                    <a:p>
                      <a:r>
                        <a:rPr lang="en-IN" sz="1800" dirty="0">
                          <a:solidFill>
                            <a:schemeClr val="tx2"/>
                          </a:solidFill>
                          <a:latin typeface="Calibri" panose="020F0502020204030204" pitchFamily="34" charset="0"/>
                          <a:cs typeface="Calibri" panose="020F0502020204030204" pitchFamily="34" charset="0"/>
                        </a:rPr>
                        <a:t>Author</a:t>
                      </a:r>
                      <a:endParaRPr lang="en-US" sz="1800" dirty="0">
                        <a:solidFill>
                          <a:schemeClr val="tx2"/>
                        </a:solidFill>
                        <a:latin typeface="Calibri" panose="020F0502020204030204" pitchFamily="34" charset="0"/>
                        <a:cs typeface="Calibri" panose="020F0502020204030204" pitchFamily="34" charset="0"/>
                      </a:endParaRPr>
                    </a:p>
                  </a:txBody>
                  <a:tcPr/>
                </a:tc>
                <a:tc>
                  <a:txBody>
                    <a:bodyPr/>
                    <a:lstStyle/>
                    <a:p>
                      <a:r>
                        <a:rPr lang="en-IN" sz="1800" dirty="0">
                          <a:solidFill>
                            <a:schemeClr val="tx2"/>
                          </a:solidFill>
                          <a:latin typeface="Calibri" panose="020F0502020204030204" pitchFamily="34" charset="0"/>
                          <a:cs typeface="Calibri" panose="020F0502020204030204" pitchFamily="34" charset="0"/>
                        </a:rPr>
                        <a:t>Method</a:t>
                      </a:r>
                      <a:endParaRPr lang="en-US" sz="1800" dirty="0">
                        <a:solidFill>
                          <a:schemeClr val="tx2"/>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60595506"/>
                  </a:ext>
                </a:extLst>
              </a:tr>
              <a:tr h="850593">
                <a:tc>
                  <a:txBody>
                    <a:bodyPr/>
                    <a:lstStyle/>
                    <a:p>
                      <a:r>
                        <a:rPr lang="en-IN" sz="1800" dirty="0">
                          <a:solidFill>
                            <a:schemeClr val="tx2"/>
                          </a:solidFill>
                          <a:latin typeface="Calibri" panose="020F0502020204030204" pitchFamily="34" charset="0"/>
                          <a:cs typeface="Calibri" panose="020F0502020204030204" pitchFamily="34" charset="0"/>
                        </a:rPr>
                        <a:t>1.</a:t>
                      </a:r>
                      <a:endParaRPr lang="en-US" sz="1800" dirty="0">
                        <a:solidFill>
                          <a:schemeClr val="tx2"/>
                        </a:solidFill>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2"/>
                          </a:solidFill>
                          <a:latin typeface="Calibri" panose="020F0502020204030204" pitchFamily="34" charset="0"/>
                          <a:cs typeface="Calibri" panose="020F0502020204030204" pitchFamily="34" charset="0"/>
                        </a:rPr>
                        <a:t>Heart Pulse Monitoring and Notification System using Arduino</a:t>
                      </a:r>
                      <a:endParaRPr lang="en-US" sz="1800" b="0" i="0" kern="1200" dirty="0">
                        <a:solidFill>
                          <a:schemeClr val="tx2"/>
                        </a:solidFill>
                        <a:effectLst/>
                        <a:latin typeface="Calibri" panose="020F0502020204030204" pitchFamily="34" charset="0"/>
                        <a:ea typeface="+mn-ea"/>
                        <a:cs typeface="Calibri" panose="020F0502020204030204" pitchFamily="34" charset="0"/>
                      </a:endParaRPr>
                    </a:p>
                  </a:txBody>
                  <a:tcPr/>
                </a:tc>
                <a:tc>
                  <a:txBody>
                    <a:bodyPr/>
                    <a:lstStyle/>
                    <a:p>
                      <a:pPr algn="ctr"/>
                      <a:r>
                        <a:rPr lang="en-IN" sz="1800" dirty="0">
                          <a:solidFill>
                            <a:schemeClr val="tx2"/>
                          </a:solidFill>
                          <a:latin typeface="Calibri" panose="020F0502020204030204" pitchFamily="34" charset="0"/>
                          <a:cs typeface="Calibri" panose="020F0502020204030204" pitchFamily="34" charset="0"/>
                        </a:rPr>
                        <a:t>2021</a:t>
                      </a:r>
                      <a:endParaRPr lang="en-US" sz="1800" dirty="0">
                        <a:solidFill>
                          <a:schemeClr val="tx2"/>
                        </a:solidFill>
                        <a:latin typeface="Calibri" panose="020F0502020204030204" pitchFamily="34" charset="0"/>
                        <a:cs typeface="Calibri" panose="020F0502020204030204" pitchFamily="34" charset="0"/>
                      </a:endParaRPr>
                    </a:p>
                  </a:txBody>
                  <a:tcPr/>
                </a:tc>
                <a:tc>
                  <a:txBody>
                    <a:bodyPr/>
                    <a:lstStyle/>
                    <a:p>
                      <a:r>
                        <a:rPr lang="en-US" sz="1800" dirty="0">
                          <a:solidFill>
                            <a:schemeClr val="tx2"/>
                          </a:solidFill>
                          <a:latin typeface="Calibri" panose="020F0502020204030204" pitchFamily="34" charset="0"/>
                          <a:cs typeface="Calibri" panose="020F0502020204030204" pitchFamily="34" charset="0"/>
                        </a:rPr>
                        <a:t>Hari Kiran Pendurthi, </a:t>
                      </a:r>
                    </a:p>
                    <a:p>
                      <a:r>
                        <a:rPr lang="en-US" sz="1800" dirty="0">
                          <a:solidFill>
                            <a:schemeClr val="tx2"/>
                          </a:solidFill>
                          <a:latin typeface="Calibri" panose="020F0502020204030204" pitchFamily="34" charset="0"/>
                          <a:cs typeface="Calibri" panose="020F0502020204030204" pitchFamily="34" charset="0"/>
                        </a:rPr>
                        <a:t>Siva Sai Kanneganti, </a:t>
                      </a:r>
                    </a:p>
                    <a:p>
                      <a:r>
                        <a:rPr lang="en-US" sz="1800" dirty="0">
                          <a:solidFill>
                            <a:schemeClr val="tx2"/>
                          </a:solidFill>
                          <a:latin typeface="Calibri" panose="020F0502020204030204" pitchFamily="34" charset="0"/>
                          <a:cs typeface="Calibri" panose="020F0502020204030204" pitchFamily="34" charset="0"/>
                        </a:rPr>
                        <a:t>Jaswanth Godavarthi.</a:t>
                      </a:r>
                    </a:p>
                  </a:txBody>
                  <a:tcPr/>
                </a:tc>
                <a:tc>
                  <a:txBody>
                    <a:bodyPr/>
                    <a:lstStyle/>
                    <a:p>
                      <a:r>
                        <a:rPr lang="en-IN" sz="1800" dirty="0">
                          <a:solidFill>
                            <a:schemeClr val="tx2"/>
                          </a:solidFill>
                          <a:latin typeface="Calibri" panose="020F0502020204030204" pitchFamily="34" charset="0"/>
                          <a:cs typeface="Calibri" panose="020F0502020204030204" pitchFamily="34" charset="0"/>
                        </a:rPr>
                        <a:t>Embedded system, IOT</a:t>
                      </a:r>
                      <a:endParaRPr lang="en-US" sz="1800" dirty="0">
                        <a:solidFill>
                          <a:schemeClr val="tx2"/>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91070932"/>
                  </a:ext>
                </a:extLst>
              </a:tr>
              <a:tr h="1105770">
                <a:tc>
                  <a:txBody>
                    <a:bodyPr/>
                    <a:lstStyle/>
                    <a:p>
                      <a:r>
                        <a:rPr lang="en-US" sz="1800" dirty="0">
                          <a:solidFill>
                            <a:schemeClr val="tx2"/>
                          </a:solidFill>
                          <a:latin typeface="Calibri" panose="020F0502020204030204" pitchFamily="34" charset="0"/>
                          <a:cs typeface="Calibri" panose="020F0502020204030204" pitchFamily="34" charset="0"/>
                        </a:rPr>
                        <a:t>2.</a:t>
                      </a:r>
                    </a:p>
                  </a:txBody>
                  <a:tcPr/>
                </a:tc>
                <a:tc>
                  <a:txBody>
                    <a:bodyPr/>
                    <a:lstStyle/>
                    <a:p>
                      <a:r>
                        <a:rPr lang="en-US" sz="1800" dirty="0">
                          <a:solidFill>
                            <a:schemeClr val="tx2"/>
                          </a:solidFill>
                          <a:latin typeface="Calibri" panose="020F0502020204030204" pitchFamily="34" charset="0"/>
                          <a:cs typeface="Calibri" panose="020F0502020204030204" pitchFamily="34" charset="0"/>
                        </a:rPr>
                        <a:t>Arduino &amp; IoT Based Health Surveillance Systems</a:t>
                      </a:r>
                    </a:p>
                  </a:txBody>
                  <a:tcPr/>
                </a:tc>
                <a:tc>
                  <a:txBody>
                    <a:bodyPr/>
                    <a:lstStyle/>
                    <a:p>
                      <a:pPr algn="ctr"/>
                      <a:r>
                        <a:rPr lang="en-US" sz="1800" dirty="0">
                          <a:solidFill>
                            <a:schemeClr val="tx2"/>
                          </a:solidFill>
                          <a:latin typeface="Calibri" panose="020F0502020204030204" pitchFamily="34" charset="0"/>
                          <a:cs typeface="Calibri" panose="020F0502020204030204" pitchFamily="34" charset="0"/>
                        </a:rPr>
                        <a:t>2021</a:t>
                      </a:r>
                    </a:p>
                  </a:txBody>
                  <a:tcPr/>
                </a:tc>
                <a:tc>
                  <a:txBody>
                    <a:bodyPr/>
                    <a:lstStyle/>
                    <a:p>
                      <a:r>
                        <a:rPr lang="en-US" sz="1800" dirty="0">
                          <a:solidFill>
                            <a:schemeClr val="tx2"/>
                          </a:solidFill>
                          <a:latin typeface="Calibri" panose="020F0502020204030204" pitchFamily="34" charset="0"/>
                          <a:cs typeface="Calibri" panose="020F0502020204030204" pitchFamily="34" charset="0"/>
                        </a:rPr>
                        <a:t>Hanan Abed Alwally,</a:t>
                      </a:r>
                    </a:p>
                    <a:p>
                      <a:r>
                        <a:rPr lang="en-US" sz="1800" dirty="0">
                          <a:solidFill>
                            <a:schemeClr val="tx2"/>
                          </a:solidFill>
                          <a:latin typeface="Calibri" panose="020F0502020204030204" pitchFamily="34" charset="0"/>
                          <a:cs typeface="Calibri" panose="020F0502020204030204" pitchFamily="34" charset="0"/>
                        </a:rPr>
                        <a:t>Ruqayah A. Ulwali,</a:t>
                      </a:r>
                    </a:p>
                    <a:p>
                      <a:r>
                        <a:rPr lang="en-US" sz="1800" dirty="0">
                          <a:solidFill>
                            <a:schemeClr val="tx2"/>
                          </a:solidFill>
                          <a:latin typeface="Calibri" panose="020F0502020204030204" pitchFamily="34" charset="0"/>
                          <a:cs typeface="Calibri" panose="020F0502020204030204" pitchFamily="34" charset="0"/>
                        </a:rPr>
                        <a:t>Noor Abd allah Othman, Marwa Ibrahim Shamel </a:t>
                      </a:r>
                    </a:p>
                  </a:txBody>
                  <a:tcPr/>
                </a:tc>
                <a:tc>
                  <a:txBody>
                    <a:bodyPr/>
                    <a:lstStyle/>
                    <a:p>
                      <a:r>
                        <a:rPr lang="en-US" sz="1800" dirty="0">
                          <a:solidFill>
                            <a:schemeClr val="tx2"/>
                          </a:solidFill>
                          <a:latin typeface="Calibri" panose="020F0502020204030204" pitchFamily="34" charset="0"/>
                          <a:cs typeface="Calibri" panose="020F0502020204030204" pitchFamily="34" charset="0"/>
                        </a:rPr>
                        <a:t>IOT</a:t>
                      </a:r>
                    </a:p>
                  </a:txBody>
                  <a:tcPr/>
                </a:tc>
                <a:extLst>
                  <a:ext uri="{0D108BD9-81ED-4DB2-BD59-A6C34878D82A}">
                    <a16:rowId xmlns:a16="http://schemas.microsoft.com/office/drawing/2014/main" val="3612877648"/>
                  </a:ext>
                </a:extLst>
              </a:tr>
              <a:tr h="850593">
                <a:tc>
                  <a:txBody>
                    <a:bodyPr/>
                    <a:lstStyle/>
                    <a:p>
                      <a:r>
                        <a:rPr lang="en-IN" sz="1800" dirty="0">
                          <a:solidFill>
                            <a:schemeClr val="tx2"/>
                          </a:solidFill>
                          <a:latin typeface="Calibri" panose="020F0502020204030204" pitchFamily="34" charset="0"/>
                          <a:cs typeface="Calibri" panose="020F0502020204030204" pitchFamily="34" charset="0"/>
                        </a:rPr>
                        <a:t>3.</a:t>
                      </a:r>
                      <a:endParaRPr lang="en-US" sz="1800" dirty="0">
                        <a:solidFill>
                          <a:schemeClr val="tx2"/>
                        </a:solidFill>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2"/>
                          </a:solidFill>
                          <a:latin typeface="Calibri" panose="020F0502020204030204" pitchFamily="34" charset="0"/>
                          <a:cs typeface="Calibri" panose="020F0502020204030204" pitchFamily="34" charset="0"/>
                        </a:rPr>
                        <a:t>Health Monitoring and Predicting System using Internet of Things &amp; Machine Learning</a:t>
                      </a:r>
                      <a:endParaRPr lang="en-US" sz="1800" b="0" i="0" kern="1200" dirty="0">
                        <a:solidFill>
                          <a:schemeClr val="tx2"/>
                        </a:solidFill>
                        <a:effectLst/>
                        <a:latin typeface="Calibri" panose="020F0502020204030204" pitchFamily="34" charset="0"/>
                        <a:ea typeface="+mn-ea"/>
                        <a:cs typeface="Calibri" panose="020F0502020204030204" pitchFamily="34" charset="0"/>
                      </a:endParaRPr>
                    </a:p>
                  </a:txBody>
                  <a:tcPr/>
                </a:tc>
                <a:tc>
                  <a:txBody>
                    <a:bodyPr/>
                    <a:lstStyle/>
                    <a:p>
                      <a:pPr algn="ctr"/>
                      <a:r>
                        <a:rPr lang="en-US" sz="1800" dirty="0">
                          <a:solidFill>
                            <a:schemeClr val="tx2"/>
                          </a:solidFill>
                          <a:latin typeface="Calibri" panose="020F0502020204030204" pitchFamily="34" charset="0"/>
                          <a:cs typeface="Calibri" panose="020F0502020204030204" pitchFamily="34" charset="0"/>
                        </a:rPr>
                        <a:t>2021</a:t>
                      </a:r>
                    </a:p>
                  </a:txBody>
                  <a:tcPr/>
                </a:tc>
                <a:tc>
                  <a:txBody>
                    <a:bodyPr/>
                    <a:lstStyle/>
                    <a:p>
                      <a:r>
                        <a:rPr lang="en-US" sz="1800" dirty="0">
                          <a:solidFill>
                            <a:schemeClr val="tx2"/>
                          </a:solidFill>
                          <a:latin typeface="Calibri" panose="020F0502020204030204" pitchFamily="34" charset="0"/>
                          <a:cs typeface="Calibri" panose="020F0502020204030204" pitchFamily="34" charset="0"/>
                        </a:rPr>
                        <a:t>Riyazulla Rahman .J Shridhar Sanshi ,</a:t>
                      </a:r>
                    </a:p>
                    <a:p>
                      <a:r>
                        <a:rPr lang="en-US" sz="1800" dirty="0">
                          <a:solidFill>
                            <a:schemeClr val="tx2"/>
                          </a:solidFill>
                          <a:latin typeface="Calibri" panose="020F0502020204030204" pitchFamily="34" charset="0"/>
                          <a:cs typeface="Calibri" panose="020F0502020204030204" pitchFamily="34" charset="0"/>
                        </a:rPr>
                        <a:t>N. Nasurudeen Ahamed,</a:t>
                      </a:r>
                    </a:p>
                  </a:txBody>
                  <a:tcPr/>
                </a:tc>
                <a:tc>
                  <a:txBody>
                    <a:bodyPr/>
                    <a:lstStyle/>
                    <a:p>
                      <a:r>
                        <a:rPr lang="en-US" sz="1800" dirty="0">
                          <a:solidFill>
                            <a:schemeClr val="tx2"/>
                          </a:solidFill>
                          <a:latin typeface="Calibri" panose="020F0502020204030204" pitchFamily="34" charset="0"/>
                          <a:cs typeface="Calibri" panose="020F0502020204030204" pitchFamily="34" charset="0"/>
                        </a:rPr>
                        <a:t>IOT, Machine Learning</a:t>
                      </a:r>
                    </a:p>
                  </a:txBody>
                  <a:tcPr/>
                </a:tc>
                <a:extLst>
                  <a:ext uri="{0D108BD9-81ED-4DB2-BD59-A6C34878D82A}">
                    <a16:rowId xmlns:a16="http://schemas.microsoft.com/office/drawing/2014/main" val="1601574914"/>
                  </a:ext>
                </a:extLst>
              </a:tr>
              <a:tr h="1034715">
                <a:tc>
                  <a:txBody>
                    <a:bodyPr/>
                    <a:lstStyle/>
                    <a:p>
                      <a:r>
                        <a:rPr lang="en-IN" sz="1800" dirty="0">
                          <a:solidFill>
                            <a:schemeClr val="tx2"/>
                          </a:solidFill>
                          <a:latin typeface="Calibri" panose="020F0502020204030204" pitchFamily="34" charset="0"/>
                          <a:cs typeface="Calibri" panose="020F0502020204030204" pitchFamily="34" charset="0"/>
                        </a:rPr>
                        <a:t>4.</a:t>
                      </a:r>
                      <a:endParaRPr lang="en-US" sz="1800" dirty="0">
                        <a:solidFill>
                          <a:schemeClr val="tx2"/>
                        </a:solidFill>
                        <a:latin typeface="Calibri" panose="020F0502020204030204" pitchFamily="34" charset="0"/>
                        <a:cs typeface="Calibri" panose="020F0502020204030204" pitchFamily="34" charset="0"/>
                      </a:endParaRPr>
                    </a:p>
                  </a:txBody>
                  <a:tcPr/>
                </a:tc>
                <a:tc>
                  <a:txBody>
                    <a:bodyPr/>
                    <a:lstStyle/>
                    <a:p>
                      <a:pPr>
                        <a:lnSpc>
                          <a:spcPct val="107000"/>
                        </a:lnSpc>
                        <a:spcAft>
                          <a:spcPts val="800"/>
                        </a:spcAft>
                      </a:pPr>
                      <a:r>
                        <a:rPr lang="en-US" sz="18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Secure and smart system for monitoring patients with critical cases</a:t>
                      </a:r>
                    </a:p>
                  </a:txBody>
                  <a:tcPr/>
                </a:tc>
                <a:tc>
                  <a:txBody>
                    <a:bodyPr/>
                    <a:lstStyle/>
                    <a:p>
                      <a:pPr algn="ctr">
                        <a:lnSpc>
                          <a:spcPct val="107000"/>
                        </a:lnSpc>
                        <a:spcAft>
                          <a:spcPts val="800"/>
                        </a:spcAft>
                      </a:pPr>
                      <a:r>
                        <a:rPr lang="en-US" sz="18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2020</a:t>
                      </a:r>
                    </a:p>
                  </a:txBody>
                  <a:tcPr/>
                </a:tc>
                <a:tc>
                  <a:txBody>
                    <a:bodyPr/>
                    <a:lstStyle/>
                    <a:p>
                      <a:pPr>
                        <a:lnSpc>
                          <a:spcPct val="107000"/>
                        </a:lnSpc>
                        <a:spcAft>
                          <a:spcPts val="800"/>
                        </a:spcAft>
                      </a:pPr>
                      <a:r>
                        <a:rPr lang="en-US" sz="18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Hanan Abed Alwally Abed Allah,</a:t>
                      </a:r>
                    </a:p>
                    <a:p>
                      <a:pPr>
                        <a:lnSpc>
                          <a:spcPct val="107000"/>
                        </a:lnSpc>
                        <a:spcAft>
                          <a:spcPts val="800"/>
                        </a:spcAft>
                      </a:pPr>
                      <a:r>
                        <a:rPr lang="en-US" sz="18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Rawsam Abduladheem Hasan</a:t>
                      </a:r>
                    </a:p>
                  </a:txBody>
                  <a:tcPr/>
                </a:tc>
                <a:tc>
                  <a:txBody>
                    <a:bodyPr/>
                    <a:lstStyle/>
                    <a:p>
                      <a:r>
                        <a:rPr lang="en-IN" sz="1800" dirty="0">
                          <a:solidFill>
                            <a:schemeClr val="tx2"/>
                          </a:solidFill>
                          <a:latin typeface="Calibri" panose="020F0502020204030204" pitchFamily="34" charset="0"/>
                          <a:cs typeface="Calibri" panose="020F0502020204030204" pitchFamily="34" charset="0"/>
                        </a:rPr>
                        <a:t>IOT</a:t>
                      </a:r>
                      <a:endParaRPr lang="en-US" sz="1800" dirty="0">
                        <a:solidFill>
                          <a:schemeClr val="tx2"/>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97832229"/>
                  </a:ext>
                </a:extLst>
              </a:tr>
              <a:tr h="892000">
                <a:tc>
                  <a:txBody>
                    <a:bodyPr/>
                    <a:lstStyle/>
                    <a:p>
                      <a:r>
                        <a:rPr lang="en-IN" sz="1800" dirty="0">
                          <a:solidFill>
                            <a:schemeClr val="tx2"/>
                          </a:solidFill>
                          <a:latin typeface="Calibri" panose="020F0502020204030204" pitchFamily="34" charset="0"/>
                          <a:cs typeface="Calibri" panose="020F0502020204030204" pitchFamily="34" charset="0"/>
                        </a:rPr>
                        <a:t>5.</a:t>
                      </a:r>
                      <a:endParaRPr lang="en-US" sz="1800" dirty="0">
                        <a:solidFill>
                          <a:schemeClr val="tx2"/>
                        </a:solidFill>
                        <a:latin typeface="Calibri" panose="020F0502020204030204" pitchFamily="34" charset="0"/>
                        <a:cs typeface="Calibri" panose="020F0502020204030204" pitchFamily="34" charset="0"/>
                      </a:endParaRPr>
                    </a:p>
                  </a:txBody>
                  <a:tcPr/>
                </a:tc>
                <a:tc>
                  <a:txBody>
                    <a:bodyPr/>
                    <a:lstStyle/>
                    <a:p>
                      <a:pPr>
                        <a:lnSpc>
                          <a:spcPct val="107000"/>
                        </a:lnSpc>
                        <a:spcAft>
                          <a:spcPts val="800"/>
                        </a:spcAft>
                      </a:pPr>
                      <a:r>
                        <a:rPr lang="en-US" sz="1800" dirty="0">
                          <a:solidFill>
                            <a:schemeClr val="tx2"/>
                          </a:solidFill>
                          <a:latin typeface="Calibri" panose="020F0502020204030204" pitchFamily="34" charset="0"/>
                          <a:cs typeface="Calibri" panose="020F0502020204030204" pitchFamily="34" charset="0"/>
                        </a:rPr>
                        <a:t>A Survey on Tracing Heart Attacks by Pulse Monitoring in IoT</a:t>
                      </a:r>
                      <a:endParaRPr lang="en-US" sz="18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lnSpc>
                          <a:spcPct val="107000"/>
                        </a:lnSpc>
                        <a:spcAft>
                          <a:spcPts val="800"/>
                        </a:spcAft>
                      </a:pPr>
                      <a:r>
                        <a:rPr lang="en-IN" sz="18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2019</a:t>
                      </a:r>
                      <a:endParaRPr lang="en-US" sz="18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nSpc>
                          <a:spcPct val="107000"/>
                        </a:lnSpc>
                        <a:spcAft>
                          <a:spcPts val="800"/>
                        </a:spcAft>
                      </a:pPr>
                      <a:r>
                        <a:rPr lang="en-US" sz="1800" dirty="0">
                          <a:solidFill>
                            <a:schemeClr val="tx2"/>
                          </a:solidFill>
                          <a:latin typeface="Calibri" panose="020F0502020204030204" pitchFamily="34" charset="0"/>
                          <a:cs typeface="Calibri" panose="020F0502020204030204" pitchFamily="34" charset="0"/>
                        </a:rPr>
                        <a:t>C. Santhanakrishnan, N. Gayathri Poojitha, Jahnavi Reddy L</a:t>
                      </a:r>
                      <a:endParaRPr lang="en-US" sz="18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800" dirty="0">
                          <a:solidFill>
                            <a:schemeClr val="tx2"/>
                          </a:solidFill>
                          <a:latin typeface="Calibri" panose="020F0502020204030204" pitchFamily="34" charset="0"/>
                          <a:cs typeface="Calibri" panose="020F0502020204030204" pitchFamily="34" charset="0"/>
                        </a:rPr>
                        <a:t>IOT</a:t>
                      </a:r>
                      <a:endParaRPr lang="en-US" sz="1800" dirty="0">
                        <a:solidFill>
                          <a:schemeClr val="tx2"/>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84875383"/>
                  </a:ext>
                </a:extLst>
              </a:tr>
            </a:tbl>
          </a:graphicData>
        </a:graphic>
      </p:graphicFrame>
    </p:spTree>
    <p:extLst>
      <p:ext uri="{BB962C8B-B14F-4D97-AF65-F5344CB8AC3E}">
        <p14:creationId xmlns:p14="http://schemas.microsoft.com/office/powerpoint/2010/main" val="3784125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D2254-7547-428A-96FD-669E8C044AC0}"/>
              </a:ext>
            </a:extLst>
          </p:cNvPr>
          <p:cNvSpPr>
            <a:spLocks noGrp="1"/>
          </p:cNvSpPr>
          <p:nvPr>
            <p:ph type="title"/>
          </p:nvPr>
        </p:nvSpPr>
        <p:spPr>
          <a:xfrm>
            <a:off x="939283" y="618518"/>
            <a:ext cx="9831386" cy="988901"/>
          </a:xfrm>
        </p:spPr>
        <p:txBody>
          <a:bodyPr>
            <a:normAutofit fontScale="90000"/>
          </a:bodyPr>
          <a:lstStyle/>
          <a:p>
            <a:pPr algn="ctr"/>
            <a:r>
              <a:rPr lang="en-US" sz="3600" i="0" dirty="0">
                <a:solidFill>
                  <a:schemeClr val="tx2"/>
                </a:solidFill>
                <a:effectLst/>
                <a:latin typeface="Calibri" panose="020F0502020204030204" pitchFamily="34" charset="0"/>
                <a:cs typeface="Calibri" panose="020F0502020204030204" pitchFamily="34" charset="0"/>
              </a:rPr>
              <a:t>Principle </a:t>
            </a:r>
            <a:r>
              <a:rPr lang="en-US" sz="4400" i="0" dirty="0">
                <a:solidFill>
                  <a:schemeClr val="tx2"/>
                </a:solidFill>
                <a:effectLst/>
                <a:latin typeface="Calibri" panose="020F0502020204030204" pitchFamily="34" charset="0"/>
                <a:cs typeface="Calibri" panose="020F0502020204030204" pitchFamily="34" charset="0"/>
              </a:rPr>
              <a:t>of</a:t>
            </a:r>
            <a:r>
              <a:rPr lang="en-US" sz="3600" i="0" dirty="0">
                <a:solidFill>
                  <a:schemeClr val="tx2"/>
                </a:solidFill>
                <a:effectLst/>
                <a:latin typeface="Calibri" panose="020F0502020204030204" pitchFamily="34" charset="0"/>
                <a:cs typeface="Calibri" panose="020F0502020204030204" pitchFamily="34" charset="0"/>
              </a:rPr>
              <a:t> Heartbeat Sensor</a:t>
            </a:r>
            <a:br>
              <a:rPr lang="en-US" b="1" i="0" dirty="0">
                <a:solidFill>
                  <a:srgbClr val="34444C"/>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170B463C-253A-41E3-951D-1857469ADCA8}"/>
              </a:ext>
            </a:extLst>
          </p:cNvPr>
          <p:cNvSpPr>
            <a:spLocks noGrp="1"/>
          </p:cNvSpPr>
          <p:nvPr>
            <p:ph idx="1"/>
          </p:nvPr>
        </p:nvSpPr>
        <p:spPr>
          <a:xfrm>
            <a:off x="1143001" y="1251284"/>
            <a:ext cx="9723922" cy="4860758"/>
          </a:xfrm>
        </p:spPr>
        <p:txBody>
          <a:bodyPr>
            <a:normAutofit fontScale="25000" lnSpcReduction="20000"/>
          </a:bodyPr>
          <a:lstStyle/>
          <a:p>
            <a:pPr algn="l"/>
            <a:r>
              <a:rPr lang="en-US" sz="9600" b="0" i="0" dirty="0">
                <a:solidFill>
                  <a:schemeClr val="tx2"/>
                </a:solidFill>
                <a:effectLst/>
                <a:latin typeface="Calibri" panose="020F0502020204030204" pitchFamily="34" charset="0"/>
                <a:cs typeface="Calibri" panose="020F0502020204030204" pitchFamily="34" charset="0"/>
              </a:rPr>
              <a:t>The principle behind the working of the Heartbeat Sensor is Photoplethysmograph. According to this principle, the changes in the volume of blood in an organ is measured by the changes in the intensity of the light passing through that organ.</a:t>
            </a:r>
          </a:p>
          <a:p>
            <a:pPr algn="l"/>
            <a:r>
              <a:rPr lang="en-US" sz="9600" b="0" i="0" dirty="0">
                <a:solidFill>
                  <a:schemeClr val="tx2"/>
                </a:solidFill>
                <a:effectLst/>
                <a:latin typeface="Calibri" panose="020F0502020204030204" pitchFamily="34" charset="0"/>
                <a:cs typeface="Calibri" panose="020F0502020204030204" pitchFamily="34" charset="0"/>
              </a:rPr>
              <a:t>Usually, the source of light in a heartbeat sensor would be an IR LED and the detector would be any Photo Detector like a Photo Diode, an LDR (Light Dependent Resistor) or a </a:t>
            </a:r>
            <a:r>
              <a:rPr lang="en-US" sz="9600" b="0" i="0" dirty="0">
                <a:solidFill>
                  <a:schemeClr val="tx2"/>
                </a:solidFill>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Photo Transistor</a:t>
            </a:r>
            <a:r>
              <a:rPr lang="en-US" sz="9600" b="0" i="0" dirty="0">
                <a:solidFill>
                  <a:schemeClr val="tx2"/>
                </a:solidFill>
                <a:effectLst/>
                <a:latin typeface="Calibri" panose="020F0502020204030204" pitchFamily="34" charset="0"/>
                <a:cs typeface="Calibri" panose="020F0502020204030204" pitchFamily="34" charset="0"/>
              </a:rPr>
              <a:t>.</a:t>
            </a:r>
          </a:p>
          <a:p>
            <a:pPr algn="l"/>
            <a:r>
              <a:rPr lang="en-US" sz="9600" b="0" i="0" dirty="0">
                <a:solidFill>
                  <a:schemeClr val="tx2"/>
                </a:solidFill>
                <a:effectLst/>
                <a:latin typeface="Calibri" panose="020F0502020204030204" pitchFamily="34" charset="0"/>
                <a:cs typeface="Calibri" panose="020F0502020204030204" pitchFamily="34" charset="0"/>
              </a:rPr>
              <a:t>With these two i.e. a light source and a detector, we can arrange them in two ways: A Transmissive Sensor and a Reflective Sensor.</a:t>
            </a:r>
          </a:p>
          <a:p>
            <a:endParaRPr lang="en-US" dirty="0"/>
          </a:p>
        </p:txBody>
      </p:sp>
    </p:spTree>
    <p:extLst>
      <p:ext uri="{BB962C8B-B14F-4D97-AF65-F5344CB8AC3E}">
        <p14:creationId xmlns:p14="http://schemas.microsoft.com/office/powerpoint/2010/main" val="3667594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F0BEC7D-5E60-4EC3-B938-CCA3C46AC5AF}"/>
              </a:ext>
            </a:extLst>
          </p:cNvPr>
          <p:cNvSpPr>
            <a:spLocks noGrp="1"/>
          </p:cNvSpPr>
          <p:nvPr>
            <p:ph type="subTitle" idx="1"/>
          </p:nvPr>
        </p:nvSpPr>
        <p:spPr>
          <a:xfrm>
            <a:off x="1757889" y="892743"/>
            <a:ext cx="8676222" cy="2649353"/>
          </a:xfrm>
        </p:spPr>
        <p:txBody>
          <a:bodyPr>
            <a:normAutofit fontScale="25000" lnSpcReduction="20000"/>
          </a:bodyPr>
          <a:lstStyle/>
          <a:p>
            <a:pPr marL="342900" indent="-342900" algn="l">
              <a:buFont typeface="Arial" panose="020B0604020202020204" pitchFamily="34" charset="0"/>
              <a:buChar char="•"/>
            </a:pPr>
            <a:r>
              <a:rPr lang="en-US" sz="9600" b="0" i="0" dirty="0">
                <a:solidFill>
                  <a:schemeClr val="tx2"/>
                </a:solidFill>
                <a:effectLst/>
                <a:latin typeface="Calibri" panose="020F0502020204030204" pitchFamily="34" charset="0"/>
                <a:cs typeface="Calibri" panose="020F0502020204030204" pitchFamily="34" charset="0"/>
              </a:rPr>
              <a:t>In a Transmissive Sensor, the light source and the detector are place facing each other and the finger of the person must be placed in between the transmitter and receiver.</a:t>
            </a:r>
          </a:p>
          <a:p>
            <a:pPr marL="342900" indent="-342900" algn="l">
              <a:buFont typeface="Arial" panose="020B0604020202020204" pitchFamily="34" charset="0"/>
              <a:buChar char="•"/>
            </a:pPr>
            <a:r>
              <a:rPr lang="en-US" sz="9600" b="0" i="0" dirty="0">
                <a:solidFill>
                  <a:schemeClr val="tx2"/>
                </a:solidFill>
                <a:effectLst/>
                <a:latin typeface="Calibri" panose="020F0502020204030204" pitchFamily="34" charset="0"/>
                <a:cs typeface="Calibri" panose="020F0502020204030204" pitchFamily="34" charset="0"/>
              </a:rPr>
              <a:t>Reflective Sensor, on the other hand, has the light source and the detector adjacent to each other and the finger of the person must be placed in front of the sensor.</a:t>
            </a:r>
          </a:p>
          <a:p>
            <a:endParaRPr lang="en-US" sz="9600" b="0" i="0" dirty="0">
              <a:effectLst/>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C65B94EF-9D56-4FB2-870F-9704787B152B}"/>
              </a:ext>
            </a:extLst>
          </p:cNvPr>
          <p:cNvPicPr>
            <a:picLocks noChangeAspect="1"/>
          </p:cNvPicPr>
          <p:nvPr/>
        </p:nvPicPr>
        <p:blipFill>
          <a:blip r:embed="rId2"/>
          <a:stretch>
            <a:fillRect/>
          </a:stretch>
        </p:blipFill>
        <p:spPr>
          <a:xfrm>
            <a:off x="3291840" y="3128010"/>
            <a:ext cx="5650029" cy="3285238"/>
          </a:xfrm>
          <a:prstGeom prst="rect">
            <a:avLst/>
          </a:prstGeom>
        </p:spPr>
      </p:pic>
    </p:spTree>
    <p:extLst>
      <p:ext uri="{BB962C8B-B14F-4D97-AF65-F5344CB8AC3E}">
        <p14:creationId xmlns:p14="http://schemas.microsoft.com/office/powerpoint/2010/main" val="2983436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A729-724C-4A37-9A2D-D66051444BAD}"/>
              </a:ext>
            </a:extLst>
          </p:cNvPr>
          <p:cNvSpPr>
            <a:spLocks noGrp="1"/>
          </p:cNvSpPr>
          <p:nvPr>
            <p:ph type="ctrTitle"/>
          </p:nvPr>
        </p:nvSpPr>
        <p:spPr>
          <a:xfrm>
            <a:off x="1735430" y="157214"/>
            <a:ext cx="8676222" cy="457199"/>
          </a:xfrm>
        </p:spPr>
        <p:txBody>
          <a:bodyPr>
            <a:normAutofit fontScale="90000"/>
          </a:bodyPr>
          <a:lstStyle/>
          <a:p>
            <a:r>
              <a:rPr lang="en-IN" sz="3600" dirty="0"/>
              <a:t>Components</a:t>
            </a:r>
            <a:r>
              <a:rPr lang="en-IN" dirty="0"/>
              <a:t> </a:t>
            </a:r>
            <a:endParaRPr lang="en-US" dirty="0"/>
          </a:p>
        </p:txBody>
      </p:sp>
      <p:graphicFrame>
        <p:nvGraphicFramePr>
          <p:cNvPr id="7" name="Table 7">
            <a:extLst>
              <a:ext uri="{FF2B5EF4-FFF2-40B4-BE49-F238E27FC236}">
                <a16:creationId xmlns:a16="http://schemas.microsoft.com/office/drawing/2014/main" id="{68A31485-BE45-4903-9AC1-F9F3FF796158}"/>
              </a:ext>
            </a:extLst>
          </p:cNvPr>
          <p:cNvGraphicFramePr>
            <a:graphicFrameLocks noGrp="1"/>
          </p:cNvGraphicFramePr>
          <p:nvPr>
            <p:extLst>
              <p:ext uri="{D42A27DB-BD31-4B8C-83A1-F6EECF244321}">
                <p14:modId xmlns:p14="http://schemas.microsoft.com/office/powerpoint/2010/main" val="3114880504"/>
              </p:ext>
            </p:extLst>
          </p:nvPr>
        </p:nvGraphicFramePr>
        <p:xfrm>
          <a:off x="3653321" y="864045"/>
          <a:ext cx="4228321" cy="5836740"/>
        </p:xfrm>
        <a:graphic>
          <a:graphicData uri="http://schemas.openxmlformats.org/drawingml/2006/table">
            <a:tbl>
              <a:tblPr firstRow="1" bandRow="1">
                <a:tableStyleId>{5940675A-B579-460E-94D1-54222C63F5DA}</a:tableStyleId>
              </a:tblPr>
              <a:tblGrid>
                <a:gridCol w="643686">
                  <a:extLst>
                    <a:ext uri="{9D8B030D-6E8A-4147-A177-3AD203B41FA5}">
                      <a16:colId xmlns:a16="http://schemas.microsoft.com/office/drawing/2014/main" val="2783123375"/>
                    </a:ext>
                  </a:extLst>
                </a:gridCol>
                <a:gridCol w="3584635">
                  <a:extLst>
                    <a:ext uri="{9D8B030D-6E8A-4147-A177-3AD203B41FA5}">
                      <a16:colId xmlns:a16="http://schemas.microsoft.com/office/drawing/2014/main" val="1860619940"/>
                    </a:ext>
                  </a:extLst>
                </a:gridCol>
              </a:tblGrid>
              <a:tr h="577470">
                <a:tc>
                  <a:txBody>
                    <a:bodyPr/>
                    <a:lstStyle/>
                    <a:p>
                      <a:endParaRPr lang="en-US" dirty="0"/>
                    </a:p>
                  </a:txBody>
                  <a:tcPr/>
                </a:tc>
                <a:tc>
                  <a:txBody>
                    <a:bodyPr/>
                    <a:lstStyle/>
                    <a:p>
                      <a:r>
                        <a:rPr lang="en-US" dirty="0"/>
                        <a:t>Components List</a:t>
                      </a:r>
                    </a:p>
                  </a:txBody>
                  <a:tcPr/>
                </a:tc>
                <a:extLst>
                  <a:ext uri="{0D108BD9-81ED-4DB2-BD59-A6C34878D82A}">
                    <a16:rowId xmlns:a16="http://schemas.microsoft.com/office/drawing/2014/main" val="624793806"/>
                  </a:ext>
                </a:extLst>
              </a:tr>
              <a:tr h="577470">
                <a:tc>
                  <a:txBody>
                    <a:bodyPr/>
                    <a:lstStyle/>
                    <a:p>
                      <a:pPr marL="0" lvl="0" indent="0" fontAlgn="base">
                        <a:lnSpc>
                          <a:spcPct val="107000"/>
                        </a:lnSpc>
                        <a:spcAft>
                          <a:spcPts val="800"/>
                        </a:spcAft>
                        <a:buSzPts val="1000"/>
                        <a:buFont typeface="+mj-lt"/>
                        <a:buNone/>
                        <a:tabLst>
                          <a:tab pos="457200" algn="l"/>
                        </a:tabLst>
                      </a:pPr>
                      <a:r>
                        <a:rPr lang="en-IN" sz="1600" dirty="0">
                          <a:solidFill>
                            <a:schemeClr val="tx2"/>
                          </a:solidFill>
                          <a:effectLst/>
                        </a:rPr>
                        <a:t>1.</a:t>
                      </a:r>
                      <a:endParaRPr lang="en-US" sz="16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lvl="0" indent="0" fontAlgn="base">
                        <a:lnSpc>
                          <a:spcPct val="107000"/>
                        </a:lnSpc>
                        <a:spcAft>
                          <a:spcPts val="800"/>
                        </a:spcAft>
                        <a:buSzPts val="1000"/>
                        <a:buFont typeface="+mj-lt"/>
                        <a:buNone/>
                        <a:tabLst>
                          <a:tab pos="457200" algn="l"/>
                        </a:tabLst>
                      </a:pPr>
                      <a:r>
                        <a:rPr lang="en-US" sz="1600" dirty="0">
                          <a:solidFill>
                            <a:schemeClr val="tx2"/>
                          </a:solidFill>
                          <a:effectLst/>
                        </a:rPr>
                        <a:t>Arduino UNO x 1 </a:t>
                      </a:r>
                      <a:endParaRPr lang="en-US"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472782761"/>
                  </a:ext>
                </a:extLst>
              </a:tr>
              <a:tr h="577470">
                <a:tc>
                  <a:txBody>
                    <a:bodyPr/>
                    <a:lstStyle/>
                    <a:p>
                      <a:pPr marL="0" lvl="0" indent="0" fontAlgn="base">
                        <a:lnSpc>
                          <a:spcPct val="107000"/>
                        </a:lnSpc>
                        <a:spcAft>
                          <a:spcPts val="800"/>
                        </a:spcAft>
                        <a:buSzPts val="1000"/>
                        <a:buFont typeface="+mj-lt"/>
                        <a:buNone/>
                        <a:tabLst>
                          <a:tab pos="457200" algn="l"/>
                        </a:tabLst>
                      </a:pPr>
                      <a:r>
                        <a:rPr lang="en-IN" sz="1600" dirty="0">
                          <a:solidFill>
                            <a:schemeClr val="tx2"/>
                          </a:solidFill>
                          <a:effectLst/>
                        </a:rPr>
                        <a:t>2</a:t>
                      </a:r>
                      <a:endParaRPr lang="en-US" sz="16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lvl="0" indent="0" fontAlgn="base">
                        <a:lnSpc>
                          <a:spcPct val="107000"/>
                        </a:lnSpc>
                        <a:spcAft>
                          <a:spcPts val="800"/>
                        </a:spcAft>
                        <a:buSzPts val="1000"/>
                        <a:buFont typeface="+mj-lt"/>
                        <a:buNone/>
                        <a:tabLst>
                          <a:tab pos="457200" algn="l"/>
                        </a:tabLst>
                      </a:pPr>
                      <a:r>
                        <a:rPr lang="en-US" sz="1600" dirty="0">
                          <a:solidFill>
                            <a:schemeClr val="tx2"/>
                          </a:solidFill>
                          <a:effectLst/>
                        </a:rPr>
                        <a:t>16 x 2 LCD Display</a:t>
                      </a:r>
                      <a:endParaRPr lang="en-US"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4256222743"/>
                  </a:ext>
                </a:extLst>
              </a:tr>
              <a:tr h="577470">
                <a:tc>
                  <a:txBody>
                    <a:bodyPr/>
                    <a:lstStyle/>
                    <a:p>
                      <a:pPr marL="0" lvl="0" indent="0" fontAlgn="base">
                        <a:lnSpc>
                          <a:spcPct val="107000"/>
                        </a:lnSpc>
                        <a:spcAft>
                          <a:spcPts val="800"/>
                        </a:spcAft>
                        <a:buSzPts val="1000"/>
                        <a:buFont typeface="+mj-lt"/>
                        <a:buNone/>
                        <a:tabLst>
                          <a:tab pos="457200" algn="l"/>
                        </a:tabLst>
                      </a:pPr>
                      <a:r>
                        <a:rPr lang="en-IN" sz="1600" dirty="0">
                          <a:solidFill>
                            <a:schemeClr val="tx2"/>
                          </a:solidFill>
                          <a:effectLst/>
                        </a:rPr>
                        <a:t>3</a:t>
                      </a:r>
                      <a:endParaRPr lang="en-US" sz="16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lvl="0" indent="0" fontAlgn="base">
                        <a:lnSpc>
                          <a:spcPct val="107000"/>
                        </a:lnSpc>
                        <a:spcAft>
                          <a:spcPts val="800"/>
                        </a:spcAft>
                        <a:buSzPts val="1000"/>
                        <a:buFont typeface="+mj-lt"/>
                        <a:buNone/>
                        <a:tabLst>
                          <a:tab pos="457200" algn="l"/>
                        </a:tabLst>
                      </a:pPr>
                      <a:r>
                        <a:rPr lang="en-US" sz="1600" dirty="0">
                          <a:solidFill>
                            <a:schemeClr val="tx2"/>
                          </a:solidFill>
                          <a:effectLst/>
                        </a:rPr>
                        <a:t>10KΩ Potentiometer </a:t>
                      </a:r>
                      <a:endParaRPr lang="en-US"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4014314158"/>
                  </a:ext>
                </a:extLst>
              </a:tr>
              <a:tr h="577470">
                <a:tc>
                  <a:txBody>
                    <a:bodyPr/>
                    <a:lstStyle/>
                    <a:p>
                      <a:pPr marL="0" lvl="0" indent="0" fontAlgn="base">
                        <a:lnSpc>
                          <a:spcPct val="107000"/>
                        </a:lnSpc>
                        <a:spcAft>
                          <a:spcPts val="800"/>
                        </a:spcAft>
                        <a:buSzPts val="1000"/>
                        <a:buFont typeface="+mj-lt"/>
                        <a:buNone/>
                        <a:tabLst>
                          <a:tab pos="457200" algn="l"/>
                        </a:tabLst>
                      </a:pPr>
                      <a:r>
                        <a:rPr lang="en-IN" sz="1600" dirty="0">
                          <a:solidFill>
                            <a:schemeClr val="tx2"/>
                          </a:solidFill>
                          <a:effectLst/>
                        </a:rPr>
                        <a:t>4</a:t>
                      </a:r>
                      <a:endParaRPr lang="en-US" sz="16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lvl="0" indent="0" fontAlgn="base">
                        <a:lnSpc>
                          <a:spcPct val="107000"/>
                        </a:lnSpc>
                        <a:spcAft>
                          <a:spcPts val="800"/>
                        </a:spcAft>
                        <a:buSzPts val="1000"/>
                        <a:buFont typeface="+mj-lt"/>
                        <a:buNone/>
                        <a:tabLst>
                          <a:tab pos="457200" algn="l"/>
                        </a:tabLst>
                      </a:pPr>
                      <a:r>
                        <a:rPr lang="en-US" sz="1600" dirty="0">
                          <a:solidFill>
                            <a:schemeClr val="tx2"/>
                          </a:solidFill>
                          <a:effectLst/>
                        </a:rPr>
                        <a:t>330Ω Resistor</a:t>
                      </a:r>
                      <a:endParaRPr lang="en-US"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991680685"/>
                  </a:ext>
                </a:extLst>
              </a:tr>
              <a:tr h="577470">
                <a:tc>
                  <a:txBody>
                    <a:bodyPr/>
                    <a:lstStyle/>
                    <a:p>
                      <a:pPr marL="0" lvl="0" indent="0" fontAlgn="base">
                        <a:lnSpc>
                          <a:spcPct val="107000"/>
                        </a:lnSpc>
                        <a:spcAft>
                          <a:spcPts val="800"/>
                        </a:spcAft>
                        <a:buSzPts val="1000"/>
                        <a:buFont typeface="+mj-lt"/>
                        <a:buNone/>
                        <a:tabLst>
                          <a:tab pos="457200" algn="l"/>
                        </a:tabLst>
                      </a:pPr>
                      <a:r>
                        <a:rPr lang="en-IN" sz="1600" dirty="0">
                          <a:solidFill>
                            <a:schemeClr val="tx2"/>
                          </a:solidFill>
                          <a:effectLst/>
                        </a:rPr>
                        <a:t>5</a:t>
                      </a:r>
                      <a:endParaRPr lang="en-US" sz="16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lvl="0" indent="0" fontAlgn="base">
                        <a:lnSpc>
                          <a:spcPct val="107000"/>
                        </a:lnSpc>
                        <a:spcAft>
                          <a:spcPts val="800"/>
                        </a:spcAft>
                        <a:buSzPts val="1000"/>
                        <a:buFont typeface="+mj-lt"/>
                        <a:buNone/>
                        <a:tabLst>
                          <a:tab pos="457200" algn="l"/>
                        </a:tabLst>
                      </a:pPr>
                      <a:r>
                        <a:rPr lang="en-US" sz="1600" dirty="0">
                          <a:solidFill>
                            <a:schemeClr val="tx2"/>
                          </a:solidFill>
                          <a:effectLst/>
                        </a:rPr>
                        <a:t>Push Button </a:t>
                      </a:r>
                      <a:endParaRPr lang="en-US" sz="1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628040342"/>
                  </a:ext>
                </a:extLst>
              </a:tr>
              <a:tr h="1066641">
                <a:tc>
                  <a:txBody>
                    <a:bodyPr/>
                    <a:lstStyle/>
                    <a:p>
                      <a:r>
                        <a:rPr lang="en-IN" sz="1600" dirty="0">
                          <a:solidFill>
                            <a:schemeClr val="tx2"/>
                          </a:solidFill>
                        </a:rPr>
                        <a:t>6</a:t>
                      </a:r>
                      <a:endParaRPr lang="en-US" sz="1600" dirty="0">
                        <a:solidFill>
                          <a:schemeClr val="tx2"/>
                        </a:solidFill>
                        <a:latin typeface="Calibri" panose="020F0502020204030204" pitchFamily="34" charset="0"/>
                        <a:cs typeface="Calibri" panose="020F0502020204030204" pitchFamily="34" charset="0"/>
                      </a:endParaRPr>
                    </a:p>
                  </a:txBody>
                  <a:tcPr/>
                </a:tc>
                <a:tc>
                  <a:txBody>
                    <a:bodyPr/>
                    <a:lstStyle/>
                    <a:p>
                      <a:pPr marL="0" lvl="0" indent="0" fontAlgn="base">
                        <a:lnSpc>
                          <a:spcPct val="107000"/>
                        </a:lnSpc>
                        <a:spcAft>
                          <a:spcPts val="800"/>
                        </a:spcAft>
                        <a:buSzPts val="1000"/>
                        <a:buFont typeface="+mj-lt"/>
                        <a:buNone/>
                        <a:tabLst>
                          <a:tab pos="457200" algn="l"/>
                        </a:tabLst>
                      </a:pPr>
                      <a:r>
                        <a:rPr lang="en-US" sz="1800" dirty="0">
                          <a:solidFill>
                            <a:schemeClr val="tx2"/>
                          </a:solidFill>
                          <a:effectLst/>
                        </a:rPr>
                        <a:t>Heartbeat Sensor Module with Probe</a:t>
                      </a:r>
                      <a:endParaRPr lang="en-US" sz="1200" dirty="0">
                        <a:solidFill>
                          <a:schemeClr val="tx2"/>
                        </a:solidFill>
                        <a:effectLst/>
                      </a:endParaRPr>
                    </a:p>
                    <a:p>
                      <a:endParaRPr lang="en-US" dirty="0">
                        <a:solidFill>
                          <a:schemeClr val="tx2"/>
                        </a:solidFill>
                      </a:endParaRPr>
                    </a:p>
                  </a:txBody>
                  <a:tcPr/>
                </a:tc>
                <a:extLst>
                  <a:ext uri="{0D108BD9-81ED-4DB2-BD59-A6C34878D82A}">
                    <a16:rowId xmlns:a16="http://schemas.microsoft.com/office/drawing/2014/main" val="2717954842"/>
                  </a:ext>
                </a:extLst>
              </a:tr>
              <a:tr h="769724">
                <a:tc>
                  <a:txBody>
                    <a:bodyPr/>
                    <a:lstStyle/>
                    <a:p>
                      <a:r>
                        <a:rPr lang="en-IN" sz="1600" dirty="0">
                          <a:solidFill>
                            <a:schemeClr val="tx2"/>
                          </a:solidFill>
                        </a:rPr>
                        <a:t>7</a:t>
                      </a:r>
                      <a:endParaRPr lang="en-US" sz="1600" dirty="0">
                        <a:solidFill>
                          <a:schemeClr val="tx2"/>
                        </a:solidFill>
                        <a:latin typeface="Calibri" panose="020F0502020204030204" pitchFamily="34" charset="0"/>
                        <a:cs typeface="Calibri" panose="020F0502020204030204" pitchFamily="34" charset="0"/>
                      </a:endParaRPr>
                    </a:p>
                  </a:txBody>
                  <a:tcPr/>
                </a:tc>
                <a:tc>
                  <a:txBody>
                    <a:bodyPr/>
                    <a:lstStyle/>
                    <a:p>
                      <a:pPr marL="0" lvl="0" indent="0" fontAlgn="base">
                        <a:lnSpc>
                          <a:spcPct val="107000"/>
                        </a:lnSpc>
                        <a:spcAft>
                          <a:spcPts val="800"/>
                        </a:spcAft>
                        <a:buSzPts val="1000"/>
                        <a:buFont typeface="+mj-lt"/>
                        <a:buNone/>
                        <a:tabLst>
                          <a:tab pos="457200" algn="l"/>
                        </a:tabLst>
                      </a:pPr>
                      <a:r>
                        <a:rPr lang="en-US" sz="1800" dirty="0">
                          <a:solidFill>
                            <a:schemeClr val="tx2"/>
                          </a:solidFill>
                          <a:effectLst/>
                        </a:rPr>
                        <a:t>Mini Breadboard </a:t>
                      </a:r>
                      <a:endParaRPr lang="en-US" sz="1200" dirty="0">
                        <a:solidFill>
                          <a:schemeClr val="tx2"/>
                        </a:solidFill>
                        <a:effectLst/>
                      </a:endParaRPr>
                    </a:p>
                    <a:p>
                      <a:endParaRPr lang="en-US" dirty="0">
                        <a:solidFill>
                          <a:schemeClr val="tx2"/>
                        </a:solidFill>
                      </a:endParaRPr>
                    </a:p>
                  </a:txBody>
                  <a:tcPr/>
                </a:tc>
                <a:extLst>
                  <a:ext uri="{0D108BD9-81ED-4DB2-BD59-A6C34878D82A}">
                    <a16:rowId xmlns:a16="http://schemas.microsoft.com/office/drawing/2014/main" val="2325909731"/>
                  </a:ext>
                </a:extLst>
              </a:tr>
              <a:tr h="53555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solidFill>
                            <a:schemeClr val="tx2"/>
                          </a:solidFill>
                          <a:effectLst/>
                        </a:rPr>
                        <a:t>8</a:t>
                      </a:r>
                      <a:endParaRPr lang="en-US" sz="16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chemeClr val="tx2"/>
                          </a:solidFill>
                          <a:effectLst/>
                        </a:rPr>
                        <a:t>Connecting Wires </a:t>
                      </a:r>
                      <a:endParaRPr lang="en-US" sz="12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427861798"/>
                  </a:ext>
                </a:extLst>
              </a:tr>
            </a:tbl>
          </a:graphicData>
        </a:graphic>
      </p:graphicFrame>
    </p:spTree>
    <p:extLst>
      <p:ext uri="{BB962C8B-B14F-4D97-AF65-F5344CB8AC3E}">
        <p14:creationId xmlns:p14="http://schemas.microsoft.com/office/powerpoint/2010/main" val="2257433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BDE44-A82B-46DC-8567-60019F6532FF}"/>
              </a:ext>
            </a:extLst>
          </p:cNvPr>
          <p:cNvSpPr>
            <a:spLocks noGrp="1"/>
          </p:cNvSpPr>
          <p:nvPr>
            <p:ph type="ctrTitle"/>
          </p:nvPr>
        </p:nvSpPr>
        <p:spPr>
          <a:xfrm>
            <a:off x="1751012" y="338667"/>
            <a:ext cx="8557645" cy="575733"/>
          </a:xfrm>
        </p:spPr>
        <p:txBody>
          <a:bodyPr>
            <a:noAutofit/>
          </a:bodyPr>
          <a:lstStyle/>
          <a:p>
            <a:r>
              <a:rPr lang="en-IN" sz="3200" dirty="0">
                <a:solidFill>
                  <a:schemeClr val="tx2"/>
                </a:solidFill>
                <a:latin typeface="Times New Roman" panose="02020603050405020304" pitchFamily="18" charset="0"/>
                <a:cs typeface="Times New Roman" panose="02020603050405020304" pitchFamily="18" charset="0"/>
              </a:rPr>
              <a:t>1. Arduino</a:t>
            </a:r>
            <a:endParaRPr lang="en-US" sz="3200" dirty="0">
              <a:solidFill>
                <a:schemeClr val="tx2"/>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A3FD9A0-E572-464B-854C-342371066501}"/>
              </a:ext>
            </a:extLst>
          </p:cNvPr>
          <p:cNvSpPr>
            <a:spLocks noGrp="1"/>
          </p:cNvSpPr>
          <p:nvPr>
            <p:ph type="subTitle" idx="1"/>
          </p:nvPr>
        </p:nvSpPr>
        <p:spPr>
          <a:xfrm>
            <a:off x="492248" y="1116529"/>
            <a:ext cx="6314172" cy="5621154"/>
          </a:xfrm>
        </p:spPr>
        <p:txBody>
          <a:bodyPr>
            <a:normAutofit fontScale="92500" lnSpcReduction="20000"/>
          </a:bodyPr>
          <a:lstStyle/>
          <a:p>
            <a:pPr marL="285750" indent="-285750" algn="l">
              <a:lnSpc>
                <a:spcPct val="115000"/>
              </a:lnSpc>
              <a:spcAft>
                <a:spcPts val="1000"/>
              </a:spcAft>
              <a:buFont typeface="Arial" panose="020B0604020202020204" pitchFamily="34" charset="0"/>
              <a:buChar char="•"/>
            </a:pPr>
            <a:r>
              <a:rPr lang="en-US" sz="1900" dirty="0">
                <a:solidFill>
                  <a:schemeClr val="tx2"/>
                </a:solidFill>
                <a:effectLst/>
                <a:latin typeface="Times New Roman" panose="02020603050405020304" pitchFamily="18" charset="0"/>
                <a:ea typeface="SimSun" panose="02010600030101010101" pitchFamily="2" charset="-122"/>
                <a:cs typeface="Times New Roman" panose="02020603050405020304" pitchFamily="18" charset="0"/>
              </a:rPr>
              <a:t>Microcontroller: ATmega328P </a:t>
            </a:r>
          </a:p>
          <a:p>
            <a:pPr marL="285750" indent="-285750" algn="l">
              <a:lnSpc>
                <a:spcPct val="115000"/>
              </a:lnSpc>
              <a:spcAft>
                <a:spcPts val="1000"/>
              </a:spcAft>
              <a:buFont typeface="Arial" panose="020B0604020202020204" pitchFamily="34" charset="0"/>
              <a:buChar char="•"/>
            </a:pPr>
            <a:r>
              <a:rPr lang="en-US" sz="1900" dirty="0">
                <a:solidFill>
                  <a:schemeClr val="tx2"/>
                </a:solidFill>
                <a:effectLst/>
                <a:latin typeface="Times New Roman" panose="02020603050405020304" pitchFamily="18" charset="0"/>
                <a:ea typeface="SimSun" panose="02010600030101010101" pitchFamily="2" charset="-122"/>
                <a:cs typeface="Times New Roman" panose="02020603050405020304" pitchFamily="18" charset="0"/>
              </a:rPr>
              <a:t>Operating Voltage: 5V </a:t>
            </a:r>
          </a:p>
          <a:p>
            <a:pPr marL="285750" indent="-285750" algn="l">
              <a:lnSpc>
                <a:spcPct val="115000"/>
              </a:lnSpc>
              <a:spcAft>
                <a:spcPts val="1000"/>
              </a:spcAft>
              <a:buFont typeface="Arial" panose="020B0604020202020204" pitchFamily="34" charset="0"/>
              <a:buChar char="•"/>
            </a:pPr>
            <a:r>
              <a:rPr lang="en-US" sz="1900" dirty="0">
                <a:solidFill>
                  <a:schemeClr val="tx2"/>
                </a:solidFill>
                <a:effectLst/>
                <a:latin typeface="Times New Roman" panose="02020603050405020304" pitchFamily="18" charset="0"/>
                <a:ea typeface="SimSun" panose="02010600030101010101" pitchFamily="2" charset="-122"/>
                <a:cs typeface="Times New Roman" panose="02020603050405020304" pitchFamily="18" charset="0"/>
              </a:rPr>
              <a:t>Input Voltage (recommended): 7-12V </a:t>
            </a:r>
          </a:p>
          <a:p>
            <a:pPr marL="285750" indent="-285750" algn="l">
              <a:lnSpc>
                <a:spcPct val="115000"/>
              </a:lnSpc>
              <a:spcAft>
                <a:spcPts val="1000"/>
              </a:spcAft>
              <a:buFont typeface="Arial" panose="020B0604020202020204" pitchFamily="34" charset="0"/>
              <a:buChar char="•"/>
            </a:pPr>
            <a:r>
              <a:rPr lang="en-US" sz="1900" dirty="0">
                <a:solidFill>
                  <a:schemeClr val="tx2"/>
                </a:solidFill>
                <a:effectLst/>
                <a:latin typeface="Times New Roman" panose="02020603050405020304" pitchFamily="18" charset="0"/>
                <a:ea typeface="SimSun" panose="02010600030101010101" pitchFamily="2" charset="-122"/>
                <a:cs typeface="Times New Roman" panose="02020603050405020304" pitchFamily="18" charset="0"/>
              </a:rPr>
              <a:t>Digital I/O Pins: 14 (of which 6 provide PWM output) </a:t>
            </a:r>
          </a:p>
          <a:p>
            <a:pPr marL="285750" indent="-285750" algn="l">
              <a:lnSpc>
                <a:spcPct val="115000"/>
              </a:lnSpc>
              <a:spcAft>
                <a:spcPts val="1000"/>
              </a:spcAft>
              <a:buFont typeface="Arial" panose="020B0604020202020204" pitchFamily="34" charset="0"/>
              <a:buChar char="•"/>
            </a:pPr>
            <a:r>
              <a:rPr lang="en-US" sz="1900" dirty="0">
                <a:solidFill>
                  <a:schemeClr val="tx2"/>
                </a:solidFill>
                <a:effectLst/>
                <a:latin typeface="Times New Roman" panose="02020603050405020304" pitchFamily="18" charset="0"/>
                <a:ea typeface="SimSun" panose="02010600030101010101" pitchFamily="2" charset="-122"/>
                <a:cs typeface="Times New Roman" panose="02020603050405020304" pitchFamily="18" charset="0"/>
              </a:rPr>
              <a:t>Analog Input Pins: 6 </a:t>
            </a:r>
          </a:p>
          <a:p>
            <a:pPr marL="285750" indent="-285750" algn="l">
              <a:lnSpc>
                <a:spcPct val="115000"/>
              </a:lnSpc>
              <a:spcAft>
                <a:spcPts val="1000"/>
              </a:spcAft>
              <a:buFont typeface="Arial" panose="020B0604020202020204" pitchFamily="34" charset="0"/>
              <a:buChar char="•"/>
            </a:pPr>
            <a:r>
              <a:rPr lang="en-US" sz="1900" dirty="0">
                <a:solidFill>
                  <a:schemeClr val="tx2"/>
                </a:solidFill>
                <a:effectLst/>
                <a:latin typeface="Times New Roman" panose="02020603050405020304" pitchFamily="18" charset="0"/>
                <a:ea typeface="SimSun" panose="02010600030101010101" pitchFamily="2" charset="-122"/>
                <a:cs typeface="Times New Roman" panose="02020603050405020304" pitchFamily="18" charset="0"/>
              </a:rPr>
              <a:t>DC Current per I/O Pin: 20 mA </a:t>
            </a:r>
          </a:p>
          <a:p>
            <a:pPr marL="285750" indent="-285750" algn="l">
              <a:lnSpc>
                <a:spcPct val="115000"/>
              </a:lnSpc>
              <a:spcAft>
                <a:spcPts val="1000"/>
              </a:spcAft>
              <a:buFont typeface="Arial" panose="020B0604020202020204" pitchFamily="34" charset="0"/>
              <a:buChar char="•"/>
            </a:pPr>
            <a:r>
              <a:rPr lang="en-US" sz="1900" dirty="0">
                <a:solidFill>
                  <a:schemeClr val="tx2"/>
                </a:solidFill>
                <a:effectLst/>
                <a:latin typeface="Times New Roman" panose="02020603050405020304" pitchFamily="18" charset="0"/>
                <a:ea typeface="SimSun" panose="02010600030101010101" pitchFamily="2" charset="-122"/>
                <a:cs typeface="Times New Roman" panose="02020603050405020304" pitchFamily="18" charset="0"/>
              </a:rPr>
              <a:t>Flash Memory: 32 KB (ATmega328P</a:t>
            </a:r>
          </a:p>
          <a:p>
            <a:pPr marL="285750" indent="-285750" algn="l">
              <a:lnSpc>
                <a:spcPct val="115000"/>
              </a:lnSpc>
              <a:spcAft>
                <a:spcPts val="1000"/>
              </a:spcAft>
              <a:buFont typeface="Arial" panose="020B0604020202020204" pitchFamily="34" charset="0"/>
              <a:buChar char="•"/>
            </a:pPr>
            <a:r>
              <a:rPr lang="en-US" sz="1900" dirty="0">
                <a:solidFill>
                  <a:schemeClr val="tx2"/>
                </a:solidFill>
                <a:effectLst/>
                <a:latin typeface="Times New Roman" panose="02020603050405020304" pitchFamily="18" charset="0"/>
                <a:ea typeface="SimSun" panose="02010600030101010101" pitchFamily="2" charset="-122"/>
                <a:cs typeface="Times New Roman" panose="02020603050405020304" pitchFamily="18" charset="0"/>
              </a:rPr>
              <a:t>Clock Speed: 16 MHz</a:t>
            </a:r>
          </a:p>
          <a:p>
            <a:pPr marL="285750" indent="-285750" algn="l">
              <a:lnSpc>
                <a:spcPct val="115000"/>
              </a:lnSpc>
              <a:spcAft>
                <a:spcPts val="1000"/>
              </a:spcAft>
              <a:buFont typeface="Arial" panose="020B0604020202020204" pitchFamily="34" charset="0"/>
              <a:buChar char="•"/>
            </a:pPr>
            <a:r>
              <a:rPr lang="en-US" sz="1900" dirty="0">
                <a:solidFill>
                  <a:schemeClr val="tx2"/>
                </a:solidFill>
                <a:effectLst/>
                <a:latin typeface="Times New Roman" panose="02020603050405020304" pitchFamily="18" charset="0"/>
                <a:ea typeface="SimSun" panose="02010600030101010101" pitchFamily="2" charset="-122"/>
                <a:cs typeface="Times New Roman" panose="02020603050405020304" pitchFamily="18" charset="0"/>
              </a:rPr>
              <a:t>LED_BUILTIN: 13</a:t>
            </a:r>
          </a:p>
          <a:p>
            <a:pPr marL="285750" indent="-285750" algn="l">
              <a:lnSpc>
                <a:spcPct val="115000"/>
              </a:lnSpc>
              <a:spcAft>
                <a:spcPts val="1000"/>
              </a:spcAft>
              <a:buFont typeface="Arial" panose="020B0604020202020204" pitchFamily="34" charset="0"/>
              <a:buChar char="•"/>
            </a:pPr>
            <a:r>
              <a:rPr lang="en-US" sz="1900" dirty="0">
                <a:solidFill>
                  <a:schemeClr val="tx2"/>
                </a:solidFill>
                <a:effectLst/>
                <a:latin typeface="Times New Roman" panose="02020603050405020304" pitchFamily="18" charset="0"/>
                <a:ea typeface="SimSun" panose="02010600030101010101" pitchFamily="2" charset="-122"/>
                <a:cs typeface="Times New Roman" panose="02020603050405020304" pitchFamily="18" charset="0"/>
              </a:rPr>
              <a:t>Length: 68.6 mm </a:t>
            </a:r>
          </a:p>
          <a:p>
            <a:pPr marL="285750" indent="-285750" algn="l">
              <a:lnSpc>
                <a:spcPct val="115000"/>
              </a:lnSpc>
              <a:spcAft>
                <a:spcPts val="1000"/>
              </a:spcAft>
              <a:buFont typeface="Arial" panose="020B0604020202020204" pitchFamily="34" charset="0"/>
              <a:buChar char="•"/>
            </a:pPr>
            <a:r>
              <a:rPr lang="en-US" sz="1900" dirty="0">
                <a:solidFill>
                  <a:schemeClr val="tx2"/>
                </a:solidFill>
                <a:effectLst/>
                <a:latin typeface="Times New Roman" panose="02020603050405020304" pitchFamily="18" charset="0"/>
                <a:ea typeface="SimSun" panose="02010600030101010101" pitchFamily="2" charset="-122"/>
                <a:cs typeface="Times New Roman" panose="02020603050405020304" pitchFamily="18" charset="0"/>
              </a:rPr>
              <a:t>Width: 58.4 mm </a:t>
            </a:r>
          </a:p>
          <a:p>
            <a:pPr marL="285750" indent="-285750" algn="l">
              <a:lnSpc>
                <a:spcPct val="115000"/>
              </a:lnSpc>
              <a:spcAft>
                <a:spcPts val="1000"/>
              </a:spcAft>
              <a:buFont typeface="Arial" panose="020B0604020202020204" pitchFamily="34" charset="0"/>
              <a:buChar char="•"/>
            </a:pPr>
            <a:r>
              <a:rPr lang="en-US" sz="1900" dirty="0">
                <a:solidFill>
                  <a:schemeClr val="tx2"/>
                </a:solidFill>
                <a:effectLst/>
                <a:latin typeface="Times New Roman" panose="02020603050405020304" pitchFamily="18" charset="0"/>
                <a:ea typeface="SimSun" panose="02010600030101010101" pitchFamily="2" charset="-122"/>
                <a:cs typeface="Times New Roman" panose="02020603050405020304" pitchFamily="18" charset="0"/>
              </a:rPr>
              <a:t>Weight: 25 g </a:t>
            </a:r>
          </a:p>
          <a:p>
            <a:pPr marL="342900" indent="-34290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9BA10B48-197D-47E7-9D6D-D1F4641C7788}"/>
              </a:ext>
            </a:extLst>
          </p:cNvPr>
          <p:cNvPicPr>
            <a:picLocks noChangeAspect="1"/>
          </p:cNvPicPr>
          <p:nvPr/>
        </p:nvPicPr>
        <p:blipFill>
          <a:blip r:embed="rId2"/>
          <a:stretch>
            <a:fillRect/>
          </a:stretch>
        </p:blipFill>
        <p:spPr>
          <a:xfrm>
            <a:off x="7123016" y="1190321"/>
            <a:ext cx="4576736" cy="2736785"/>
          </a:xfrm>
          <a:prstGeom prst="rect">
            <a:avLst/>
          </a:prstGeom>
        </p:spPr>
      </p:pic>
    </p:spTree>
    <p:extLst>
      <p:ext uri="{BB962C8B-B14F-4D97-AF65-F5344CB8AC3E}">
        <p14:creationId xmlns:p14="http://schemas.microsoft.com/office/powerpoint/2010/main" val="1515285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51CB2-34E9-47D4-8731-BDE08D612AFD}"/>
              </a:ext>
            </a:extLst>
          </p:cNvPr>
          <p:cNvSpPr>
            <a:spLocks noGrp="1"/>
          </p:cNvSpPr>
          <p:nvPr>
            <p:ph type="ctrTitle"/>
          </p:nvPr>
        </p:nvSpPr>
        <p:spPr>
          <a:xfrm>
            <a:off x="1751012" y="609602"/>
            <a:ext cx="8676222" cy="397931"/>
          </a:xfrm>
        </p:spPr>
        <p:txBody>
          <a:bodyPr>
            <a:normAutofit fontScale="90000"/>
          </a:bodyPr>
          <a:lstStyle/>
          <a:p>
            <a:r>
              <a:rPr lang="en-US" sz="36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2.LCD Display</a:t>
            </a:r>
            <a:endParaRPr lang="en-US" sz="3600" dirty="0">
              <a:solidFill>
                <a:schemeClr val="tx2"/>
              </a:solidFill>
            </a:endParaRPr>
          </a:p>
        </p:txBody>
      </p:sp>
      <p:sp>
        <p:nvSpPr>
          <p:cNvPr id="3" name="Subtitle 2">
            <a:extLst>
              <a:ext uri="{FF2B5EF4-FFF2-40B4-BE49-F238E27FC236}">
                <a16:creationId xmlns:a16="http://schemas.microsoft.com/office/drawing/2014/main" id="{F3DBFF2E-8881-4F71-BDD1-A70A07919442}"/>
              </a:ext>
            </a:extLst>
          </p:cNvPr>
          <p:cNvSpPr>
            <a:spLocks noGrp="1"/>
          </p:cNvSpPr>
          <p:nvPr>
            <p:ph type="subTitle" idx="1"/>
          </p:nvPr>
        </p:nvSpPr>
        <p:spPr>
          <a:xfrm>
            <a:off x="404990" y="1227755"/>
            <a:ext cx="6295708" cy="5267426"/>
          </a:xfrm>
        </p:spPr>
        <p:txBody>
          <a:bodyPr>
            <a:normAutofit/>
          </a:bodyPr>
          <a:lstStyle/>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The display bezel is 72 x 25mm</a:t>
            </a:r>
          </a:p>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The operating current is 1mA</a:t>
            </a:r>
          </a:p>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LED color for backlight is green or blue</a:t>
            </a:r>
          </a:p>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Number of columns – 16</a:t>
            </a:r>
          </a:p>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Number of rows – 2</a:t>
            </a:r>
          </a:p>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Number of LCD pins – 16</a:t>
            </a:r>
          </a:p>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Characters – 32</a:t>
            </a:r>
          </a:p>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It works in 4-bit and 8-bit modes</a:t>
            </a:r>
          </a:p>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Pixel box of each character is 5×8 pixel</a:t>
            </a:r>
          </a:p>
          <a:p>
            <a:pPr marL="285750" indent="-285750" algn="l">
              <a:lnSpc>
                <a:spcPct val="115000"/>
              </a:lnSpc>
              <a:spcAft>
                <a:spcPts val="1000"/>
              </a:spcAft>
              <a:buFont typeface="Arial" panose="020B0604020202020204" pitchFamily="34" charset="0"/>
              <a:buChar char="•"/>
            </a:pPr>
            <a:r>
              <a:rPr lang="en-US" sz="1800" dirty="0">
                <a:solidFill>
                  <a:schemeClr val="tx2"/>
                </a:solidFill>
                <a:effectLst/>
                <a:latin typeface="Calibri" panose="020F0502020204030204" pitchFamily="34" charset="0"/>
                <a:ea typeface="SimSun" panose="02010600030101010101" pitchFamily="2" charset="-122"/>
                <a:cs typeface="Times New Roman" panose="02020603050405020304" pitchFamily="18" charset="0"/>
              </a:rPr>
              <a:t>Font size of character is 0.125Width x 0.200height</a:t>
            </a:r>
          </a:p>
          <a:p>
            <a:endParaRPr lang="en-US" dirty="0"/>
          </a:p>
        </p:txBody>
      </p:sp>
      <p:pic>
        <p:nvPicPr>
          <p:cNvPr id="5" name="Picture 4">
            <a:extLst>
              <a:ext uri="{FF2B5EF4-FFF2-40B4-BE49-F238E27FC236}">
                <a16:creationId xmlns:a16="http://schemas.microsoft.com/office/drawing/2014/main" id="{8254C082-9EFA-48D7-A9E3-FE8B48E89757}"/>
              </a:ext>
            </a:extLst>
          </p:cNvPr>
          <p:cNvPicPr>
            <a:picLocks noChangeAspect="1"/>
          </p:cNvPicPr>
          <p:nvPr/>
        </p:nvPicPr>
        <p:blipFill>
          <a:blip r:embed="rId2"/>
          <a:stretch>
            <a:fillRect/>
          </a:stretch>
        </p:blipFill>
        <p:spPr>
          <a:xfrm>
            <a:off x="7584706" y="1441784"/>
            <a:ext cx="3936733" cy="3248805"/>
          </a:xfrm>
          <a:prstGeom prst="rect">
            <a:avLst/>
          </a:prstGeom>
        </p:spPr>
      </p:pic>
    </p:spTree>
    <p:extLst>
      <p:ext uri="{BB962C8B-B14F-4D97-AF65-F5344CB8AC3E}">
        <p14:creationId xmlns:p14="http://schemas.microsoft.com/office/powerpoint/2010/main" val="400820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1391</TotalTime>
  <Words>1553</Words>
  <Application>Microsoft Office PowerPoint</Application>
  <PresentationFormat>Widescreen</PresentationFormat>
  <Paragraphs>177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Open Sans</vt:lpstr>
      <vt:lpstr>Times New Roman</vt:lpstr>
      <vt:lpstr>Mesh</vt:lpstr>
      <vt:lpstr> </vt:lpstr>
      <vt:lpstr>Index</vt:lpstr>
      <vt:lpstr>Introduction</vt:lpstr>
      <vt:lpstr>Literature survey</vt:lpstr>
      <vt:lpstr>Principle of Heartbeat Sensor </vt:lpstr>
      <vt:lpstr>PowerPoint Presentation</vt:lpstr>
      <vt:lpstr>Components </vt:lpstr>
      <vt:lpstr>1. Arduino</vt:lpstr>
      <vt:lpstr>2.LCD Display</vt:lpstr>
      <vt:lpstr>3.Potentiometer</vt:lpstr>
      <vt:lpstr>4. Resistor</vt:lpstr>
      <vt:lpstr>5. Push Button  </vt:lpstr>
      <vt:lpstr>6. Heartbeat Sensor </vt:lpstr>
      <vt:lpstr>Block diagram</vt:lpstr>
      <vt:lpstr>Circuit diagram</vt:lpstr>
      <vt:lpstr>Working of Heartbeat Sensor </vt:lpstr>
      <vt:lpstr>PowerPoint Presentation</vt:lpstr>
      <vt:lpstr>Advantages</vt:lpstr>
      <vt:lpstr>applications</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Sensor Using Arduino</dc:title>
  <dc:creator>Aishwarya Sutar</dc:creator>
  <cp:lastModifiedBy>Aishwarya Sutar</cp:lastModifiedBy>
  <cp:revision>53</cp:revision>
  <dcterms:created xsi:type="dcterms:W3CDTF">2022-04-22T14:57:54Z</dcterms:created>
  <dcterms:modified xsi:type="dcterms:W3CDTF">2022-11-05T02:04:46Z</dcterms:modified>
</cp:coreProperties>
</file>