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56" r:id="rId2"/>
    <p:sldId id="257" r:id="rId3"/>
    <p:sldId id="269" r:id="rId4"/>
    <p:sldId id="270" r:id="rId5"/>
    <p:sldId id="266" r:id="rId6"/>
    <p:sldId id="271" r:id="rId7"/>
    <p:sldId id="272" r:id="rId8"/>
    <p:sldId id="284" r:id="rId9"/>
    <p:sldId id="286" r:id="rId10"/>
    <p:sldId id="273" r:id="rId11"/>
    <p:sldId id="274" r:id="rId12"/>
    <p:sldId id="264" r:id="rId13"/>
    <p:sldId id="276" r:id="rId14"/>
    <p:sldId id="278" r:id="rId15"/>
    <p:sldId id="279" r:id="rId16"/>
    <p:sldId id="280" r:id="rId17"/>
    <p:sldId id="277" r:id="rId18"/>
    <p:sldId id="281" r:id="rId19"/>
    <p:sldId id="282" r:id="rId20"/>
    <p:sldId id="285" r:id="rId21"/>
    <p:sldId id="287" r:id="rId22"/>
    <p:sldId id="288" r:id="rId23"/>
    <p:sldId id="290" r:id="rId24"/>
    <p:sldId id="289" r:id="rId25"/>
    <p:sldId id="29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7AF4BD-DE3E-34B6-5E94-AFC9E0542B0D}" v="605" dt="2022-12-14T02:48:08.333"/>
    <p1510:client id="{1F12BA60-4124-6D29-B185-C244D3D85ACB}" v="561" dt="2022-12-14T20:06:40.232"/>
    <p1510:client id="{37A7E85A-8CA2-42EF-AB21-20D7A84C40D3}" v="2" dt="2022-12-13T05:18:04.047"/>
    <p1510:client id="{4644DA89-F517-07B1-75A5-FAB8F10A1ABF}" v="118" dt="2022-12-14T02:59:07.284"/>
    <p1510:client id="{4CB3961E-3DB6-7D0D-CAF2-2977AD3B0EC2}" v="17" dt="2022-12-14T02:22:28.174"/>
    <p1510:client id="{4F859219-094E-40E8-896E-A1AF41ADBA58}" v="2" dt="2022-12-14T01:54:07.965"/>
    <p1510:client id="{55ECDD2D-DC43-4D1E-8E81-DA9A8A12A271}" v="29" dt="2022-12-13T05:40:45.649"/>
    <p1510:client id="{82517AE2-B23A-42AA-B76A-3E8CE778CB02}" v="160" dt="2022-12-14T01:42:32.592"/>
    <p1510:client id="{9CC9C313-0A6C-46BC-BA07-DED04B6E70B7}" v="6" dt="2022-12-14T18:58:03.222"/>
    <p1510:client id="{E7DA9C06-C1D6-0E78-C3FF-9D7BAC02AD33}" v="378" dt="2022-12-14T20:38:16.1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p:scale>
          <a:sx n="100" d="100"/>
          <a:sy n="100" d="100"/>
        </p:scale>
        <p:origin x="-706" y="139"/>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12/14/2022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12/14/2022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cs typeface="Arial" pitchFamily="34" charset="0"/>
              </a:rPr>
              <a:t>NOTE: </a:t>
            </a:r>
            <a:r>
              <a:rPr lang="en-US" sz="1200">
                <a:cs typeface="Arial" pitchFamily="34" charset="0"/>
              </a:rPr>
              <a:t>Want a different image on this slide? Select the picture and delete it. Now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205551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10</a:t>
            </a:fld>
            <a:endParaRPr lang="en-US"/>
          </a:p>
        </p:txBody>
      </p:sp>
    </p:spTree>
    <p:extLst>
      <p:ext uri="{BB962C8B-B14F-4D97-AF65-F5344CB8AC3E}">
        <p14:creationId xmlns:p14="http://schemas.microsoft.com/office/powerpoint/2010/main" val="3314635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11</a:t>
            </a:fld>
            <a:endParaRPr lang="en-US"/>
          </a:p>
        </p:txBody>
      </p:sp>
    </p:spTree>
    <p:extLst>
      <p:ext uri="{BB962C8B-B14F-4D97-AF65-F5344CB8AC3E}">
        <p14:creationId xmlns:p14="http://schemas.microsoft.com/office/powerpoint/2010/main" val="2461885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12</a:t>
            </a:fld>
            <a:endParaRPr lang="en-US"/>
          </a:p>
        </p:txBody>
      </p:sp>
    </p:spTree>
    <p:extLst>
      <p:ext uri="{BB962C8B-B14F-4D97-AF65-F5344CB8AC3E}">
        <p14:creationId xmlns:p14="http://schemas.microsoft.com/office/powerpoint/2010/main" val="4175560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13</a:t>
            </a:fld>
            <a:endParaRPr lang="en-US"/>
          </a:p>
        </p:txBody>
      </p:sp>
    </p:spTree>
    <p:extLst>
      <p:ext uri="{BB962C8B-B14F-4D97-AF65-F5344CB8AC3E}">
        <p14:creationId xmlns:p14="http://schemas.microsoft.com/office/powerpoint/2010/main" val="697560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14</a:t>
            </a:fld>
            <a:endParaRPr lang="en-US"/>
          </a:p>
        </p:txBody>
      </p:sp>
    </p:spTree>
    <p:extLst>
      <p:ext uri="{BB962C8B-B14F-4D97-AF65-F5344CB8AC3E}">
        <p14:creationId xmlns:p14="http://schemas.microsoft.com/office/powerpoint/2010/main" val="352659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15</a:t>
            </a:fld>
            <a:endParaRPr lang="en-US"/>
          </a:p>
        </p:txBody>
      </p:sp>
    </p:spTree>
    <p:extLst>
      <p:ext uri="{BB962C8B-B14F-4D97-AF65-F5344CB8AC3E}">
        <p14:creationId xmlns:p14="http://schemas.microsoft.com/office/powerpoint/2010/main" val="856533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16</a:t>
            </a:fld>
            <a:endParaRPr lang="en-US"/>
          </a:p>
        </p:txBody>
      </p:sp>
    </p:spTree>
    <p:extLst>
      <p:ext uri="{BB962C8B-B14F-4D97-AF65-F5344CB8AC3E}">
        <p14:creationId xmlns:p14="http://schemas.microsoft.com/office/powerpoint/2010/main" val="887823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17</a:t>
            </a:fld>
            <a:endParaRPr lang="en-US"/>
          </a:p>
        </p:txBody>
      </p:sp>
    </p:spTree>
    <p:extLst>
      <p:ext uri="{BB962C8B-B14F-4D97-AF65-F5344CB8AC3E}">
        <p14:creationId xmlns:p14="http://schemas.microsoft.com/office/powerpoint/2010/main" val="3981443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18</a:t>
            </a:fld>
            <a:endParaRPr lang="en-US"/>
          </a:p>
        </p:txBody>
      </p:sp>
    </p:spTree>
    <p:extLst>
      <p:ext uri="{BB962C8B-B14F-4D97-AF65-F5344CB8AC3E}">
        <p14:creationId xmlns:p14="http://schemas.microsoft.com/office/powerpoint/2010/main" val="2318056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19</a:t>
            </a:fld>
            <a:endParaRPr lang="en-US"/>
          </a:p>
        </p:txBody>
      </p:sp>
    </p:spTree>
    <p:extLst>
      <p:ext uri="{BB962C8B-B14F-4D97-AF65-F5344CB8AC3E}">
        <p14:creationId xmlns:p14="http://schemas.microsoft.com/office/powerpoint/2010/main" val="3738336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a:t>
            </a:fld>
            <a:endParaRPr lang="en-US"/>
          </a:p>
        </p:txBody>
      </p:sp>
    </p:spTree>
    <p:extLst>
      <p:ext uri="{BB962C8B-B14F-4D97-AF65-F5344CB8AC3E}">
        <p14:creationId xmlns:p14="http://schemas.microsoft.com/office/powerpoint/2010/main" val="3796805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20</a:t>
            </a:fld>
            <a:endParaRPr lang="en-US"/>
          </a:p>
        </p:txBody>
      </p:sp>
    </p:spTree>
    <p:extLst>
      <p:ext uri="{BB962C8B-B14F-4D97-AF65-F5344CB8AC3E}">
        <p14:creationId xmlns:p14="http://schemas.microsoft.com/office/powerpoint/2010/main" val="3092378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21</a:t>
            </a:fld>
            <a:endParaRPr lang="en-US"/>
          </a:p>
        </p:txBody>
      </p:sp>
    </p:spTree>
    <p:extLst>
      <p:ext uri="{BB962C8B-B14F-4D97-AF65-F5344CB8AC3E}">
        <p14:creationId xmlns:p14="http://schemas.microsoft.com/office/powerpoint/2010/main" val="14267586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22</a:t>
            </a:fld>
            <a:endParaRPr lang="en-US"/>
          </a:p>
        </p:txBody>
      </p:sp>
    </p:spTree>
    <p:extLst>
      <p:ext uri="{BB962C8B-B14F-4D97-AF65-F5344CB8AC3E}">
        <p14:creationId xmlns:p14="http://schemas.microsoft.com/office/powerpoint/2010/main" val="305626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23</a:t>
            </a:fld>
            <a:endParaRPr lang="en-US"/>
          </a:p>
        </p:txBody>
      </p:sp>
    </p:spTree>
    <p:extLst>
      <p:ext uri="{BB962C8B-B14F-4D97-AF65-F5344CB8AC3E}">
        <p14:creationId xmlns:p14="http://schemas.microsoft.com/office/powerpoint/2010/main" val="876813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24</a:t>
            </a:fld>
            <a:endParaRPr lang="en-US"/>
          </a:p>
        </p:txBody>
      </p:sp>
    </p:spTree>
    <p:extLst>
      <p:ext uri="{BB962C8B-B14F-4D97-AF65-F5344CB8AC3E}">
        <p14:creationId xmlns:p14="http://schemas.microsoft.com/office/powerpoint/2010/main" val="2809209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3</a:t>
            </a:fld>
            <a:endParaRPr lang="en-US"/>
          </a:p>
        </p:txBody>
      </p:sp>
    </p:spTree>
    <p:extLst>
      <p:ext uri="{BB962C8B-B14F-4D97-AF65-F5344CB8AC3E}">
        <p14:creationId xmlns:p14="http://schemas.microsoft.com/office/powerpoint/2010/main" val="1512746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4</a:t>
            </a:fld>
            <a:endParaRPr lang="en-US"/>
          </a:p>
        </p:txBody>
      </p:sp>
    </p:spTree>
    <p:extLst>
      <p:ext uri="{BB962C8B-B14F-4D97-AF65-F5344CB8AC3E}">
        <p14:creationId xmlns:p14="http://schemas.microsoft.com/office/powerpoint/2010/main" val="282549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5</a:t>
            </a:fld>
            <a:endParaRPr lang="en-US"/>
          </a:p>
        </p:txBody>
      </p:sp>
    </p:spTree>
    <p:extLst>
      <p:ext uri="{BB962C8B-B14F-4D97-AF65-F5344CB8AC3E}">
        <p14:creationId xmlns:p14="http://schemas.microsoft.com/office/powerpoint/2010/main" val="931467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6</a:t>
            </a:fld>
            <a:endParaRPr lang="en-US"/>
          </a:p>
        </p:txBody>
      </p:sp>
    </p:spTree>
    <p:extLst>
      <p:ext uri="{BB962C8B-B14F-4D97-AF65-F5344CB8AC3E}">
        <p14:creationId xmlns:p14="http://schemas.microsoft.com/office/powerpoint/2010/main" val="2654877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7</a:t>
            </a:fld>
            <a:endParaRPr lang="en-US"/>
          </a:p>
        </p:txBody>
      </p:sp>
    </p:spTree>
    <p:extLst>
      <p:ext uri="{BB962C8B-B14F-4D97-AF65-F5344CB8AC3E}">
        <p14:creationId xmlns:p14="http://schemas.microsoft.com/office/powerpoint/2010/main" val="281891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8</a:t>
            </a:fld>
            <a:endParaRPr lang="en-US"/>
          </a:p>
        </p:txBody>
      </p:sp>
    </p:spTree>
    <p:extLst>
      <p:ext uri="{BB962C8B-B14F-4D97-AF65-F5344CB8AC3E}">
        <p14:creationId xmlns:p14="http://schemas.microsoft.com/office/powerpoint/2010/main" val="502421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a:t>9</a:t>
            </a:fld>
            <a:endParaRPr lang="en-US"/>
          </a:p>
        </p:txBody>
      </p:sp>
    </p:spTree>
    <p:extLst>
      <p:ext uri="{BB962C8B-B14F-4D97-AF65-F5344CB8AC3E}">
        <p14:creationId xmlns:p14="http://schemas.microsoft.com/office/powerpoint/2010/main" val="66696144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t>Click to edit Master title style</a:t>
            </a: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
        <p:nvSpPr>
          <p:cNvPr id="4" name="Date Placeholder 3"/>
          <p:cNvSpPr>
            <a:spLocks noGrp="1"/>
          </p:cNvSpPr>
          <p:nvPr>
            <p:ph type="dt" sz="half" idx="10"/>
          </p:nvPr>
        </p:nvSpPr>
        <p:spPr/>
        <p:txBody>
          <a:bodyPr/>
          <a:lstStyle/>
          <a:p>
            <a:fld id="{402B9795-92DC-40DC-A1CA-9A4B349D7824}" type="datetimeFigureOut">
              <a:rPr lang="en-US" smtClean="0"/>
              <a:t>12/14/2022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11" name="Picture 10"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12/14/2022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12/14/2022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t>Click to edit Master title style</a:t>
            </a: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12/14/2022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402B9795-92DC-40DC-A1CA-9A4B349D7824}" type="datetimeFigureOut">
              <a:rPr lang="en-US" smtClean="0"/>
              <a:t>12/14/2022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t>Click to edit Master title style</a:t>
            </a:r>
          </a:p>
        </p:txBody>
      </p:sp>
      <p:sp>
        <p:nvSpPr>
          <p:cNvPr id="11" name="Picture Placeholder 10" title="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10" name="Picture 9" title="Ribbon tab"/>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Tree>
    <p:extLst>
      <p:ext uri="{BB962C8B-B14F-4D97-AF65-F5344CB8AC3E}">
        <p14:creationId xmlns:p14="http://schemas.microsoft.com/office/powerpoint/2010/main" val="2673943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t>Click to edit Master title style</a:t>
            </a: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t>12/14/2022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pic>
        <p:nvPicPr>
          <p:cNvPr id="7" name="Picture 6" title="Ribbon tab"/>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402B9795-92DC-40DC-A1CA-9A4B349D7824}" type="datetimeFigureOut">
              <a:rPr lang="en-US" smtClean="0"/>
              <a:t>12/14/2022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402B9795-92DC-40DC-A1CA-9A4B349D7824}" type="datetimeFigureOut">
              <a:rPr lang="en-US" smtClean="0"/>
              <a:t>12/14/2022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402B9795-92DC-40DC-A1CA-9A4B349D7824}" type="datetimeFigureOut">
              <a:rPr lang="en-US" smtClean="0"/>
              <a:t>12/14/2022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smtClean="0"/>
              <a:t>12/14/2022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t>Click to edit Master title style</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12/14/2022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t>Click to edit Master title style</a:t>
            </a: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t>Click to edit Master text styles</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75000"/>
                  </a:schemeClr>
                </a:solidFill>
              </a:defRPr>
            </a:lvl1pPr>
          </a:lstStyle>
          <a:p>
            <a:fld id="{402B9795-92DC-40DC-A1CA-9A4B349D7824}" type="datetimeFigureOut">
              <a:rPr lang="en-US" smtClean="0"/>
              <a:pPr/>
              <a:t>12/14/2022</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teknodiot.com/google-play-storeda-ulke-ve-bolge-nasil-degistirilir"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code/sampathkumarlam/google-play-store-analysis/dat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code/sampathkumarlam/google-play-store-analysis/data"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9">
            <a:extLst>
              <a:ext uri="{FF2B5EF4-FFF2-40B4-BE49-F238E27FC236}">
                <a16:creationId xmlns:a16="http://schemas.microsoft.com/office/drawing/2014/main" xmlns="" id="{0671A8AE-40A1-4631-A6B8-581AFF0654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4" descr="A picture containing application&#10;&#10;Description automatically generated">
            <a:extLst>
              <a:ext uri="{FF2B5EF4-FFF2-40B4-BE49-F238E27FC236}">
                <a16:creationId xmlns:a16="http://schemas.microsoft.com/office/drawing/2014/main" xmlns="" id="{5156F2BD-E229-FAF1-67CE-0E604A5B1750}"/>
              </a:ext>
            </a:extLst>
          </p:cNvPr>
          <p:cNvPicPr>
            <a:picLocks noGrp="1" noChangeAspect="1"/>
          </p:cNvPicPr>
          <p:nvPr>
            <p:ph type="pic" sz="quarter" idx="13"/>
          </p:nvPr>
        </p:nvPicPr>
        <p:blipFill rotWithShape="1">
          <a:blip r:embed="rId3">
            <a:extLst>
              <a:ext uri="{837473B0-CC2E-450A-ABE3-18F120FF3D39}">
                <a1611:picAttrSrcUrl xmlns:a1611="http://schemas.microsoft.com/office/drawing/2016/11/main" xmlns="" r:id="rId4"/>
              </a:ext>
            </a:extLst>
          </a:blip>
          <a:srcRect l="5523" t="2114" r="24570" b="-1"/>
          <a:stretch/>
        </p:blipFill>
        <p:spPr>
          <a:xfrm>
            <a:off x="3523488" y="10"/>
            <a:ext cx="8668512" cy="6857990"/>
          </a:xfrm>
          <a:prstGeom prst="rect">
            <a:avLst/>
          </a:prstGeom>
        </p:spPr>
      </p:pic>
      <p:sp>
        <p:nvSpPr>
          <p:cNvPr id="29" name="Rectangle 31">
            <a:extLst>
              <a:ext uri="{FF2B5EF4-FFF2-40B4-BE49-F238E27FC236}">
                <a16:creationId xmlns:a16="http://schemas.microsoft.com/office/drawing/2014/main" xmlns="" id="{AB58EF07-17C2-48CF-ABB0-EEF1F17CB8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ctrTitle"/>
          </p:nvPr>
        </p:nvSpPr>
        <p:spPr>
          <a:xfrm>
            <a:off x="477981" y="1122363"/>
            <a:ext cx="4023360" cy="3204134"/>
          </a:xfrm>
        </p:spPr>
        <p:txBody>
          <a:bodyPr vert="horz" lIns="91440" tIns="45720" rIns="91440" bIns="45720" rtlCol="0" anchor="b">
            <a:normAutofit/>
          </a:bodyPr>
          <a:lstStyle/>
          <a:p>
            <a:r>
              <a:rPr lang="en-US"/>
              <a:t>Google play store app </a:t>
            </a:r>
            <a:br>
              <a:rPr lang="en-US"/>
            </a:br>
            <a:r>
              <a:rPr lang="en-US"/>
              <a:t>data analysis</a:t>
            </a:r>
          </a:p>
        </p:txBody>
      </p:sp>
      <p:sp>
        <p:nvSpPr>
          <p:cNvPr id="7" name="Subtitle 6"/>
          <p:cNvSpPr>
            <a:spLocks noGrp="1"/>
          </p:cNvSpPr>
          <p:nvPr>
            <p:ph type="subTitle" idx="1"/>
          </p:nvPr>
        </p:nvSpPr>
        <p:spPr>
          <a:xfrm>
            <a:off x="477980" y="4872922"/>
            <a:ext cx="4023359" cy="1208141"/>
          </a:xfrm>
        </p:spPr>
        <p:txBody>
          <a:bodyPr vert="horz" lIns="91440" tIns="45720" rIns="91440" bIns="45720" rtlCol="0" anchor="t">
            <a:normAutofit fontScale="77500" lnSpcReduction="20000"/>
          </a:bodyPr>
          <a:lstStyle/>
          <a:p>
            <a:r>
              <a:rPr lang="en-US" sz="2000" dirty="0" err="1">
                <a:ea typeface="+mn-lt"/>
                <a:cs typeface="+mn-lt"/>
              </a:rPr>
              <a:t>Aishwarya</a:t>
            </a:r>
            <a:r>
              <a:rPr lang="en-US" sz="2000" dirty="0">
                <a:ea typeface="+mn-lt"/>
                <a:cs typeface="+mn-lt"/>
              </a:rPr>
              <a:t> SVS (002774851)</a:t>
            </a:r>
            <a:endParaRPr lang="en-US" dirty="0"/>
          </a:p>
          <a:p>
            <a:endParaRPr lang="en-US" dirty="0"/>
          </a:p>
          <a:p>
            <a:r>
              <a:rPr lang="en-US" sz="2000" dirty="0" err="1">
                <a:ea typeface="+mn-lt"/>
                <a:cs typeface="+mn-lt"/>
              </a:rPr>
              <a:t>Akash</a:t>
            </a:r>
            <a:r>
              <a:rPr lang="en-US" sz="2000" dirty="0">
                <a:ea typeface="+mn-lt"/>
                <a:cs typeface="+mn-lt"/>
              </a:rPr>
              <a:t> </a:t>
            </a:r>
            <a:r>
              <a:rPr lang="en-US" sz="2000" dirty="0" err="1">
                <a:ea typeface="+mn-lt"/>
                <a:cs typeface="+mn-lt"/>
              </a:rPr>
              <a:t>Ghanta</a:t>
            </a:r>
            <a:r>
              <a:rPr lang="en-US" sz="2000" dirty="0">
                <a:ea typeface="+mn-lt"/>
                <a:cs typeface="+mn-lt"/>
              </a:rPr>
              <a:t> (002960065</a:t>
            </a:r>
            <a:endParaRPr lang="en-US" dirty="0"/>
          </a:p>
          <a:p>
            <a:endParaRPr lang="en-US" dirty="0"/>
          </a:p>
          <a:p>
            <a:r>
              <a:rPr lang="en-US" sz="2000" dirty="0" err="1">
                <a:ea typeface="+mn-lt"/>
                <a:cs typeface="+mn-lt"/>
              </a:rPr>
              <a:t>Mohit</a:t>
            </a:r>
            <a:r>
              <a:rPr lang="en-US" sz="2000" dirty="0">
                <a:ea typeface="+mn-lt"/>
                <a:cs typeface="+mn-lt"/>
              </a:rPr>
              <a:t> </a:t>
            </a:r>
            <a:r>
              <a:rPr lang="en-US" sz="2000" dirty="0" err="1">
                <a:ea typeface="+mn-lt"/>
                <a:cs typeface="+mn-lt"/>
              </a:rPr>
              <a:t>Chodisetti</a:t>
            </a:r>
            <a:r>
              <a:rPr lang="en-US" sz="2000" dirty="0">
                <a:ea typeface="+mn-lt"/>
                <a:cs typeface="+mn-lt"/>
              </a:rPr>
              <a:t> (002766129)</a:t>
            </a:r>
            <a:endParaRPr lang="en-US" dirty="0"/>
          </a:p>
          <a:p>
            <a:pPr>
              <a:spcBef>
                <a:spcPts val="1000"/>
              </a:spcBef>
            </a:pPr>
            <a:r>
              <a:rPr lang="en-US" sz="2000" dirty="0" err="1">
                <a:ea typeface="+mn-lt"/>
                <a:cs typeface="+mn-lt"/>
              </a:rPr>
              <a:t>Mrudula</a:t>
            </a:r>
            <a:r>
              <a:rPr lang="en-US" sz="2000" dirty="0">
                <a:ea typeface="+mn-lt"/>
                <a:cs typeface="+mn-lt"/>
              </a:rPr>
              <a:t> </a:t>
            </a:r>
            <a:r>
              <a:rPr lang="en-US" sz="2000" dirty="0" err="1">
                <a:ea typeface="+mn-lt"/>
                <a:cs typeface="+mn-lt"/>
              </a:rPr>
              <a:t>Challagonda</a:t>
            </a:r>
            <a:r>
              <a:rPr lang="en-US" sz="2000" dirty="0">
                <a:ea typeface="+mn-lt"/>
                <a:cs typeface="+mn-lt"/>
              </a:rPr>
              <a:t> (002765266)</a:t>
            </a:r>
            <a:endParaRPr lang="en-US" dirty="0"/>
          </a:p>
        </p:txBody>
      </p:sp>
      <p:sp>
        <p:nvSpPr>
          <p:cNvPr id="31" name="Rectangle 33">
            <a:extLst>
              <a:ext uri="{FF2B5EF4-FFF2-40B4-BE49-F238E27FC236}">
                <a16:creationId xmlns:a16="http://schemas.microsoft.com/office/drawing/2014/main" xmlns=""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5">
            <a:extLst>
              <a:ext uri="{FF2B5EF4-FFF2-40B4-BE49-F238E27FC236}">
                <a16:creationId xmlns:a16="http://schemas.microsoft.com/office/drawing/2014/main" xmlns=""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xmlns="" id="{061E1A74-B1DC-768B-6CFE-14734A8DE81F}"/>
              </a:ext>
            </a:extLst>
          </p:cNvPr>
          <p:cNvSpPr txBox="1"/>
          <p:nvPr/>
        </p:nvSpPr>
        <p:spPr>
          <a:xfrm>
            <a:off x="6981825" y="5519738"/>
            <a:ext cx="5210175" cy="317500"/>
          </a:xfrm>
          <a:prstGeom prst="rect">
            <a:avLst/>
          </a:prstGeom>
        </p:spPr>
        <p:txBody>
          <a:bodyPr lIns="91440" tIns="45720" rIns="91440" bIns="45720" anchor="t">
            <a:normAutofit fontScale="92500" lnSpcReduction="20000"/>
          </a:bodyPr>
          <a:lstStyle/>
          <a:p>
            <a:endParaRPr lang="en-US"/>
          </a:p>
        </p:txBody>
      </p:sp>
    </p:spTree>
    <p:extLst>
      <p:ext uri="{BB962C8B-B14F-4D97-AF65-F5344CB8AC3E}">
        <p14:creationId xmlns:p14="http://schemas.microsoft.com/office/powerpoint/2010/main" val="16521339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Data Transformation</a:t>
            </a:r>
          </a:p>
        </p:txBody>
      </p:sp>
      <p:sp>
        <p:nvSpPr>
          <p:cNvPr id="14" name="Content Placeholder 13"/>
          <p:cNvSpPr>
            <a:spLocks noGrp="1"/>
          </p:cNvSpPr>
          <p:nvPr>
            <p:ph idx="1"/>
          </p:nvPr>
        </p:nvSpPr>
        <p:spPr/>
        <p:txBody>
          <a:bodyPr vert="horz" lIns="0" tIns="45720" rIns="0" bIns="45720" rtlCol="0" anchor="t">
            <a:normAutofit/>
          </a:bodyPr>
          <a:lstStyle/>
          <a:p>
            <a:pPr algn="just">
              <a:lnSpc>
                <a:spcPct val="150000"/>
              </a:lnSpc>
            </a:pPr>
            <a:r>
              <a:rPr lang="en-US">
                <a:ea typeface="+mn-lt"/>
                <a:cs typeface="+mn-lt"/>
              </a:rPr>
              <a:t>Transforming data is the process of updating the format or value entries to reach a well-defined outcome, or to make the data more easily understood by a wider audience.</a:t>
            </a:r>
          </a:p>
          <a:p>
            <a:pPr algn="just">
              <a:lnSpc>
                <a:spcPct val="150000"/>
              </a:lnSpc>
            </a:pPr>
            <a:r>
              <a:rPr lang="en-US">
                <a:ea typeface="+mn-lt"/>
                <a:cs typeface="+mn-lt"/>
              </a:rPr>
              <a:t>Converted few of the continuous features to categorical data for better analysis.</a:t>
            </a:r>
            <a:endParaRPr lang="en-US"/>
          </a:p>
          <a:p>
            <a:pPr algn="just">
              <a:lnSpc>
                <a:spcPct val="150000"/>
              </a:lnSpc>
            </a:pPr>
            <a:r>
              <a:rPr lang="en-US">
                <a:ea typeface="+mn-lt"/>
                <a:cs typeface="+mn-lt"/>
              </a:rPr>
              <a:t>Restricted "Content Rating" column which had 6 different age groups to just 3 categories of “Everyone”, “Teen” and “Adults”. </a:t>
            </a:r>
          </a:p>
          <a:p>
            <a:pPr algn="just">
              <a:lnSpc>
                <a:spcPct val="150000"/>
              </a:lnSpc>
            </a:pPr>
            <a:r>
              <a:rPr lang="en-US">
                <a:ea typeface="+mn-lt"/>
                <a:cs typeface="+mn-lt"/>
              </a:rPr>
              <a:t>The 'rating' column has too many unique values since they are decimals. So, we added a new column and categorized the ratings into 5 bins. </a:t>
            </a:r>
            <a:endParaRPr lang="en-US"/>
          </a:p>
          <a:p>
            <a:pPr marL="0" indent="0" algn="just">
              <a:lnSpc>
                <a:spcPct val="150000"/>
              </a:lnSpc>
              <a:buNone/>
            </a:pPr>
            <a:endParaRPr lang="en-US"/>
          </a:p>
          <a:p>
            <a:pPr algn="just">
              <a:lnSpc>
                <a:spcPct val="150000"/>
              </a:lnSpc>
            </a:pPr>
            <a:endParaRPr lang="en-US"/>
          </a:p>
          <a:p>
            <a:pPr algn="just">
              <a:lnSpc>
                <a:spcPct val="150000"/>
              </a:lnSpc>
            </a:pPr>
            <a:endParaRPr lang="en-US"/>
          </a:p>
          <a:p>
            <a:pPr marL="0" indent="0" algn="just">
              <a:buNone/>
            </a:pPr>
            <a:endParaRPr lang="en-US"/>
          </a:p>
          <a:p>
            <a:pPr algn="just"/>
            <a:endParaRPr lang="en-US"/>
          </a:p>
        </p:txBody>
      </p:sp>
    </p:spTree>
    <p:extLst>
      <p:ext uri="{BB962C8B-B14F-4D97-AF65-F5344CB8AC3E}">
        <p14:creationId xmlns:p14="http://schemas.microsoft.com/office/powerpoint/2010/main" val="3526979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ea typeface="+mj-lt"/>
                <a:cs typeface="+mj-lt"/>
              </a:rPr>
              <a:t>Exploratory Analysis and Visualization</a:t>
            </a:r>
            <a:endParaRPr lang="en-US"/>
          </a:p>
        </p:txBody>
      </p:sp>
      <p:sp>
        <p:nvSpPr>
          <p:cNvPr id="14" name="Content Placeholder 13"/>
          <p:cNvSpPr>
            <a:spLocks noGrp="1"/>
          </p:cNvSpPr>
          <p:nvPr>
            <p:ph idx="1"/>
          </p:nvPr>
        </p:nvSpPr>
        <p:spPr>
          <a:xfrm>
            <a:off x="1104900" y="1600200"/>
            <a:ext cx="9944571" cy="4985926"/>
          </a:xfrm>
        </p:spPr>
        <p:txBody>
          <a:bodyPr vert="horz" lIns="0" tIns="45720" rIns="0" bIns="45720" rtlCol="0" anchor="t">
            <a:normAutofit/>
          </a:bodyPr>
          <a:lstStyle/>
          <a:p>
            <a:pPr algn="just">
              <a:lnSpc>
                <a:spcPct val="150000"/>
              </a:lnSpc>
            </a:pPr>
            <a:r>
              <a:rPr lang="en-US"/>
              <a:t>Data visualization is the process of describing information through visual rendering.</a:t>
            </a:r>
          </a:p>
          <a:p>
            <a:pPr algn="just">
              <a:lnSpc>
                <a:spcPct val="150000"/>
              </a:lnSpc>
            </a:pPr>
            <a:r>
              <a:rPr lang="en-US"/>
              <a:t>Technological advances have made data visualization more prevalent and powerful than ever before.</a:t>
            </a:r>
          </a:p>
          <a:p>
            <a:pPr algn="just">
              <a:lnSpc>
                <a:spcPct val="150000"/>
              </a:lnSpc>
            </a:pPr>
            <a:r>
              <a:rPr lang="en-US"/>
              <a:t>We have used </a:t>
            </a:r>
            <a:r>
              <a:rPr lang="en-US" b="1"/>
              <a:t>Tableau</a:t>
            </a:r>
            <a:r>
              <a:rPr lang="en-US"/>
              <a:t> for e</a:t>
            </a:r>
            <a:r>
              <a:rPr lang="en-US">
                <a:ea typeface="+mn-lt"/>
                <a:cs typeface="+mn-lt"/>
              </a:rPr>
              <a:t>xploratory analysis and visualization.</a:t>
            </a:r>
          </a:p>
          <a:p>
            <a:pPr algn="just">
              <a:lnSpc>
                <a:spcPct val="150000"/>
              </a:lnSpc>
            </a:pPr>
            <a:r>
              <a:rPr lang="en-US" b="1"/>
              <a:t>Tableau</a:t>
            </a:r>
            <a:r>
              <a:rPr lang="en-US"/>
              <a:t> is ground-breaking </a:t>
            </a:r>
            <a:r>
              <a:rPr lang="en-US" b="1"/>
              <a:t>visualization software</a:t>
            </a:r>
            <a:r>
              <a:rPr lang="en-US"/>
              <a:t> which connects easily to nearly any data source. It allows for instantaneous insights by transforming data into interactive visualizations called dashboards.</a:t>
            </a:r>
          </a:p>
          <a:p>
            <a:pPr algn="just">
              <a:lnSpc>
                <a:spcPct val="150000"/>
              </a:lnSpc>
            </a:pPr>
            <a:endParaRPr lang="en-US"/>
          </a:p>
          <a:p>
            <a:pPr marL="0" indent="0" algn="just">
              <a:lnSpc>
                <a:spcPct val="150000"/>
              </a:lnSpc>
              <a:buNone/>
            </a:pPr>
            <a:endParaRPr lang="en-US"/>
          </a:p>
          <a:p>
            <a:pPr algn="just">
              <a:lnSpc>
                <a:spcPct val="150000"/>
              </a:lnSpc>
            </a:pPr>
            <a:endParaRPr lang="en-US"/>
          </a:p>
          <a:p>
            <a:pPr algn="just">
              <a:lnSpc>
                <a:spcPct val="150000"/>
              </a:lnSpc>
            </a:pPr>
            <a:endParaRPr lang="en-US"/>
          </a:p>
          <a:p>
            <a:pPr marL="0" indent="0" algn="just">
              <a:buNone/>
            </a:pPr>
            <a:endParaRPr lang="en-US"/>
          </a:p>
          <a:p>
            <a:pPr algn="just"/>
            <a:endParaRPr lang="en-US"/>
          </a:p>
        </p:txBody>
      </p:sp>
      <p:sp>
        <p:nvSpPr>
          <p:cNvPr id="4" name="TextBox 3">
            <a:extLst>
              <a:ext uri="{FF2B5EF4-FFF2-40B4-BE49-F238E27FC236}">
                <a16:creationId xmlns:a16="http://schemas.microsoft.com/office/drawing/2014/main" xmlns="" id="{B0E5DB4A-1F5F-3DED-3920-661B60CE164E}"/>
              </a:ext>
            </a:extLst>
          </p:cNvPr>
          <p:cNvSpPr txBox="1"/>
          <p:nvPr/>
        </p:nvSpPr>
        <p:spPr>
          <a:xfrm>
            <a:off x="8146814" y="3396074"/>
            <a:ext cx="2737555" cy="4505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endParaRPr lang="en-US"/>
          </a:p>
        </p:txBody>
      </p:sp>
    </p:spTree>
    <p:extLst>
      <p:ext uri="{BB962C8B-B14F-4D97-AF65-F5344CB8AC3E}">
        <p14:creationId xmlns:p14="http://schemas.microsoft.com/office/powerpoint/2010/main" val="3766422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10;&#10;Description automatically generated">
            <a:extLst>
              <a:ext uri="{FF2B5EF4-FFF2-40B4-BE49-F238E27FC236}">
                <a16:creationId xmlns:a16="http://schemas.microsoft.com/office/drawing/2014/main" xmlns="" id="{9AC2739E-FA81-8768-E3E4-C1E06F0F9302}"/>
              </a:ext>
            </a:extLst>
          </p:cNvPr>
          <p:cNvPicPr>
            <a:picLocks noChangeAspect="1"/>
          </p:cNvPicPr>
          <p:nvPr/>
        </p:nvPicPr>
        <p:blipFill>
          <a:blip r:embed="rId3"/>
          <a:stretch>
            <a:fillRect/>
          </a:stretch>
        </p:blipFill>
        <p:spPr>
          <a:xfrm>
            <a:off x="425215" y="650460"/>
            <a:ext cx="11341570" cy="5632337"/>
          </a:xfrm>
          <a:prstGeom prst="rect">
            <a:avLst/>
          </a:prstGeom>
        </p:spPr>
      </p:pic>
    </p:spTree>
    <p:extLst>
      <p:ext uri="{BB962C8B-B14F-4D97-AF65-F5344CB8AC3E}">
        <p14:creationId xmlns:p14="http://schemas.microsoft.com/office/powerpoint/2010/main" val="1800380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hart, bubble chart&#10;&#10;Description automatically generated">
            <a:extLst>
              <a:ext uri="{FF2B5EF4-FFF2-40B4-BE49-F238E27FC236}">
                <a16:creationId xmlns:a16="http://schemas.microsoft.com/office/drawing/2014/main" xmlns="" id="{7A4AD50D-B076-B341-4CD2-157DBA2D4B78}"/>
              </a:ext>
            </a:extLst>
          </p:cNvPr>
          <p:cNvPicPr>
            <a:picLocks noChangeAspect="1"/>
          </p:cNvPicPr>
          <p:nvPr/>
        </p:nvPicPr>
        <p:blipFill>
          <a:blip r:embed="rId3"/>
          <a:stretch>
            <a:fillRect/>
          </a:stretch>
        </p:blipFill>
        <p:spPr>
          <a:xfrm>
            <a:off x="2642316" y="485325"/>
            <a:ext cx="6971762" cy="6166390"/>
          </a:xfrm>
          <a:prstGeom prst="rect">
            <a:avLst/>
          </a:prstGeom>
        </p:spPr>
      </p:pic>
    </p:spTree>
    <p:extLst>
      <p:ext uri="{BB962C8B-B14F-4D97-AF65-F5344CB8AC3E}">
        <p14:creationId xmlns:p14="http://schemas.microsoft.com/office/powerpoint/2010/main" val="1837388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Graphical user interface, chart&#10;&#10;Description automatically generated">
            <a:extLst>
              <a:ext uri="{FF2B5EF4-FFF2-40B4-BE49-F238E27FC236}">
                <a16:creationId xmlns:a16="http://schemas.microsoft.com/office/drawing/2014/main" xmlns="" id="{5D06F985-A389-1199-46D0-6A2D269D3E39}"/>
              </a:ext>
            </a:extLst>
          </p:cNvPr>
          <p:cNvPicPr>
            <a:picLocks noChangeAspect="1"/>
          </p:cNvPicPr>
          <p:nvPr/>
        </p:nvPicPr>
        <p:blipFill>
          <a:blip r:embed="rId3"/>
          <a:stretch>
            <a:fillRect/>
          </a:stretch>
        </p:blipFill>
        <p:spPr>
          <a:xfrm>
            <a:off x="1740795" y="182478"/>
            <a:ext cx="8603086" cy="6407185"/>
          </a:xfrm>
          <a:prstGeom prst="rect">
            <a:avLst/>
          </a:prstGeom>
        </p:spPr>
      </p:pic>
    </p:spTree>
    <p:extLst>
      <p:ext uri="{BB962C8B-B14F-4D97-AF65-F5344CB8AC3E}">
        <p14:creationId xmlns:p14="http://schemas.microsoft.com/office/powerpoint/2010/main" val="3769463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xmlns="" id="{75E5250F-E87F-74C4-EF48-058D1383B898}"/>
              </a:ext>
            </a:extLst>
          </p:cNvPr>
          <p:cNvPicPr>
            <a:picLocks noChangeAspect="1"/>
          </p:cNvPicPr>
          <p:nvPr/>
        </p:nvPicPr>
        <p:blipFill>
          <a:blip r:embed="rId3"/>
          <a:stretch>
            <a:fillRect/>
          </a:stretch>
        </p:blipFill>
        <p:spPr>
          <a:xfrm>
            <a:off x="1257837" y="372952"/>
            <a:ext cx="9086044" cy="6487729"/>
          </a:xfrm>
          <a:prstGeom prst="rect">
            <a:avLst/>
          </a:prstGeom>
        </p:spPr>
      </p:pic>
    </p:spTree>
    <p:extLst>
      <p:ext uri="{BB962C8B-B14F-4D97-AF65-F5344CB8AC3E}">
        <p14:creationId xmlns:p14="http://schemas.microsoft.com/office/powerpoint/2010/main" val="461759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able&#10;&#10;Description automatically generated">
            <a:extLst>
              <a:ext uri="{FF2B5EF4-FFF2-40B4-BE49-F238E27FC236}">
                <a16:creationId xmlns:a16="http://schemas.microsoft.com/office/drawing/2014/main" xmlns="" id="{66D7FA4F-8FDE-7019-D7A1-24C7EC5A1FB9}"/>
              </a:ext>
            </a:extLst>
          </p:cNvPr>
          <p:cNvPicPr>
            <a:picLocks noChangeAspect="1"/>
          </p:cNvPicPr>
          <p:nvPr/>
        </p:nvPicPr>
        <p:blipFill>
          <a:blip r:embed="rId3"/>
          <a:stretch>
            <a:fillRect/>
          </a:stretch>
        </p:blipFill>
        <p:spPr>
          <a:xfrm>
            <a:off x="309677" y="697371"/>
            <a:ext cx="11582318" cy="5220123"/>
          </a:xfrm>
          <a:prstGeom prst="rect">
            <a:avLst/>
          </a:prstGeom>
        </p:spPr>
      </p:pic>
    </p:spTree>
    <p:extLst>
      <p:ext uri="{BB962C8B-B14F-4D97-AF65-F5344CB8AC3E}">
        <p14:creationId xmlns:p14="http://schemas.microsoft.com/office/powerpoint/2010/main" val="1195106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10;&#10;Description automatically generated">
            <a:extLst>
              <a:ext uri="{FF2B5EF4-FFF2-40B4-BE49-F238E27FC236}">
                <a16:creationId xmlns:a16="http://schemas.microsoft.com/office/drawing/2014/main" xmlns="" id="{BD20D294-BA38-B1D5-D6AB-6160817AA7C5}"/>
              </a:ext>
            </a:extLst>
          </p:cNvPr>
          <p:cNvPicPr>
            <a:picLocks noChangeAspect="1"/>
          </p:cNvPicPr>
          <p:nvPr/>
        </p:nvPicPr>
        <p:blipFill rotWithShape="1">
          <a:blip r:embed="rId3"/>
          <a:srcRect r="-101" b="1660"/>
          <a:stretch/>
        </p:blipFill>
        <p:spPr>
          <a:xfrm>
            <a:off x="560231" y="676603"/>
            <a:ext cx="10642242" cy="5290146"/>
          </a:xfrm>
          <a:prstGeom prst="rect">
            <a:avLst/>
          </a:prstGeom>
        </p:spPr>
      </p:pic>
    </p:spTree>
    <p:extLst>
      <p:ext uri="{BB962C8B-B14F-4D97-AF65-F5344CB8AC3E}">
        <p14:creationId xmlns:p14="http://schemas.microsoft.com/office/powerpoint/2010/main" val="2373535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hart, bar chart&#10;&#10;Description automatically generated">
            <a:extLst>
              <a:ext uri="{FF2B5EF4-FFF2-40B4-BE49-F238E27FC236}">
                <a16:creationId xmlns:a16="http://schemas.microsoft.com/office/drawing/2014/main" xmlns="" id="{4AEB78EC-2429-683F-11C4-3C85C61F98A0}"/>
              </a:ext>
            </a:extLst>
          </p:cNvPr>
          <p:cNvPicPr>
            <a:picLocks noChangeAspect="1"/>
          </p:cNvPicPr>
          <p:nvPr/>
        </p:nvPicPr>
        <p:blipFill>
          <a:blip r:embed="rId3"/>
          <a:stretch>
            <a:fillRect/>
          </a:stretch>
        </p:blipFill>
        <p:spPr>
          <a:xfrm>
            <a:off x="141668" y="710962"/>
            <a:ext cx="11940861" cy="5446808"/>
          </a:xfrm>
          <a:prstGeom prst="rect">
            <a:avLst/>
          </a:prstGeom>
        </p:spPr>
      </p:pic>
    </p:spTree>
    <p:extLst>
      <p:ext uri="{BB962C8B-B14F-4D97-AF65-F5344CB8AC3E}">
        <p14:creationId xmlns:p14="http://schemas.microsoft.com/office/powerpoint/2010/main" val="3343567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hart&#10;&#10;Description automatically generated">
            <a:extLst>
              <a:ext uri="{FF2B5EF4-FFF2-40B4-BE49-F238E27FC236}">
                <a16:creationId xmlns:a16="http://schemas.microsoft.com/office/drawing/2014/main" xmlns="" id="{4D871D90-FFE2-5D23-9F8B-D9C3E651E318}"/>
              </a:ext>
            </a:extLst>
          </p:cNvPr>
          <p:cNvPicPr>
            <a:picLocks noChangeAspect="1"/>
          </p:cNvPicPr>
          <p:nvPr/>
        </p:nvPicPr>
        <p:blipFill>
          <a:blip r:embed="rId3"/>
          <a:stretch>
            <a:fillRect/>
          </a:stretch>
        </p:blipFill>
        <p:spPr>
          <a:xfrm>
            <a:off x="98739" y="1205542"/>
            <a:ext cx="11983790" cy="4446916"/>
          </a:xfrm>
          <a:prstGeom prst="rect">
            <a:avLst/>
          </a:prstGeom>
        </p:spPr>
      </p:pic>
    </p:spTree>
    <p:extLst>
      <p:ext uri="{BB962C8B-B14F-4D97-AF65-F5344CB8AC3E}">
        <p14:creationId xmlns:p14="http://schemas.microsoft.com/office/powerpoint/2010/main" val="1920325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Overview</a:t>
            </a:r>
          </a:p>
        </p:txBody>
      </p:sp>
      <p:sp>
        <p:nvSpPr>
          <p:cNvPr id="14" name="Content Placeholder 13"/>
          <p:cNvSpPr>
            <a:spLocks noGrp="1"/>
          </p:cNvSpPr>
          <p:nvPr>
            <p:ph idx="1"/>
          </p:nvPr>
        </p:nvSpPr>
        <p:spPr/>
        <p:txBody>
          <a:bodyPr vert="horz" lIns="0" tIns="45720" rIns="0" bIns="45720" rtlCol="0" anchor="t">
            <a:normAutofit fontScale="92500" lnSpcReduction="20000"/>
          </a:bodyPr>
          <a:lstStyle/>
          <a:p>
            <a:pPr algn="just">
              <a:lnSpc>
                <a:spcPct val="150000"/>
              </a:lnSpc>
            </a:pPr>
            <a:r>
              <a:rPr lang="en-US">
                <a:ea typeface="+mn-lt"/>
                <a:cs typeface="+mn-lt"/>
              </a:rPr>
              <a:t>On an average 95,000 mobile apps were released through the Google Play Store, down from the previous month.</a:t>
            </a:r>
            <a:endParaRPr lang="en-US"/>
          </a:p>
          <a:p>
            <a:pPr algn="just">
              <a:lnSpc>
                <a:spcPct val="150000"/>
              </a:lnSpc>
            </a:pPr>
            <a:r>
              <a:rPr lang="en-US">
                <a:ea typeface="+mn-lt"/>
                <a:cs typeface="+mn-lt"/>
              </a:rPr>
              <a:t>Actionable insights and at-a-glance visibility are provided to enable developers to work on and capture the Android market. </a:t>
            </a:r>
          </a:p>
          <a:p>
            <a:pPr algn="just">
              <a:lnSpc>
                <a:spcPct val="150000"/>
              </a:lnSpc>
            </a:pPr>
            <a:r>
              <a:rPr lang="en-US">
                <a:ea typeface="+mn-lt"/>
                <a:cs typeface="+mn-lt"/>
              </a:rPr>
              <a:t>The </a:t>
            </a:r>
            <a:r>
              <a:rPr lang="en-US">
                <a:ea typeface="+mn-lt"/>
                <a:cs typeface="+mn-lt"/>
                <a:hlinkClick r:id="rId3"/>
              </a:rPr>
              <a:t>Google Play Store App dataset</a:t>
            </a:r>
            <a:r>
              <a:rPr lang="en-US">
                <a:ea typeface="+mn-lt"/>
                <a:cs typeface="+mn-lt"/>
              </a:rPr>
              <a:t> contains immense possibilities to improve business values and have a positive impact.</a:t>
            </a:r>
          </a:p>
          <a:p>
            <a:pPr algn="just">
              <a:lnSpc>
                <a:spcPct val="150000"/>
              </a:lnSpc>
            </a:pPr>
            <a:r>
              <a:rPr lang="en-US">
                <a:ea typeface="+mn-lt"/>
                <a:cs typeface="+mn-lt"/>
              </a:rPr>
              <a:t>Example: We can find the top three categories with the highest number of applications, or we can compare the positive and negative sentiments of each category by accumulating the number of positive and negative sentiments in each application into categories.</a:t>
            </a:r>
            <a:endParaRPr lang="en-US"/>
          </a:p>
        </p:txBody>
      </p:sp>
    </p:spTree>
    <p:extLst>
      <p:ext uri="{BB962C8B-B14F-4D97-AF65-F5344CB8AC3E}">
        <p14:creationId xmlns:p14="http://schemas.microsoft.com/office/powerpoint/2010/main" val="1654255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hart, bar chart, histogram&#10;&#10;Description automatically generated">
            <a:extLst>
              <a:ext uri="{FF2B5EF4-FFF2-40B4-BE49-F238E27FC236}">
                <a16:creationId xmlns:a16="http://schemas.microsoft.com/office/drawing/2014/main" xmlns="" id="{A6D402B1-744A-C8D0-8F57-8F3C34370F7D}"/>
              </a:ext>
            </a:extLst>
          </p:cNvPr>
          <p:cNvPicPr>
            <a:picLocks noChangeAspect="1"/>
          </p:cNvPicPr>
          <p:nvPr/>
        </p:nvPicPr>
        <p:blipFill>
          <a:blip r:embed="rId3"/>
          <a:stretch>
            <a:fillRect/>
          </a:stretch>
        </p:blipFill>
        <p:spPr>
          <a:xfrm>
            <a:off x="163133" y="960024"/>
            <a:ext cx="11822804" cy="4927220"/>
          </a:xfrm>
          <a:prstGeom prst="rect">
            <a:avLst/>
          </a:prstGeom>
        </p:spPr>
      </p:pic>
    </p:spTree>
    <p:extLst>
      <p:ext uri="{BB962C8B-B14F-4D97-AF65-F5344CB8AC3E}">
        <p14:creationId xmlns:p14="http://schemas.microsoft.com/office/powerpoint/2010/main" val="1753160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Diagram&#10;&#10;Description automatically generated">
            <a:extLst>
              <a:ext uri="{FF2B5EF4-FFF2-40B4-BE49-F238E27FC236}">
                <a16:creationId xmlns:a16="http://schemas.microsoft.com/office/drawing/2014/main" xmlns="" id="{421A068F-3066-8CE3-BD85-C9A7F670073F}"/>
              </a:ext>
            </a:extLst>
          </p:cNvPr>
          <p:cNvPicPr>
            <a:picLocks noChangeAspect="1"/>
          </p:cNvPicPr>
          <p:nvPr/>
        </p:nvPicPr>
        <p:blipFill>
          <a:blip r:embed="rId3"/>
          <a:stretch>
            <a:fillRect/>
          </a:stretch>
        </p:blipFill>
        <p:spPr>
          <a:xfrm>
            <a:off x="77274" y="933116"/>
            <a:ext cx="12037453" cy="4852246"/>
          </a:xfrm>
          <a:prstGeom prst="rect">
            <a:avLst/>
          </a:prstGeom>
        </p:spPr>
      </p:pic>
    </p:spTree>
    <p:extLst>
      <p:ext uri="{BB962C8B-B14F-4D97-AF65-F5344CB8AC3E}">
        <p14:creationId xmlns:p14="http://schemas.microsoft.com/office/powerpoint/2010/main" val="510333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ea typeface="+mj-lt"/>
                <a:cs typeface="+mj-lt"/>
              </a:rPr>
              <a:t>Conclusions</a:t>
            </a:r>
            <a:endParaRPr lang="en-US"/>
          </a:p>
        </p:txBody>
      </p:sp>
      <p:sp>
        <p:nvSpPr>
          <p:cNvPr id="14" name="Content Placeholder 13"/>
          <p:cNvSpPr>
            <a:spLocks noGrp="1"/>
          </p:cNvSpPr>
          <p:nvPr>
            <p:ph idx="1"/>
          </p:nvPr>
        </p:nvSpPr>
        <p:spPr>
          <a:xfrm>
            <a:off x="1104900" y="1600200"/>
            <a:ext cx="9944571" cy="4985926"/>
          </a:xfrm>
        </p:spPr>
        <p:txBody>
          <a:bodyPr vert="horz" lIns="0" tIns="45720" rIns="0" bIns="45720" rtlCol="0" anchor="t">
            <a:normAutofit fontScale="47500" lnSpcReduction="20000"/>
          </a:bodyPr>
          <a:lstStyle/>
          <a:p>
            <a:pPr marL="0" indent="0" algn="just">
              <a:lnSpc>
                <a:spcPct val="150000"/>
              </a:lnSpc>
              <a:buNone/>
            </a:pPr>
            <a:r>
              <a:rPr lang="en-US" sz="4200">
                <a:ea typeface="+mn-lt"/>
                <a:cs typeface="+mn-lt"/>
              </a:rPr>
              <a:t>After analyzing the dataset, we have got answers to some of the serious &amp; interesting questions which any of the android users would love to know:</a:t>
            </a:r>
            <a:endParaRPr lang="en-US" sz="4200"/>
          </a:p>
          <a:p>
            <a:pPr lvl="1" algn="just">
              <a:lnSpc>
                <a:spcPct val="170000"/>
              </a:lnSpc>
            </a:pPr>
            <a:r>
              <a:rPr lang="en-US" sz="4200">
                <a:ea typeface="+mn-lt"/>
                <a:cs typeface="+mn-lt"/>
              </a:rPr>
              <a:t>Top categories on Google Play store?</a:t>
            </a:r>
          </a:p>
          <a:p>
            <a:pPr lvl="1" algn="just">
              <a:lnSpc>
                <a:spcPct val="170000"/>
              </a:lnSpc>
            </a:pPr>
            <a:r>
              <a:rPr lang="en-US" sz="4200">
                <a:ea typeface="+mn-lt"/>
                <a:cs typeface="+mn-lt"/>
              </a:rPr>
              <a:t>What percentage of apps are Free and Paid?</a:t>
            </a:r>
          </a:p>
          <a:p>
            <a:pPr lvl="1" algn="just">
              <a:lnSpc>
                <a:spcPct val="170000"/>
              </a:lnSpc>
            </a:pPr>
            <a:r>
              <a:rPr lang="en-US" sz="4200">
                <a:ea typeface="+mn-lt"/>
                <a:cs typeface="+mn-lt"/>
              </a:rPr>
              <a:t>Which category of apps has the greatest number of installs?</a:t>
            </a:r>
          </a:p>
          <a:p>
            <a:pPr lvl="1" algn="just">
              <a:lnSpc>
                <a:spcPct val="170000"/>
              </a:lnSpc>
            </a:pPr>
            <a:r>
              <a:rPr lang="en-US" sz="4200">
                <a:ea typeface="+mn-lt"/>
                <a:cs typeface="+mn-lt"/>
              </a:rPr>
              <a:t>What are the Top 10 installed apps in different categories?</a:t>
            </a:r>
          </a:p>
          <a:p>
            <a:pPr lvl="1" algn="just">
              <a:lnSpc>
                <a:spcPct val="170000"/>
              </a:lnSpc>
            </a:pPr>
            <a:r>
              <a:rPr lang="en-US" sz="4200">
                <a:ea typeface="+mn-lt"/>
                <a:cs typeface="+mn-lt"/>
              </a:rPr>
              <a:t>Which are the top expensive Apps?</a:t>
            </a:r>
            <a:endParaRPr lang="en-US" sz="3600">
              <a:ea typeface="+mn-lt"/>
              <a:cs typeface="+mn-lt"/>
            </a:endParaRPr>
          </a:p>
          <a:p>
            <a:pPr algn="just">
              <a:lnSpc>
                <a:spcPct val="150000"/>
              </a:lnSpc>
            </a:pPr>
            <a:endParaRPr lang="en-US">
              <a:ea typeface="+mn-lt"/>
              <a:cs typeface="+mn-lt"/>
            </a:endParaRPr>
          </a:p>
          <a:p>
            <a:pPr lvl="1" algn="just">
              <a:lnSpc>
                <a:spcPct val="150000"/>
              </a:lnSpc>
            </a:pPr>
            <a:endParaRPr lang="en-US" sz="2000">
              <a:ea typeface="+mn-lt"/>
              <a:cs typeface="+mn-lt"/>
            </a:endParaRPr>
          </a:p>
          <a:p>
            <a:pPr lvl="1" algn="just">
              <a:lnSpc>
                <a:spcPct val="150000"/>
              </a:lnSpc>
            </a:pPr>
            <a:endParaRPr lang="en-US" sz="2000">
              <a:ea typeface="+mn-lt"/>
              <a:cs typeface="+mn-lt"/>
            </a:endParaRPr>
          </a:p>
          <a:p>
            <a:pPr marL="0" indent="0" algn="just">
              <a:lnSpc>
                <a:spcPct val="150000"/>
              </a:lnSpc>
              <a:buNone/>
            </a:pPr>
            <a:r>
              <a:rPr lang="en-US">
                <a:ea typeface="+mn-lt"/>
                <a:cs typeface="+mn-lt"/>
              </a:rPr>
              <a:t>  </a:t>
            </a:r>
          </a:p>
          <a:p>
            <a:pPr algn="just">
              <a:lnSpc>
                <a:spcPct val="150000"/>
              </a:lnSpc>
            </a:pPr>
            <a:endParaRPr lang="en-US"/>
          </a:p>
        </p:txBody>
      </p:sp>
      <p:sp>
        <p:nvSpPr>
          <p:cNvPr id="4" name="TextBox 3">
            <a:extLst>
              <a:ext uri="{FF2B5EF4-FFF2-40B4-BE49-F238E27FC236}">
                <a16:creationId xmlns:a16="http://schemas.microsoft.com/office/drawing/2014/main" xmlns="" id="{B0E5DB4A-1F5F-3DED-3920-661B60CE164E}"/>
              </a:ext>
            </a:extLst>
          </p:cNvPr>
          <p:cNvSpPr txBox="1"/>
          <p:nvPr/>
        </p:nvSpPr>
        <p:spPr>
          <a:xfrm>
            <a:off x="8146814" y="3396074"/>
            <a:ext cx="2737555" cy="4505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endParaRPr lang="en-US"/>
          </a:p>
        </p:txBody>
      </p:sp>
    </p:spTree>
    <p:extLst>
      <p:ext uri="{BB962C8B-B14F-4D97-AF65-F5344CB8AC3E}">
        <p14:creationId xmlns:p14="http://schemas.microsoft.com/office/powerpoint/2010/main" val="1869854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ea typeface="+mj-lt"/>
                <a:cs typeface="+mj-lt"/>
              </a:rPr>
              <a:t>Conclusions</a:t>
            </a:r>
            <a:endParaRPr lang="en-US"/>
          </a:p>
        </p:txBody>
      </p:sp>
      <p:sp>
        <p:nvSpPr>
          <p:cNvPr id="14" name="Content Placeholder 13"/>
          <p:cNvSpPr>
            <a:spLocks noGrp="1"/>
          </p:cNvSpPr>
          <p:nvPr>
            <p:ph idx="1"/>
          </p:nvPr>
        </p:nvSpPr>
        <p:spPr>
          <a:xfrm>
            <a:off x="1104900" y="1600200"/>
            <a:ext cx="9944571" cy="4985926"/>
          </a:xfrm>
        </p:spPr>
        <p:txBody>
          <a:bodyPr vert="horz" lIns="0" tIns="45720" rIns="0" bIns="45720" rtlCol="0" anchor="t">
            <a:normAutofit fontScale="92500" lnSpcReduction="20000"/>
          </a:bodyPr>
          <a:lstStyle/>
          <a:p>
            <a:pPr algn="just">
              <a:lnSpc>
                <a:spcPct val="150000"/>
              </a:lnSpc>
            </a:pPr>
            <a:r>
              <a:rPr lang="en-US" dirty="0">
                <a:ea typeface="+mn-lt"/>
                <a:cs typeface="+mn-lt"/>
              </a:rPr>
              <a:t>There are a total of 48 categories and the highest amount of application base on categories is </a:t>
            </a:r>
            <a:r>
              <a:rPr lang="en-US" b="1" dirty="0">
                <a:ea typeface="+mn-lt"/>
                <a:cs typeface="+mn-lt"/>
              </a:rPr>
              <a:t>Education</a:t>
            </a:r>
            <a:r>
              <a:rPr lang="en-US" dirty="0">
                <a:ea typeface="+mn-lt"/>
                <a:cs typeface="+mn-lt"/>
              </a:rPr>
              <a:t>, followed by </a:t>
            </a:r>
            <a:r>
              <a:rPr lang="en-US" b="1" dirty="0">
                <a:ea typeface="+mn-lt"/>
                <a:cs typeface="+mn-lt"/>
              </a:rPr>
              <a:t>Tools</a:t>
            </a:r>
            <a:r>
              <a:rPr lang="en-US" dirty="0">
                <a:ea typeface="+mn-lt"/>
                <a:cs typeface="+mn-lt"/>
              </a:rPr>
              <a:t> and </a:t>
            </a:r>
            <a:r>
              <a:rPr lang="en-US" b="1" dirty="0">
                <a:ea typeface="+mn-lt"/>
                <a:cs typeface="+mn-lt"/>
              </a:rPr>
              <a:t>Entertainment</a:t>
            </a:r>
            <a:r>
              <a:rPr lang="en-US" dirty="0">
                <a:ea typeface="+mn-lt"/>
                <a:cs typeface="+mn-lt"/>
              </a:rPr>
              <a:t> and least are of </a:t>
            </a:r>
            <a:r>
              <a:rPr lang="en-US" b="1" dirty="0">
                <a:ea typeface="+mn-lt"/>
                <a:cs typeface="+mn-lt"/>
              </a:rPr>
              <a:t>Parenting</a:t>
            </a:r>
            <a:r>
              <a:rPr lang="en-US" dirty="0">
                <a:ea typeface="+mn-lt"/>
                <a:cs typeface="+mn-lt"/>
              </a:rPr>
              <a:t> and </a:t>
            </a:r>
            <a:r>
              <a:rPr lang="en-US" b="1" dirty="0">
                <a:ea typeface="+mn-lt"/>
                <a:cs typeface="+mn-lt"/>
              </a:rPr>
              <a:t>Comics</a:t>
            </a:r>
            <a:r>
              <a:rPr lang="en-US" dirty="0">
                <a:ea typeface="+mn-lt"/>
                <a:cs typeface="+mn-lt"/>
              </a:rPr>
              <a:t> Category.</a:t>
            </a:r>
            <a:endParaRPr lang="en-US" dirty="0"/>
          </a:p>
          <a:p>
            <a:pPr algn="just">
              <a:lnSpc>
                <a:spcPct val="150000"/>
              </a:lnSpc>
            </a:pPr>
            <a:r>
              <a:rPr lang="en-US" dirty="0"/>
              <a:t>Based on 'Content Rating', </a:t>
            </a:r>
            <a:r>
              <a:rPr lang="en-US" b="1" dirty="0">
                <a:ea typeface="+mn-lt"/>
                <a:cs typeface="+mn-lt"/>
              </a:rPr>
              <a:t>Everyone</a:t>
            </a:r>
            <a:r>
              <a:rPr lang="en-US" dirty="0">
                <a:ea typeface="+mn-lt"/>
                <a:cs typeface="+mn-lt"/>
              </a:rPr>
              <a:t> category has the highest number of apps.</a:t>
            </a:r>
            <a:endParaRPr lang="en-US" dirty="0"/>
          </a:p>
          <a:p>
            <a:pPr algn="just">
              <a:lnSpc>
                <a:spcPct val="150000"/>
              </a:lnSpc>
            </a:pPr>
            <a:r>
              <a:rPr lang="en-US" dirty="0">
                <a:ea typeface="+mn-lt"/>
                <a:cs typeface="+mn-lt"/>
              </a:rPr>
              <a:t>There are approximately 2% Paid Apps and 98% Free Apps.</a:t>
            </a:r>
          </a:p>
          <a:p>
            <a:pPr algn="just">
              <a:lnSpc>
                <a:spcPct val="150000"/>
              </a:lnSpc>
            </a:pPr>
            <a:r>
              <a:rPr lang="en-US" dirty="0">
                <a:ea typeface="+mn-lt"/>
                <a:cs typeface="+mn-lt"/>
              </a:rPr>
              <a:t>The top five apps with the highest earnings found on </a:t>
            </a:r>
            <a:r>
              <a:rPr lang="en-US" dirty="0" err="1">
                <a:ea typeface="+mn-lt"/>
                <a:cs typeface="+mn-lt"/>
              </a:rPr>
              <a:t>google</a:t>
            </a:r>
            <a:r>
              <a:rPr lang="en-US" dirty="0">
                <a:ea typeface="+mn-lt"/>
                <a:cs typeface="+mn-lt"/>
              </a:rPr>
              <a:t> play store are:</a:t>
            </a:r>
            <a:endParaRPr lang="en-US" dirty="0"/>
          </a:p>
          <a:p>
            <a:pPr lvl="1" algn="just">
              <a:lnSpc>
                <a:spcPct val="150000"/>
              </a:lnSpc>
            </a:pPr>
            <a:r>
              <a:rPr lang="en-US" dirty="0" err="1"/>
              <a:t>Minecraft</a:t>
            </a:r>
            <a:endParaRPr lang="en-US" dirty="0"/>
          </a:p>
          <a:p>
            <a:pPr lvl="1" algn="just">
              <a:lnSpc>
                <a:spcPct val="150000"/>
              </a:lnSpc>
            </a:pPr>
            <a:r>
              <a:rPr lang="en-US" dirty="0" err="1"/>
              <a:t>Poweramp</a:t>
            </a:r>
            <a:endParaRPr lang="en-US" dirty="0"/>
          </a:p>
          <a:p>
            <a:pPr lvl="1" algn="just">
              <a:lnSpc>
                <a:spcPct val="150000"/>
              </a:lnSpc>
            </a:pPr>
            <a:r>
              <a:rPr lang="en-US" dirty="0" err="1"/>
              <a:t>OffieSuite</a:t>
            </a:r>
            <a:endParaRPr lang="en-US" dirty="0"/>
          </a:p>
          <a:p>
            <a:pPr lvl="1" algn="just">
              <a:lnSpc>
                <a:spcPct val="150000"/>
              </a:lnSpc>
            </a:pPr>
            <a:r>
              <a:rPr lang="en-US" dirty="0"/>
              <a:t>GTA San Andreas</a:t>
            </a:r>
          </a:p>
          <a:p>
            <a:pPr lvl="1" algn="just">
              <a:lnSpc>
                <a:spcPct val="150000"/>
              </a:lnSpc>
            </a:pPr>
            <a:r>
              <a:rPr lang="en-US" dirty="0" err="1"/>
              <a:t>Hitman</a:t>
            </a:r>
            <a:r>
              <a:rPr lang="en-US" dirty="0"/>
              <a:t> Sniper</a:t>
            </a:r>
          </a:p>
          <a:p>
            <a:pPr algn="just">
              <a:lnSpc>
                <a:spcPct val="150000"/>
              </a:lnSpc>
            </a:pPr>
            <a:endParaRPr lang="en-US" dirty="0"/>
          </a:p>
          <a:p>
            <a:pPr marL="0" indent="0" algn="just">
              <a:lnSpc>
                <a:spcPct val="150000"/>
              </a:lnSpc>
              <a:buNone/>
            </a:pPr>
            <a:endParaRPr lang="en-US" dirty="0"/>
          </a:p>
          <a:p>
            <a:pPr algn="just">
              <a:lnSpc>
                <a:spcPct val="150000"/>
              </a:lnSpc>
            </a:pPr>
            <a:endParaRPr lang="en-US" dirty="0"/>
          </a:p>
        </p:txBody>
      </p:sp>
    </p:spTree>
    <p:extLst>
      <p:ext uri="{BB962C8B-B14F-4D97-AF65-F5344CB8AC3E}">
        <p14:creationId xmlns:p14="http://schemas.microsoft.com/office/powerpoint/2010/main" val="3947882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ea typeface="+mj-lt"/>
                <a:cs typeface="+mj-lt"/>
              </a:rPr>
              <a:t>Future Work</a:t>
            </a:r>
            <a:endParaRPr lang="en-US"/>
          </a:p>
        </p:txBody>
      </p:sp>
      <p:sp>
        <p:nvSpPr>
          <p:cNvPr id="14" name="Content Placeholder 13"/>
          <p:cNvSpPr>
            <a:spLocks noGrp="1"/>
          </p:cNvSpPr>
          <p:nvPr>
            <p:ph idx="1"/>
          </p:nvPr>
        </p:nvSpPr>
        <p:spPr>
          <a:xfrm>
            <a:off x="1104900" y="1600200"/>
            <a:ext cx="9944571" cy="4985926"/>
          </a:xfrm>
        </p:spPr>
        <p:txBody>
          <a:bodyPr vert="horz" lIns="0" tIns="45720" rIns="0" bIns="45720" rtlCol="0" anchor="t">
            <a:normAutofit/>
          </a:bodyPr>
          <a:lstStyle/>
          <a:p>
            <a:pPr algn="just">
              <a:lnSpc>
                <a:spcPct val="150000"/>
              </a:lnSpc>
            </a:pPr>
            <a:r>
              <a:rPr lang="en-US">
                <a:ea typeface="+mn-lt"/>
                <a:cs typeface="+mn-lt"/>
              </a:rPr>
              <a:t>Merge more datasets together and get a column for “Region”. This would be an important factor when it comes to performing country level analysis. A couple of apps are available only in select countries.  </a:t>
            </a:r>
            <a:endParaRPr lang="en-US"/>
          </a:p>
          <a:p>
            <a:pPr algn="just">
              <a:lnSpc>
                <a:spcPct val="150000"/>
              </a:lnSpc>
            </a:pPr>
            <a:r>
              <a:rPr lang="en-US">
                <a:ea typeface="+mn-lt"/>
                <a:cs typeface="+mn-lt"/>
              </a:rPr>
              <a:t>We also plan on obtaining a time series dataset, i.e., with an added Date column. With this information we can provide analysis on the shift in the usage of Apps over time.  </a:t>
            </a:r>
          </a:p>
          <a:p>
            <a:pPr algn="just">
              <a:lnSpc>
                <a:spcPct val="150000"/>
              </a:lnSpc>
            </a:pPr>
            <a:endParaRPr lang="en-US"/>
          </a:p>
        </p:txBody>
      </p:sp>
      <p:sp>
        <p:nvSpPr>
          <p:cNvPr id="4" name="TextBox 3">
            <a:extLst>
              <a:ext uri="{FF2B5EF4-FFF2-40B4-BE49-F238E27FC236}">
                <a16:creationId xmlns:a16="http://schemas.microsoft.com/office/drawing/2014/main" xmlns="" id="{B0E5DB4A-1F5F-3DED-3920-661B60CE164E}"/>
              </a:ext>
            </a:extLst>
          </p:cNvPr>
          <p:cNvSpPr txBox="1"/>
          <p:nvPr/>
        </p:nvSpPr>
        <p:spPr>
          <a:xfrm>
            <a:off x="8146814" y="3396074"/>
            <a:ext cx="2737555" cy="4505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endParaRPr lang="en-US"/>
          </a:p>
        </p:txBody>
      </p:sp>
    </p:spTree>
    <p:extLst>
      <p:ext uri="{BB962C8B-B14F-4D97-AF65-F5344CB8AC3E}">
        <p14:creationId xmlns:p14="http://schemas.microsoft.com/office/powerpoint/2010/main" val="1043366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xmlns="" id="{D5189306-04D9-4982-9EBE-938B344A11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xmlns="" id="{102C4642-2AB4-49A1-89D9-3E5C01E99D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xmlns="" id="{82EAAEF9-78E9-4B67-93B4-CD09F75703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xmlns="" id="{2CE23D09-8BA3-4FEE-892D-ACE847DC08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Rectangle 44">
            <a:extLst>
              <a:ext uri="{FF2B5EF4-FFF2-40B4-BE49-F238E27FC236}">
                <a16:creationId xmlns:a16="http://schemas.microsoft.com/office/drawing/2014/main" xmlns="" id="{5707F116-8EC0-4822-9067-186AC8C96E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7" name="Freeform: Shape 46">
            <a:extLst>
              <a:ext uri="{FF2B5EF4-FFF2-40B4-BE49-F238E27FC236}">
                <a16:creationId xmlns:a16="http://schemas.microsoft.com/office/drawing/2014/main" xmlns="" id="{6BFBE7AA-40DE-4FE5-B385-5CA874501B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7" name="TextBox 6">
            <a:extLst>
              <a:ext uri="{FF2B5EF4-FFF2-40B4-BE49-F238E27FC236}">
                <a16:creationId xmlns:a16="http://schemas.microsoft.com/office/drawing/2014/main" xmlns="" id="{840B077D-9329-E386-8C05-C7419B9C1781}"/>
              </a:ext>
            </a:extLst>
          </p:cNvPr>
          <p:cNvSpPr txBox="1"/>
          <p:nvPr/>
        </p:nvSpPr>
        <p:spPr>
          <a:xfrm>
            <a:off x="1116701" y="2452526"/>
            <a:ext cx="4248318" cy="1952947"/>
          </a:xfrm>
          <a:prstGeom prst="rect">
            <a:avLst/>
          </a:prstGeom>
          <a:noFill/>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3600" kern="1200">
                <a:solidFill>
                  <a:srgbClr val="080808"/>
                </a:solidFill>
                <a:latin typeface="+mj-lt"/>
                <a:ea typeface="+mj-ea"/>
                <a:cs typeface="+mj-cs"/>
              </a:rPr>
              <a:t>Thank You!</a:t>
            </a:r>
          </a:p>
        </p:txBody>
      </p:sp>
      <p:sp>
        <p:nvSpPr>
          <p:cNvPr id="49" name="Isosceles Triangle 48">
            <a:extLst>
              <a:ext uri="{FF2B5EF4-FFF2-40B4-BE49-F238E27FC236}">
                <a16:creationId xmlns:a16="http://schemas.microsoft.com/office/drawing/2014/main" xmlns="" id="{41ACE746-85D5-45EE-8944-61B542B392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a:extLst>
              <a:ext uri="{FF2B5EF4-FFF2-40B4-BE49-F238E27FC236}">
                <a16:creationId xmlns:a16="http://schemas.microsoft.com/office/drawing/2014/main" xmlns="" id="{00BB3E03-CC38-4FA6-9A99-701C62D05A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2FFCEEBB-7137-DDA8-857B-EFB8EB03A4A5}"/>
              </a:ext>
            </a:extLst>
          </p:cNvPr>
          <p:cNvSpPr txBox="1"/>
          <p:nvPr/>
        </p:nvSpPr>
        <p:spPr>
          <a:xfrm>
            <a:off x="3821289" y="3876910"/>
            <a:ext cx="2743200" cy="317500"/>
          </a:xfrm>
          <a:prstGeom prst="rect">
            <a:avLst/>
          </a:prstGeom>
        </p:spPr>
        <p:txBody>
          <a:bodyPr lIns="91440" tIns="45720" rIns="91440" bIns="45720" anchor="t">
            <a:normAutofit fontScale="92500" lnSpcReduction="20000"/>
          </a:bodyPr>
          <a:lstStyle/>
          <a:p>
            <a:endParaRPr lang="en-US"/>
          </a:p>
        </p:txBody>
      </p:sp>
    </p:spTree>
    <p:extLst>
      <p:ext uri="{BB962C8B-B14F-4D97-AF65-F5344CB8AC3E}">
        <p14:creationId xmlns:p14="http://schemas.microsoft.com/office/powerpoint/2010/main" val="3202442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Project Objective</a:t>
            </a:r>
          </a:p>
        </p:txBody>
      </p:sp>
      <p:sp>
        <p:nvSpPr>
          <p:cNvPr id="14" name="Content Placeholder 13"/>
          <p:cNvSpPr>
            <a:spLocks noGrp="1"/>
          </p:cNvSpPr>
          <p:nvPr>
            <p:ph idx="1"/>
          </p:nvPr>
        </p:nvSpPr>
        <p:spPr/>
        <p:txBody>
          <a:bodyPr vert="horz" lIns="0" tIns="45720" rIns="0" bIns="45720" rtlCol="0" anchor="t">
            <a:normAutofit/>
          </a:bodyPr>
          <a:lstStyle/>
          <a:p>
            <a:pPr algn="just">
              <a:lnSpc>
                <a:spcPct val="150000"/>
              </a:lnSpc>
            </a:pPr>
            <a:r>
              <a:rPr lang="en-US">
                <a:ea typeface="+mn-lt"/>
                <a:cs typeface="+mn-lt"/>
              </a:rPr>
              <a:t>Our main aim is to bring out the interconnected hidden links among the different features of the google play store download data.</a:t>
            </a:r>
            <a:endParaRPr lang="en-US"/>
          </a:p>
          <a:p>
            <a:pPr algn="just">
              <a:lnSpc>
                <a:spcPct val="150000"/>
              </a:lnSpc>
            </a:pPr>
            <a:r>
              <a:rPr lang="en-US">
                <a:ea typeface="+mn-lt"/>
                <a:cs typeface="+mn-lt"/>
              </a:rPr>
              <a:t>Our main intended target audience are: </a:t>
            </a:r>
            <a:endParaRPr lang="en-US"/>
          </a:p>
          <a:p>
            <a:pPr marL="742950" lvl="1" algn="just">
              <a:lnSpc>
                <a:spcPct val="150000"/>
              </a:lnSpc>
              <a:spcBef>
                <a:spcPts val="0"/>
              </a:spcBef>
              <a:buFont typeface="Arial,Sans-Serif" panose="05000000000000000000" pitchFamily="2" charset="2"/>
              <a:buChar char="•"/>
            </a:pPr>
            <a:r>
              <a:rPr lang="en-US" sz="2000">
                <a:ea typeface="+mn-lt"/>
                <a:cs typeface="+mn-lt"/>
              </a:rPr>
              <a:t>Application investors</a:t>
            </a:r>
          </a:p>
          <a:p>
            <a:pPr marL="742950" lvl="1" algn="just">
              <a:lnSpc>
                <a:spcPct val="150000"/>
              </a:lnSpc>
              <a:spcBef>
                <a:spcPts val="0"/>
              </a:spcBef>
              <a:buFont typeface="Arial,Sans-Serif" panose="05000000000000000000" pitchFamily="2" charset="2"/>
              <a:buChar char="•"/>
            </a:pPr>
            <a:r>
              <a:rPr lang="en-US" sz="2000">
                <a:ea typeface="+mn-lt"/>
                <a:cs typeface="+mn-lt"/>
              </a:rPr>
              <a:t>App Developers</a:t>
            </a:r>
            <a:endParaRPr lang="en-US" sz="2000"/>
          </a:p>
          <a:p>
            <a:pPr marL="0" indent="0" algn="just">
              <a:buNone/>
            </a:pPr>
            <a:endParaRPr lang="en-US"/>
          </a:p>
          <a:p>
            <a:pPr algn="just"/>
            <a:endParaRPr lang="en-US"/>
          </a:p>
        </p:txBody>
      </p:sp>
    </p:spTree>
    <p:extLst>
      <p:ext uri="{BB962C8B-B14F-4D97-AF65-F5344CB8AC3E}">
        <p14:creationId xmlns:p14="http://schemas.microsoft.com/office/powerpoint/2010/main" val="2580211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Methodology</a:t>
            </a:r>
          </a:p>
        </p:txBody>
      </p:sp>
      <p:sp>
        <p:nvSpPr>
          <p:cNvPr id="14" name="Content Placeholder 13"/>
          <p:cNvSpPr>
            <a:spLocks noGrp="1"/>
          </p:cNvSpPr>
          <p:nvPr>
            <p:ph idx="1"/>
          </p:nvPr>
        </p:nvSpPr>
        <p:spPr/>
        <p:txBody>
          <a:bodyPr vert="horz" lIns="0" tIns="45720" rIns="0" bIns="45720" rtlCol="0" anchor="t">
            <a:normAutofit/>
          </a:bodyPr>
          <a:lstStyle/>
          <a:p>
            <a:pPr algn="just">
              <a:lnSpc>
                <a:spcPct val="150000"/>
              </a:lnSpc>
            </a:pPr>
            <a:r>
              <a:rPr lang="en-US"/>
              <a:t>Data Collection</a:t>
            </a:r>
          </a:p>
          <a:p>
            <a:pPr algn="just">
              <a:lnSpc>
                <a:spcPct val="150000"/>
              </a:lnSpc>
            </a:pPr>
            <a:r>
              <a:rPr lang="en-US"/>
              <a:t>Data Cleaning</a:t>
            </a:r>
          </a:p>
          <a:p>
            <a:pPr algn="just">
              <a:lnSpc>
                <a:spcPct val="150000"/>
              </a:lnSpc>
            </a:pPr>
            <a:r>
              <a:rPr lang="en-US"/>
              <a:t>Data Transformation</a:t>
            </a:r>
          </a:p>
          <a:p>
            <a:pPr algn="just">
              <a:lnSpc>
                <a:spcPct val="150000"/>
              </a:lnSpc>
            </a:pPr>
            <a:r>
              <a:rPr lang="en-US">
                <a:ea typeface="+mn-lt"/>
                <a:cs typeface="+mn-lt"/>
              </a:rPr>
              <a:t>Exploratory Analysis and Visualization</a:t>
            </a:r>
          </a:p>
          <a:p>
            <a:pPr marL="0" indent="0" algn="just">
              <a:buNone/>
            </a:pPr>
            <a:endParaRPr lang="en-US"/>
          </a:p>
          <a:p>
            <a:pPr algn="just"/>
            <a:endParaRPr lang="en-US"/>
          </a:p>
        </p:txBody>
      </p:sp>
    </p:spTree>
    <p:extLst>
      <p:ext uri="{BB962C8B-B14F-4D97-AF65-F5344CB8AC3E}">
        <p14:creationId xmlns:p14="http://schemas.microsoft.com/office/powerpoint/2010/main" val="2455220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Collection</a:t>
            </a:r>
          </a:p>
        </p:txBody>
      </p:sp>
      <p:sp>
        <p:nvSpPr>
          <p:cNvPr id="4" name="Text Placeholder 3"/>
          <p:cNvSpPr>
            <a:spLocks noGrp="1"/>
          </p:cNvSpPr>
          <p:nvPr>
            <p:ph type="body" sz="half" idx="2"/>
          </p:nvPr>
        </p:nvSpPr>
        <p:spPr/>
        <p:txBody>
          <a:bodyPr vert="horz" lIns="0" tIns="45720" rIns="0" bIns="45720" rtlCol="0" anchor="t">
            <a:normAutofit lnSpcReduction="10000"/>
          </a:bodyPr>
          <a:lstStyle/>
          <a:p>
            <a:pPr marL="285750" indent="-285750" algn="just">
              <a:lnSpc>
                <a:spcPct val="150000"/>
              </a:lnSpc>
              <a:buChar char="§"/>
            </a:pPr>
            <a:r>
              <a:rPr lang="en-US">
                <a:ea typeface="+mn-lt"/>
                <a:cs typeface="+mn-lt"/>
                <a:hlinkClick r:id="rId3"/>
              </a:rPr>
              <a:t>Google Play Store Apps Dataset</a:t>
            </a:r>
            <a:r>
              <a:rPr lang="en-US">
                <a:ea typeface="+mn-lt"/>
                <a:cs typeface="+mn-lt"/>
              </a:rPr>
              <a:t>. </a:t>
            </a:r>
          </a:p>
          <a:p>
            <a:pPr marL="285750" indent="-285750" algn="just">
              <a:lnSpc>
                <a:spcPct val="150000"/>
              </a:lnSpc>
              <a:buChar char="§"/>
            </a:pPr>
            <a:r>
              <a:rPr lang="en-US">
                <a:ea typeface="+mn-lt"/>
                <a:cs typeface="+mn-lt"/>
              </a:rPr>
              <a:t>Web scraped data of 50K+ Play Store apps for analyzing the Android market. </a:t>
            </a:r>
          </a:p>
          <a:p>
            <a:pPr marL="285750" indent="-285750" algn="just">
              <a:lnSpc>
                <a:spcPct val="150000"/>
              </a:lnSpc>
              <a:buChar char="§"/>
            </a:pPr>
            <a:r>
              <a:rPr lang="en-US">
                <a:ea typeface="+mn-lt"/>
                <a:cs typeface="+mn-lt"/>
              </a:rPr>
              <a:t>Source: Kaggle (Google Play Store App Data). </a:t>
            </a:r>
          </a:p>
          <a:p>
            <a:pPr marL="285750" indent="-285750" algn="just">
              <a:lnSpc>
                <a:spcPct val="150000"/>
              </a:lnSpc>
              <a:buChar char="§"/>
            </a:pPr>
            <a:r>
              <a:rPr lang="en-US">
                <a:ea typeface="+mn-lt"/>
                <a:cs typeface="+mn-lt"/>
              </a:rPr>
              <a:t>Contains 24 features (columns) with 2.3 million records</a:t>
            </a:r>
          </a:p>
          <a:p>
            <a:pPr marL="285750" indent="-285750">
              <a:buChar char="§"/>
            </a:pPr>
            <a:endParaRPr lang="en-US"/>
          </a:p>
          <a:p>
            <a:pPr marL="285750" indent="-285750">
              <a:buChar char="§"/>
            </a:pPr>
            <a:endParaRPr lang="en-US"/>
          </a:p>
        </p:txBody>
      </p:sp>
      <p:pic>
        <p:nvPicPr>
          <p:cNvPr id="7" name="Picture 7" descr="Table&#10;&#10;Description automatically generated">
            <a:extLst>
              <a:ext uri="{FF2B5EF4-FFF2-40B4-BE49-F238E27FC236}">
                <a16:creationId xmlns:a16="http://schemas.microsoft.com/office/drawing/2014/main" xmlns="" id="{2EFFF0B3-5DF4-ED80-94BC-47FD7A86ECC3}"/>
              </a:ext>
            </a:extLst>
          </p:cNvPr>
          <p:cNvPicPr>
            <a:picLocks noGrp="1" noChangeAspect="1"/>
          </p:cNvPicPr>
          <p:nvPr>
            <p:ph type="pic" idx="1"/>
          </p:nvPr>
        </p:nvPicPr>
        <p:blipFill rotWithShape="1">
          <a:blip r:embed="rId4"/>
          <a:srcRect l="15698" r="15698"/>
          <a:stretch/>
        </p:blipFill>
        <p:spPr>
          <a:xfrm>
            <a:off x="4791882" y="1641560"/>
            <a:ext cx="6293816" cy="4771501"/>
          </a:xfrm>
        </p:spPr>
      </p:pic>
      <p:sp>
        <p:nvSpPr>
          <p:cNvPr id="3" name="Footer Placeholder 2">
            <a:extLst>
              <a:ext uri="{FF2B5EF4-FFF2-40B4-BE49-F238E27FC236}">
                <a16:creationId xmlns:a16="http://schemas.microsoft.com/office/drawing/2014/main" xmlns="" id="{87E5F191-80A1-C433-DA94-11CC8F925A54}"/>
              </a:ext>
            </a:extLst>
          </p:cNvPr>
          <p:cNvSpPr>
            <a:spLocks noGrp="1"/>
          </p:cNvSpPr>
          <p:nvPr>
            <p:ph type="ftr" sz="quarter" idx="11"/>
          </p:nvPr>
        </p:nvSpPr>
        <p:spPr>
          <a:xfrm>
            <a:off x="153159" y="6699250"/>
            <a:ext cx="6094482" cy="69851"/>
          </a:xfrm>
        </p:spPr>
        <p:txBody>
          <a:bodyPr/>
          <a:lstStyle/>
          <a:p>
            <a:pPr algn="l"/>
            <a:r>
              <a:rPr lang="en-US" sz="900"/>
              <a:t>https://www.kaggle.com/code/sampathkumarlam/google-play-store-analysis/data</a:t>
            </a:r>
          </a:p>
        </p:txBody>
      </p:sp>
    </p:spTree>
    <p:extLst>
      <p:ext uri="{BB962C8B-B14F-4D97-AF65-F5344CB8AC3E}">
        <p14:creationId xmlns:p14="http://schemas.microsoft.com/office/powerpoint/2010/main" val="3683544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Data Dictionary</a:t>
            </a:r>
          </a:p>
        </p:txBody>
      </p:sp>
      <p:sp>
        <p:nvSpPr>
          <p:cNvPr id="14" name="Content Placeholder 13"/>
          <p:cNvSpPr>
            <a:spLocks noGrp="1"/>
          </p:cNvSpPr>
          <p:nvPr>
            <p:ph idx="1"/>
          </p:nvPr>
        </p:nvSpPr>
        <p:spPr/>
        <p:txBody>
          <a:bodyPr vert="horz" lIns="0" tIns="45720" rIns="0" bIns="45720" rtlCol="0" anchor="t">
            <a:normAutofit/>
          </a:bodyPr>
          <a:lstStyle/>
          <a:p>
            <a:pPr marL="0" indent="0" algn="just">
              <a:lnSpc>
                <a:spcPct val="150000"/>
              </a:lnSpc>
              <a:buNone/>
            </a:pPr>
            <a:endParaRPr lang="en-US"/>
          </a:p>
          <a:p>
            <a:pPr marL="0" indent="0" algn="just">
              <a:buNone/>
            </a:pPr>
            <a:endParaRPr lang="en-US"/>
          </a:p>
          <a:p>
            <a:pPr algn="just"/>
            <a:endParaRPr lang="en-US"/>
          </a:p>
        </p:txBody>
      </p:sp>
      <p:pic>
        <p:nvPicPr>
          <p:cNvPr id="2" name="Picture 2" descr="Table&#10;&#10;Description automatically generated">
            <a:extLst>
              <a:ext uri="{FF2B5EF4-FFF2-40B4-BE49-F238E27FC236}">
                <a16:creationId xmlns:a16="http://schemas.microsoft.com/office/drawing/2014/main" xmlns="" id="{1BE8D00D-4108-37EB-99F5-216C5E82C242}"/>
              </a:ext>
            </a:extLst>
          </p:cNvPr>
          <p:cNvPicPr>
            <a:picLocks noChangeAspect="1"/>
          </p:cNvPicPr>
          <p:nvPr/>
        </p:nvPicPr>
        <p:blipFill>
          <a:blip r:embed="rId3"/>
          <a:stretch>
            <a:fillRect/>
          </a:stretch>
        </p:blipFill>
        <p:spPr>
          <a:xfrm>
            <a:off x="3705812" y="1355425"/>
            <a:ext cx="4533195" cy="5282390"/>
          </a:xfrm>
          <a:prstGeom prst="rect">
            <a:avLst/>
          </a:prstGeom>
        </p:spPr>
      </p:pic>
    </p:spTree>
    <p:extLst>
      <p:ext uri="{BB962C8B-B14F-4D97-AF65-F5344CB8AC3E}">
        <p14:creationId xmlns:p14="http://schemas.microsoft.com/office/powerpoint/2010/main" val="1702312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Cleanse and Validate Data</a:t>
            </a:r>
          </a:p>
        </p:txBody>
      </p:sp>
      <p:sp>
        <p:nvSpPr>
          <p:cNvPr id="14" name="Content Placeholder 13"/>
          <p:cNvSpPr>
            <a:spLocks noGrp="1"/>
          </p:cNvSpPr>
          <p:nvPr>
            <p:ph idx="1"/>
          </p:nvPr>
        </p:nvSpPr>
        <p:spPr/>
        <p:txBody>
          <a:bodyPr vert="horz" lIns="0" tIns="45720" rIns="0" bIns="45720" rtlCol="0" anchor="t">
            <a:normAutofit/>
          </a:bodyPr>
          <a:lstStyle/>
          <a:p>
            <a:pPr algn="just">
              <a:lnSpc>
                <a:spcPct val="150000"/>
              </a:lnSpc>
            </a:pPr>
            <a:r>
              <a:rPr lang="en-US">
                <a:ea typeface="+mn-lt"/>
                <a:cs typeface="+mn-lt"/>
              </a:rPr>
              <a:t>Crucial for removing faulty data and filling in gaps.</a:t>
            </a:r>
            <a:endParaRPr lang="en-US"/>
          </a:p>
          <a:p>
            <a:pPr algn="just">
              <a:lnSpc>
                <a:spcPct val="150000"/>
              </a:lnSpc>
            </a:pPr>
            <a:r>
              <a:rPr lang="en-US"/>
              <a:t>Removed null values and checked for duplicates.</a:t>
            </a:r>
          </a:p>
          <a:p>
            <a:pPr algn="just">
              <a:lnSpc>
                <a:spcPct val="150000"/>
              </a:lnSpc>
            </a:pPr>
            <a:r>
              <a:rPr lang="en-US">
                <a:ea typeface="+mn-lt"/>
                <a:cs typeface="+mn-lt"/>
              </a:rPr>
              <a:t>Used Gib Score to remove the gibberish names.</a:t>
            </a:r>
          </a:p>
          <a:p>
            <a:pPr algn="just">
              <a:lnSpc>
                <a:spcPct val="150000"/>
              </a:lnSpc>
            </a:pPr>
            <a:r>
              <a:rPr lang="en-US">
                <a:ea typeface="+mn-lt"/>
                <a:cs typeface="+mn-lt"/>
              </a:rPr>
              <a:t>We were left with a dataset that had 1.8 million records after cleansing the data.</a:t>
            </a:r>
            <a:endParaRPr lang="en-US"/>
          </a:p>
          <a:p>
            <a:pPr algn="just">
              <a:lnSpc>
                <a:spcPct val="150000"/>
              </a:lnSpc>
            </a:pPr>
            <a:endParaRPr lang="en-US"/>
          </a:p>
          <a:p>
            <a:pPr algn="just">
              <a:lnSpc>
                <a:spcPct val="150000"/>
              </a:lnSpc>
            </a:pPr>
            <a:endParaRPr lang="en-US"/>
          </a:p>
          <a:p>
            <a:pPr marL="0" indent="0" algn="just">
              <a:buNone/>
            </a:pPr>
            <a:endParaRPr lang="en-US"/>
          </a:p>
          <a:p>
            <a:pPr algn="just"/>
            <a:endParaRPr lang="en-US"/>
          </a:p>
        </p:txBody>
      </p:sp>
      <p:pic>
        <p:nvPicPr>
          <p:cNvPr id="2" name="Picture 2">
            <a:extLst>
              <a:ext uri="{FF2B5EF4-FFF2-40B4-BE49-F238E27FC236}">
                <a16:creationId xmlns:a16="http://schemas.microsoft.com/office/drawing/2014/main" xmlns="" id="{9A4AAD93-0678-4599-95DA-4045B10C2B19}"/>
              </a:ext>
            </a:extLst>
          </p:cNvPr>
          <p:cNvPicPr>
            <a:picLocks noChangeAspect="1"/>
          </p:cNvPicPr>
          <p:nvPr/>
        </p:nvPicPr>
        <p:blipFill>
          <a:blip r:embed="rId3"/>
          <a:stretch>
            <a:fillRect/>
          </a:stretch>
        </p:blipFill>
        <p:spPr>
          <a:xfrm>
            <a:off x="2260835" y="4235158"/>
            <a:ext cx="7669153" cy="2452860"/>
          </a:xfrm>
          <a:prstGeom prst="rect">
            <a:avLst/>
          </a:prstGeom>
        </p:spPr>
      </p:pic>
    </p:spTree>
    <p:extLst>
      <p:ext uri="{BB962C8B-B14F-4D97-AF65-F5344CB8AC3E}">
        <p14:creationId xmlns:p14="http://schemas.microsoft.com/office/powerpoint/2010/main" val="122333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err="1">
                <a:ea typeface="+mj-lt"/>
                <a:cs typeface="+mj-lt"/>
              </a:rPr>
              <a:t>Gibscore</a:t>
            </a:r>
            <a:r>
              <a:rPr lang="en-US">
                <a:ea typeface="+mj-lt"/>
                <a:cs typeface="+mj-lt"/>
              </a:rPr>
              <a:t> to Clean Other Languages Data </a:t>
            </a:r>
            <a:endParaRPr lang="en-US"/>
          </a:p>
        </p:txBody>
      </p:sp>
      <p:pic>
        <p:nvPicPr>
          <p:cNvPr id="3" name="Picture 3" descr="Graphical user interface, text, application, email&#10;&#10;Description automatically generated">
            <a:extLst>
              <a:ext uri="{FF2B5EF4-FFF2-40B4-BE49-F238E27FC236}">
                <a16:creationId xmlns:a16="http://schemas.microsoft.com/office/drawing/2014/main" xmlns="" id="{3DE27E38-7DE1-5222-EA56-9F35961661D0}"/>
              </a:ext>
            </a:extLst>
          </p:cNvPr>
          <p:cNvPicPr>
            <a:picLocks noGrp="1" noChangeAspect="1"/>
          </p:cNvPicPr>
          <p:nvPr>
            <p:ph idx="1"/>
          </p:nvPr>
        </p:nvPicPr>
        <p:blipFill>
          <a:blip r:embed="rId3"/>
          <a:stretch>
            <a:fillRect/>
          </a:stretch>
        </p:blipFill>
        <p:spPr>
          <a:xfrm>
            <a:off x="1103019" y="1562570"/>
            <a:ext cx="4774260" cy="5023554"/>
          </a:xfrm>
        </p:spPr>
      </p:pic>
      <p:pic>
        <p:nvPicPr>
          <p:cNvPr id="4" name="Picture 4" descr="Graphical user interface&#10;&#10;Description automatically generated">
            <a:extLst>
              <a:ext uri="{FF2B5EF4-FFF2-40B4-BE49-F238E27FC236}">
                <a16:creationId xmlns:a16="http://schemas.microsoft.com/office/drawing/2014/main" xmlns="" id="{15A77543-7356-954B-34B4-5E35EAE648B4}"/>
              </a:ext>
            </a:extLst>
          </p:cNvPr>
          <p:cNvPicPr>
            <a:picLocks noChangeAspect="1"/>
          </p:cNvPicPr>
          <p:nvPr/>
        </p:nvPicPr>
        <p:blipFill>
          <a:blip r:embed="rId4"/>
          <a:stretch>
            <a:fillRect/>
          </a:stretch>
        </p:blipFill>
        <p:spPr>
          <a:xfrm>
            <a:off x="6370697" y="1563697"/>
            <a:ext cx="4718754" cy="5085272"/>
          </a:xfrm>
          <a:prstGeom prst="rect">
            <a:avLst/>
          </a:prstGeom>
        </p:spPr>
      </p:pic>
    </p:spTree>
    <p:extLst>
      <p:ext uri="{BB962C8B-B14F-4D97-AF65-F5344CB8AC3E}">
        <p14:creationId xmlns:p14="http://schemas.microsoft.com/office/powerpoint/2010/main" val="2034805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err="1">
                <a:ea typeface="+mj-lt"/>
                <a:cs typeface="+mj-lt"/>
              </a:rPr>
              <a:t>Gibscore</a:t>
            </a:r>
            <a:r>
              <a:rPr lang="en-US">
                <a:ea typeface="+mj-lt"/>
                <a:cs typeface="+mj-lt"/>
              </a:rPr>
              <a:t> to Clean Other Languages Data </a:t>
            </a:r>
            <a:endParaRPr lang="en-US"/>
          </a:p>
        </p:txBody>
      </p:sp>
      <p:sp>
        <p:nvSpPr>
          <p:cNvPr id="5" name="Content Placeholder 4">
            <a:extLst>
              <a:ext uri="{FF2B5EF4-FFF2-40B4-BE49-F238E27FC236}">
                <a16:creationId xmlns:a16="http://schemas.microsoft.com/office/drawing/2014/main" xmlns="" id="{AB6728A1-27E0-5986-4EA1-B6D0A46CFCB0}"/>
              </a:ext>
            </a:extLst>
          </p:cNvPr>
          <p:cNvSpPr>
            <a:spLocks noGrp="1"/>
          </p:cNvSpPr>
          <p:nvPr>
            <p:ph idx="1"/>
          </p:nvPr>
        </p:nvSpPr>
        <p:spPr/>
        <p:txBody>
          <a:bodyPr vert="horz" lIns="0" tIns="45720" rIns="0" bIns="45720" rtlCol="0" anchor="t">
            <a:normAutofit/>
          </a:bodyPr>
          <a:lstStyle/>
          <a:p>
            <a:pPr algn="just">
              <a:lnSpc>
                <a:spcPct val="150000"/>
              </a:lnSpc>
            </a:pPr>
            <a:r>
              <a:rPr lang="en-US">
                <a:ea typeface="+mn-lt"/>
                <a:cs typeface="+mn-lt"/>
              </a:rPr>
              <a:t>Using Gibberish Classification algorithm to detect whether text is valid, or randomly generated. </a:t>
            </a:r>
          </a:p>
          <a:p>
            <a:pPr algn="just">
              <a:lnSpc>
                <a:spcPct val="150000"/>
              </a:lnSpc>
            </a:pPr>
            <a:r>
              <a:rPr lang="en-US">
                <a:ea typeface="+mn-lt"/>
                <a:cs typeface="+mn-lt"/>
              </a:rPr>
              <a:t>It returns a percentage value where a low one means valid text, and a high one means gibberish text. </a:t>
            </a:r>
            <a:endParaRPr lang="en-US"/>
          </a:p>
          <a:p>
            <a:pPr algn="just">
              <a:lnSpc>
                <a:spcPct val="150000"/>
              </a:lnSpc>
            </a:pPr>
            <a:r>
              <a:rPr lang="en-US">
                <a:ea typeface="+mn-lt"/>
                <a:cs typeface="+mn-lt"/>
              </a:rPr>
              <a:t>We are not considering non-English apps in our case.</a:t>
            </a:r>
            <a:endParaRPr lang="en-US"/>
          </a:p>
        </p:txBody>
      </p:sp>
    </p:spTree>
    <p:extLst>
      <p:ext uri="{BB962C8B-B14F-4D97-AF65-F5344CB8AC3E}">
        <p14:creationId xmlns:p14="http://schemas.microsoft.com/office/powerpoint/2010/main" val="1699609538"/>
      </p:ext>
    </p:extLst>
  </p:cSld>
  <p:clrMapOvr>
    <a:masterClrMapping/>
  </p:clrMapOvr>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421</Words>
  <Application>Microsoft Office PowerPoint</Application>
  <PresentationFormat>Custom</PresentationFormat>
  <Paragraphs>110</Paragraphs>
  <Slides>25</Slides>
  <Notes>24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Academic Literature 16x9</vt:lpstr>
      <vt:lpstr>Google play store app  data analysis</vt:lpstr>
      <vt:lpstr>Overview</vt:lpstr>
      <vt:lpstr>Project Objective</vt:lpstr>
      <vt:lpstr>Methodology</vt:lpstr>
      <vt:lpstr>Data Collection</vt:lpstr>
      <vt:lpstr>Data Dictionary</vt:lpstr>
      <vt:lpstr>Cleanse and Validate Data</vt:lpstr>
      <vt:lpstr>Gibscore to Clean Other Languages Data </vt:lpstr>
      <vt:lpstr>Gibscore to Clean Other Languages Data </vt:lpstr>
      <vt:lpstr>Data Transformation</vt:lpstr>
      <vt:lpstr>Exploratory Analysis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Conclusions</vt:lpstr>
      <vt:lpstr>Future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
  <cp:lastModifiedBy>Lenovo</cp:lastModifiedBy>
  <cp:revision>1</cp:revision>
  <dcterms:created xsi:type="dcterms:W3CDTF">2022-12-13T05:07:28Z</dcterms:created>
  <dcterms:modified xsi:type="dcterms:W3CDTF">2022-12-14T23:28:05Z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