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71" r:id="rId6"/>
    <p:sldId id="277" r:id="rId7"/>
    <p:sldId id="276" r:id="rId8"/>
    <p:sldId id="275" r:id="rId9"/>
    <p:sldId id="267" r:id="rId10"/>
    <p:sldId id="268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DA10C-DF97-4F99-8AB7-02D7D237895F}">
          <p14:sldIdLst>
            <p14:sldId id="256"/>
            <p14:sldId id="257"/>
            <p14:sldId id="258"/>
            <p14:sldId id="279"/>
            <p14:sldId id="271"/>
            <p14:sldId id="277"/>
          </p14:sldIdLst>
        </p14:section>
        <p14:section name="Untitled Section" id="{7D3B8F34-E540-4B99-B7AB-F78AAF957C92}">
          <p14:sldIdLst>
            <p14:sldId id="276"/>
            <p14:sldId id="275"/>
            <p14:sldId id="267"/>
            <p14:sldId id="26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spring.io/projects/spring-boo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en/java/" TargetMode="External"/><Relationship Id="rId5" Type="http://schemas.openxmlformats.org/officeDocument/2006/relationships/hyperlink" Target="https://react.dev/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97756" y="2382691"/>
            <a:ext cx="7396481" cy="64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3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en-IN" sz="34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Attendance </a:t>
            </a:r>
            <a:r>
              <a:rPr lang="en-IN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and Leave Management</a:t>
            </a:r>
            <a:r>
              <a:rPr lang="en-IN" sz="3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en-IN" sz="3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2A0F7-23E2-DBC1-9098-A33AE90AC658}"/>
              </a:ext>
            </a:extLst>
          </p:cNvPr>
          <p:cNvSpPr txBox="1"/>
          <p:nvPr/>
        </p:nvSpPr>
        <p:spPr>
          <a:xfrm>
            <a:off x="965115" y="3548967"/>
            <a:ext cx="8550482" cy="274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000" b="1" dirty="0">
                <a:effectLst/>
                <a:ea typeface="Arial" panose="020B0604020202020204" pitchFamily="34" charset="0"/>
              </a:rPr>
              <a:t>Submitted by: </a:t>
            </a:r>
            <a:r>
              <a:rPr lang="en-IN" sz="2000" b="1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Parth Deshmukh, Shekar HM, Aishwarya Tembhurne</a:t>
            </a:r>
            <a:endParaRPr lang="en-IN" sz="1100" b="1" dirty="0">
              <a:solidFill>
                <a:schemeClr val="accent1"/>
              </a:solidFill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000" b="1" dirty="0"/>
              <a:t>Project Type: </a:t>
            </a:r>
            <a:r>
              <a:rPr lang="en-IN" sz="2000" b="1" dirty="0">
                <a:solidFill>
                  <a:schemeClr val="accent1"/>
                </a:solidFill>
              </a:rPr>
              <a:t>Group Project</a:t>
            </a:r>
          </a:p>
          <a:p>
            <a:pPr>
              <a:lnSpc>
                <a:spcPct val="115000"/>
              </a:lnSpc>
            </a:pPr>
            <a:r>
              <a:rPr lang="en-IN" sz="2000" b="1" dirty="0"/>
              <a:t>Group No. : </a:t>
            </a:r>
            <a:r>
              <a:rPr lang="en-IN" sz="2000" b="1" dirty="0">
                <a:solidFill>
                  <a:schemeClr val="accent1"/>
                </a:solidFill>
              </a:rPr>
              <a:t>5</a:t>
            </a:r>
          </a:p>
          <a:p>
            <a:pPr>
              <a:lnSpc>
                <a:spcPct val="115000"/>
              </a:lnSpc>
            </a:pPr>
            <a:r>
              <a:rPr lang="en-IN" sz="2000" b="1" dirty="0">
                <a:effectLst/>
                <a:ea typeface="Arial" panose="020B0604020202020204" pitchFamily="34" charset="0"/>
              </a:rPr>
              <a:t>Batch No. : </a:t>
            </a:r>
            <a:r>
              <a:rPr lang="en-IN" sz="2000" b="1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12</a:t>
            </a:r>
            <a:endParaRPr lang="en-IN" sz="1100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000" b="1" dirty="0">
                <a:effectLst/>
                <a:ea typeface="Arial" panose="020B0604020202020204" pitchFamily="34" charset="0"/>
              </a:rPr>
              <a:t>Program : </a:t>
            </a:r>
            <a:r>
              <a:rPr lang="en-IN" sz="2000" b="1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Axis Fintech Program</a:t>
            </a:r>
            <a:endParaRPr lang="en-IN" sz="1100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000" b="1" dirty="0">
                <a:effectLst/>
                <a:ea typeface="Arial" panose="020B0604020202020204" pitchFamily="34" charset="0"/>
              </a:rPr>
              <a:t>Date: </a:t>
            </a:r>
            <a:r>
              <a:rPr lang="en-IN" sz="2000" b="1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14/07/2023</a:t>
            </a:r>
          </a:p>
          <a:p>
            <a:pPr>
              <a:lnSpc>
                <a:spcPct val="115000"/>
              </a:lnSpc>
            </a:pPr>
            <a:r>
              <a:rPr lang="en-IN" sz="2000" b="1" dirty="0"/>
              <a:t>Git Link: </a:t>
            </a:r>
            <a:r>
              <a:rPr lang="en-IN" sz="1600" b="1" dirty="0">
                <a:hlinkClick r:id="rId4" action="ppaction://hlinksldjump"/>
              </a:rPr>
              <a:t>https://github.com/aishwaryatembhurne/Attendance-and-Leave-Management-Group-5</a:t>
            </a:r>
            <a:endParaRPr lang="en-IN" sz="1350" b="1" dirty="0"/>
          </a:p>
          <a:p>
            <a:pPr>
              <a:lnSpc>
                <a:spcPct val="115000"/>
              </a:lnSpc>
            </a:pPr>
            <a:endParaRPr lang="en-IN" sz="1050" dirty="0">
              <a:effectLst/>
              <a:ea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8F0E7-BE1D-8038-EFEB-CA338C9378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" t="-1323" r="54020" b="1323"/>
          <a:stretch/>
        </p:blipFill>
        <p:spPr>
          <a:xfrm>
            <a:off x="8397425" y="2705311"/>
            <a:ext cx="3235776" cy="36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Future 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66A74A-FFED-1B1B-8AA4-8089906288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0" t="13930" r="3697" b="5139"/>
          <a:stretch/>
        </p:blipFill>
        <p:spPr>
          <a:xfrm>
            <a:off x="8615083" y="2281909"/>
            <a:ext cx="3073506" cy="3305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728228-C2D5-A9A1-5F8B-C625741D3CFD}"/>
              </a:ext>
            </a:extLst>
          </p:cNvPr>
          <p:cNvSpPr txBox="1"/>
          <p:nvPr/>
        </p:nvSpPr>
        <p:spPr>
          <a:xfrm>
            <a:off x="1199236" y="1945341"/>
            <a:ext cx="6062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Implementing new feature such as Rotational Shifts.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Deploying on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4BC82-6C34-287D-CE5B-F0AD75DB3B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4880" r="38046"/>
          <a:stretch/>
        </p:blipFill>
        <p:spPr>
          <a:xfrm>
            <a:off x="7463413" y="1667433"/>
            <a:ext cx="4345488" cy="4240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2B32FC-BEA4-5316-8676-5A210D01D08E}"/>
              </a:ext>
            </a:extLst>
          </p:cNvPr>
          <p:cNvSpPr txBox="1"/>
          <p:nvPr/>
        </p:nvSpPr>
        <p:spPr>
          <a:xfrm>
            <a:off x="744071" y="1801906"/>
            <a:ext cx="5916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React: </a:t>
            </a:r>
          </a:p>
          <a:p>
            <a:r>
              <a:rPr lang="en-IN" sz="2400" b="1" dirty="0"/>
              <a:t>           </a:t>
            </a:r>
            <a:r>
              <a:rPr lang="en-IN" sz="2400" b="1" dirty="0">
                <a:hlinkClick r:id="rId5"/>
              </a:rPr>
              <a:t>https://react.dev/</a:t>
            </a:r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Java: </a:t>
            </a:r>
          </a:p>
          <a:p>
            <a:r>
              <a:rPr lang="en-IN" sz="2400" b="1" dirty="0"/>
              <a:t>         </a:t>
            </a:r>
            <a:r>
              <a:rPr lang="en-IN" sz="2400" b="1" dirty="0">
                <a:hlinkClick r:id="rId6"/>
              </a:rPr>
              <a:t>https://docs.oracle.com/en/java/</a:t>
            </a:r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Spring Boot: </a:t>
            </a:r>
          </a:p>
          <a:p>
            <a:r>
              <a:rPr lang="en-IN" sz="2400" b="1" dirty="0"/>
              <a:t>         </a:t>
            </a:r>
            <a:r>
              <a:rPr lang="en-IN" sz="2400" b="1" dirty="0">
                <a:hlinkClick r:id="rId7"/>
              </a:rPr>
              <a:t>https://spring.io/projects/spring-boot</a:t>
            </a:r>
            <a:endParaRPr lang="en-I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SQL: </a:t>
            </a:r>
          </a:p>
          <a:p>
            <a:r>
              <a:rPr lang="en-IN" sz="2400" b="1" dirty="0"/>
              <a:t>         </a:t>
            </a:r>
            <a:r>
              <a:rPr lang="en-IN" sz="2400" b="1" dirty="0">
                <a:hlinkClick r:id="rId8"/>
              </a:rPr>
              <a:t>https://dev.mysql.com/doc/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1337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3EEA1-F013-9171-8DB0-E802362A5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96" y="-287916"/>
            <a:ext cx="8197807" cy="81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639" y="-6639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7940" y="1503679"/>
            <a:ext cx="10061497" cy="417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3200" b="1" dirty="0">
                <a:effectLst/>
                <a:ea typeface="Arial" panose="020B0604020202020204" pitchFamily="34" charset="0"/>
              </a:rPr>
              <a:t>Table of contents</a:t>
            </a:r>
            <a:endParaRPr lang="en-IN" dirty="0">
              <a:effectLst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3200" b="1" dirty="0">
                <a:effectLst/>
                <a:ea typeface="Arial" panose="020B0604020202020204" pitchFamily="34" charset="0"/>
              </a:rPr>
              <a:t> </a:t>
            </a:r>
            <a:endParaRPr lang="en-IN" dirty="0">
              <a:effectLst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Introduction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Project Overview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Architecture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Back-end Development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Front-end Development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Conclusion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/>
              <a:t>Future Work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2400" b="1" dirty="0">
                <a:effectLst/>
                <a:ea typeface="Arial" panose="020B0604020202020204" pitchFamily="34" charset="0"/>
              </a:rPr>
              <a:t>References</a:t>
            </a:r>
            <a:endParaRPr lang="en-IN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DAC1E-C948-27E0-6B28-EE09DACD2F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3"/>
          <a:stretch/>
        </p:blipFill>
        <p:spPr>
          <a:xfrm>
            <a:off x="7314983" y="1022574"/>
            <a:ext cx="4877017" cy="4812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72CA2-0C91-43FF-10EF-90521E6C8D1F}"/>
              </a:ext>
            </a:extLst>
          </p:cNvPr>
          <p:cNvSpPr txBox="1"/>
          <p:nvPr/>
        </p:nvSpPr>
        <p:spPr>
          <a:xfrm>
            <a:off x="1061301" y="1863905"/>
            <a:ext cx="62536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Attendance and Leave Management System is a Centralized platform for efficient attendance management and leave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Simplifies processes for employees and HR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Modern technology to streamline operations and improve productivity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BF11-1892-4F59-FB56-DC556EBF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045AB0-6AD8-9A3E-970E-D8951128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267744"/>
            <a:ext cx="6524625" cy="3467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0D817-A41F-8241-1BA9-6B7EDDAE65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0BD35-09D6-2493-103F-E786082CA8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roject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Overview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8E2A4-5DCD-C719-FDEA-171427A053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4D5B1-2A7E-6F42-482F-6808A38BCB10}"/>
              </a:ext>
            </a:extLst>
          </p:cNvPr>
          <p:cNvSpPr txBox="1"/>
          <p:nvPr/>
        </p:nvSpPr>
        <p:spPr>
          <a:xfrm>
            <a:off x="1030201" y="1140931"/>
            <a:ext cx="43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Functionalities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D75EF-A262-231D-581E-93DCDDCD728D}"/>
              </a:ext>
            </a:extLst>
          </p:cNvPr>
          <p:cNvSpPr txBox="1"/>
          <p:nvPr/>
        </p:nvSpPr>
        <p:spPr>
          <a:xfrm>
            <a:off x="1030200" y="1825625"/>
            <a:ext cx="66973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800" b="1" dirty="0"/>
              <a:t>Employee: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Mark attendance as Work from Home (WFH) or Work from Office (WFO) based on assigned roster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Mark attendance for single or multiple consecutive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Receive reminder alert email for missed attendance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Apply for leave and view leave balance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Receive notification email for approved or rejected leave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View personal details in profile</a:t>
            </a:r>
            <a:endParaRPr lang="en-US" sz="20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7B78E4-8C6F-0339-CFEA-2DE0175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12791" r="60443" b="13778"/>
          <a:stretch/>
        </p:blipFill>
        <p:spPr>
          <a:xfrm>
            <a:off x="8148917" y="2160493"/>
            <a:ext cx="3012882" cy="34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0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BF11-1892-4F59-FB56-DC556EBF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E77821-680B-9D3B-5360-4EDF1E1A5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267744"/>
            <a:ext cx="6524625" cy="3467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0D817-A41F-8241-1BA9-6B7EDDAE65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0BD35-09D6-2493-103F-E786082CA8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roject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Overview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8E2A4-5DCD-C719-FDEA-171427A053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D75EF-A262-231D-581E-93DCDDCD728D}"/>
              </a:ext>
            </a:extLst>
          </p:cNvPr>
          <p:cNvSpPr txBox="1"/>
          <p:nvPr/>
        </p:nvSpPr>
        <p:spPr>
          <a:xfrm>
            <a:off x="1060078" y="1446213"/>
            <a:ext cx="756396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Admin: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Upload roster for hybrid employees (WFO and WFH days)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Add new employees to the organization (form or Excel upload)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Manage leave applications submitted by employees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Access month-wise reports on total present and absent employees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Generate attendance reports for individual employees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Access reports displaying employee-reporting manager mapping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Generate reports on attendance of managers'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reportees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Download reports in Excel, and PDF format</a:t>
            </a:r>
            <a:endParaRPr lang="en-GB" sz="2000" dirty="0"/>
          </a:p>
          <a:p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368D0-7126-62A8-DB62-BF3CB9EDF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13544" r="8642" b="7852"/>
          <a:stretch/>
        </p:blipFill>
        <p:spPr>
          <a:xfrm>
            <a:off x="8139952" y="1944686"/>
            <a:ext cx="3937147" cy="36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ECC90-3F27-96CE-E75B-DCD38441B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1051369"/>
            <a:ext cx="10721788" cy="58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9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Development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53CE8-BF2A-D1F4-4A22-532CCB789216}"/>
              </a:ext>
            </a:extLst>
          </p:cNvPr>
          <p:cNvSpPr txBox="1"/>
          <p:nvPr/>
        </p:nvSpPr>
        <p:spPr>
          <a:xfrm>
            <a:off x="1007256" y="1243415"/>
            <a:ext cx="2284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Technologies :</a:t>
            </a:r>
          </a:p>
          <a:p>
            <a:endParaRPr lang="en-IN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06FA5-68B9-A7F4-4896-4EA59742EBB6}"/>
              </a:ext>
            </a:extLst>
          </p:cNvPr>
          <p:cNvSpPr txBox="1"/>
          <p:nvPr/>
        </p:nvSpPr>
        <p:spPr>
          <a:xfrm>
            <a:off x="1199236" y="1756043"/>
            <a:ext cx="9464825" cy="329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28575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Roboto" panose="02000000000000000000" pitchFamily="2" charset="0"/>
              </a:rPr>
              <a:t>Spring Boot</a:t>
            </a:r>
            <a:r>
              <a:rPr lang="en-GB" sz="2000" b="0" i="0" dirty="0">
                <a:effectLst/>
                <a:latin typeface="Roboto" panose="02000000000000000000" pitchFamily="2" charset="0"/>
              </a:rPr>
              <a:t>: Spring Boot is a Java framework that simplifies the development of stand-alone, production-grade Spring applications. 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dirty="0">
              <a:latin typeface="Roboto" panose="02000000000000000000" pitchFamily="2" charset="0"/>
            </a:endParaRPr>
          </a:p>
          <a:p>
            <a:pPr marL="180000" indent="-28575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Roboto" panose="02000000000000000000" pitchFamily="2" charset="0"/>
              </a:rPr>
              <a:t>Spring Security: </a:t>
            </a:r>
            <a:r>
              <a:rPr lang="en-GB" sz="2000" i="0" dirty="0">
                <a:effectLst/>
                <a:latin typeface="Roboto" panose="02000000000000000000" pitchFamily="2" charset="0"/>
              </a:rPr>
              <a:t>Spring Security is customizable, authentication and access control framework.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dirty="0">
              <a:latin typeface="Roboto" panose="02000000000000000000" pitchFamily="2" charset="0"/>
            </a:endParaRPr>
          </a:p>
          <a:p>
            <a:pPr marL="180000" indent="-28575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</a:rPr>
              <a:t>Postman</a:t>
            </a:r>
            <a:r>
              <a:rPr lang="en-GB" sz="2000" dirty="0">
                <a:latin typeface="Roboto" panose="02000000000000000000" pitchFamily="2" charset="0"/>
              </a:rPr>
              <a:t>: For testing Crud operations.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dirty="0">
              <a:latin typeface="Roboto" panose="02000000000000000000" pitchFamily="2" charset="0"/>
            </a:endParaRPr>
          </a:p>
          <a:p>
            <a:pPr marL="180000" indent="-28575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</a:rPr>
              <a:t>Database</a:t>
            </a:r>
            <a:r>
              <a:rPr lang="en-GB" sz="2000" dirty="0">
                <a:latin typeface="Roboto" panose="02000000000000000000" pitchFamily="2" charset="0"/>
              </a:rPr>
              <a:t>: MySQL database.</a:t>
            </a:r>
          </a:p>
          <a:p>
            <a:endParaRPr lang="en-GB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GB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F3BE-96E8-CBF0-21DF-687EEA3F9435}"/>
              </a:ext>
            </a:extLst>
          </p:cNvPr>
          <p:cNvSpPr txBox="1"/>
          <p:nvPr/>
        </p:nvSpPr>
        <p:spPr>
          <a:xfrm>
            <a:off x="1068541" y="4251523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Dependencies</a:t>
            </a:r>
            <a:r>
              <a:rPr lang="en-GB" sz="2400" b="1" dirty="0"/>
              <a:t> :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C0940-A0C4-CF89-92D1-0A913F22BBA2}"/>
              </a:ext>
            </a:extLst>
          </p:cNvPr>
          <p:cNvSpPr txBox="1"/>
          <p:nvPr/>
        </p:nvSpPr>
        <p:spPr>
          <a:xfrm>
            <a:off x="720690" y="4758913"/>
            <a:ext cx="27879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Spring </a:t>
            </a:r>
            <a:r>
              <a:rPr lang="en-GB" sz="2000" dirty="0" err="1">
                <a:latin typeface="Roboto" panose="02000000000000000000" pitchFamily="2" charset="0"/>
              </a:rPr>
              <a:t>Devtools</a:t>
            </a:r>
            <a:endParaRPr lang="en-GB" sz="2000" dirty="0">
              <a:latin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Spring web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Spring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MySQL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Lombok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JPA</a:t>
            </a:r>
          </a:p>
          <a:p>
            <a:endParaRPr lang="en-IN" dirty="0"/>
          </a:p>
        </p:txBody>
      </p:sp>
      <p:pic>
        <p:nvPicPr>
          <p:cNvPr id="2050" name="Picture 2" descr="Exploring Spring Boot :Beginners Level - Knoldus Blogs">
            <a:extLst>
              <a:ext uri="{FF2B5EF4-FFF2-40B4-BE49-F238E27FC236}">
                <a16:creationId xmlns:a16="http://schemas.microsoft.com/office/drawing/2014/main" id="{615A1857-4357-F506-A1FE-403E1D31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294" y="3083543"/>
            <a:ext cx="2723029" cy="14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ostman icon PNG and SVG Free Download">
            <a:extLst>
              <a:ext uri="{FF2B5EF4-FFF2-40B4-BE49-F238E27FC236}">
                <a16:creationId xmlns:a16="http://schemas.microsoft.com/office/drawing/2014/main" id="{6ABCA39B-3804-82A8-4035-CBEA5FC1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56" y="5143708"/>
            <a:ext cx="1268506" cy="126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C748E-BD55-33A9-B3D3-11DCCE594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71" y="4262676"/>
            <a:ext cx="2109229" cy="15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Front-end Development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BF4F-EB62-AA09-9569-0142FAEEA99E}"/>
              </a:ext>
            </a:extLst>
          </p:cNvPr>
          <p:cNvSpPr txBox="1"/>
          <p:nvPr/>
        </p:nvSpPr>
        <p:spPr>
          <a:xfrm>
            <a:off x="1199237" y="132204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Technologies :</a:t>
            </a:r>
            <a:endParaRPr lang="en-GB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A222A-672E-ECA0-54BF-211174671E7F}"/>
              </a:ext>
            </a:extLst>
          </p:cNvPr>
          <p:cNvSpPr txBox="1"/>
          <p:nvPr/>
        </p:nvSpPr>
        <p:spPr>
          <a:xfrm>
            <a:off x="1215134" y="2027445"/>
            <a:ext cx="6096000" cy="4075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</a:rPr>
              <a:t> </a:t>
            </a:r>
            <a:r>
              <a:rPr lang="en-GB" sz="2000" b="1" dirty="0">
                <a:latin typeface="Roboto" panose="02000000000000000000" pitchFamily="2" charset="0"/>
              </a:rPr>
              <a:t>React.js: </a:t>
            </a:r>
            <a:r>
              <a:rPr lang="en-GB" sz="2000" dirty="0">
                <a:latin typeface="Roboto" panose="02000000000000000000" pitchFamily="2" charset="0"/>
              </a:rPr>
              <a:t>ReactJS: ReactJS is a popular JavaScript library used for building user interfaces. It provides a component-based approach to development.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sz="2000" dirty="0">
              <a:latin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sz="2000" dirty="0">
              <a:latin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 </a:t>
            </a:r>
            <a:r>
              <a:rPr lang="en-GB" sz="2000" b="1" dirty="0" err="1">
                <a:latin typeface="Roboto" panose="02000000000000000000" pitchFamily="2" charset="0"/>
              </a:rPr>
              <a:t>Axios</a:t>
            </a:r>
            <a:r>
              <a:rPr lang="en-GB" sz="2000" b="1" dirty="0">
                <a:latin typeface="Roboto" panose="02000000000000000000" pitchFamily="2" charset="0"/>
              </a:rPr>
              <a:t>: </a:t>
            </a:r>
            <a:r>
              <a:rPr lang="en-GB" sz="2000" dirty="0" err="1">
                <a:latin typeface="Roboto" panose="02000000000000000000" pitchFamily="2" charset="0"/>
              </a:rPr>
              <a:t>Axios</a:t>
            </a:r>
            <a:r>
              <a:rPr lang="en-GB" sz="2000" dirty="0">
                <a:latin typeface="Roboto" panose="02000000000000000000" pitchFamily="2" charset="0"/>
              </a:rPr>
              <a:t> is a widely used JavaScript library for making HTTP requests in the browser.</a:t>
            </a: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</a:pPr>
            <a:endParaRPr lang="en-GB" sz="2000" dirty="0">
              <a:latin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</a:rPr>
              <a:t> </a:t>
            </a:r>
            <a:r>
              <a:rPr lang="en-GB" sz="2000" b="1" dirty="0">
                <a:latin typeface="Roboto" panose="02000000000000000000" pitchFamily="2" charset="0"/>
              </a:rPr>
              <a:t>CSS:  </a:t>
            </a:r>
            <a:r>
              <a:rPr lang="en-GB" sz="2000" dirty="0">
                <a:latin typeface="Roboto" panose="02000000000000000000" pitchFamily="2" charset="0"/>
              </a:rPr>
              <a:t>It is simple style sheet language use to describe the presentation of the document written in </a:t>
            </a:r>
            <a:r>
              <a:rPr lang="en-GB" sz="2000" dirty="0" err="1">
                <a:latin typeface="Roboto" panose="02000000000000000000" pitchFamily="2" charset="0"/>
              </a:rPr>
              <a:t>jsx</a:t>
            </a:r>
            <a:r>
              <a:rPr lang="en-GB" sz="2000" dirty="0">
                <a:latin typeface="Roboto" panose="02000000000000000000" pitchFamily="2" charset="0"/>
              </a:rPr>
              <a:t> .</a:t>
            </a:r>
          </a:p>
          <a:p>
            <a:endParaRPr lang="en-GB" sz="2000" dirty="0">
              <a:latin typeface="Söhne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E0C4D0-C941-9A80-0034-5EBE667F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73" y="1539966"/>
            <a:ext cx="1621850" cy="141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A310BA-94CD-55EC-885B-68DE6623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80" y="3367949"/>
            <a:ext cx="2057246" cy="5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A21C0D-9BA0-0504-EC25-3BFD09788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428" y="4401670"/>
            <a:ext cx="1116940" cy="15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4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60B0B-3B7F-F8E3-9BFC-41D67D9CFF32}"/>
              </a:ext>
            </a:extLst>
          </p:cNvPr>
          <p:cNvSpPr txBox="1"/>
          <p:nvPr/>
        </p:nvSpPr>
        <p:spPr>
          <a:xfrm>
            <a:off x="1044397" y="1834943"/>
            <a:ext cx="61542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Comprehensive solution for attendance and leave management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Automates processes, enhances efficiency, and reduces errors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User-friendly interface for easy attendance marking and leave application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Intuitive HR management tools and robust reporting capabilities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72AC-1C6F-CC46-5986-C8DC322876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12176" r="48490" b="5656"/>
          <a:stretch/>
        </p:blipFill>
        <p:spPr>
          <a:xfrm>
            <a:off x="7826405" y="2029347"/>
            <a:ext cx="3737845" cy="36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SA Template" id="{7EF025AB-56D0-42C6-8D01-6D7BD15986E7}" vid="{13FEAC2C-1A59-4677-B9C8-864B00C2BF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4400</TotalTime>
  <Words>471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Aishwarya Tembhurne</cp:lastModifiedBy>
  <cp:revision>49</cp:revision>
  <dcterms:created xsi:type="dcterms:W3CDTF">2023-04-15T11:22:40Z</dcterms:created>
  <dcterms:modified xsi:type="dcterms:W3CDTF">2023-07-25T16:24:33Z</dcterms:modified>
</cp:coreProperties>
</file>