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1" r:id="rId6"/>
    <p:sldId id="289" r:id="rId7"/>
    <p:sldId id="261" r:id="rId8"/>
    <p:sldId id="290" r:id="rId9"/>
    <p:sldId id="262" r:id="rId10"/>
    <p:sldId id="291" r:id="rId11"/>
    <p:sldId id="292" r:id="rId12"/>
    <p:sldId id="294" r:id="rId13"/>
    <p:sldId id="273" r:id="rId14"/>
    <p:sldId id="264" r:id="rId15"/>
    <p:sldId id="265" r:id="rId16"/>
    <p:sldId id="267" r:id="rId17"/>
    <p:sldId id="268" r:id="rId18"/>
    <p:sldId id="269"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185" autoAdjust="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har b" userId="135234e933d06de3" providerId="LiveId" clId="{3076866F-5069-4CF0-93F0-529841298C64}"/>
    <pc:docChg chg="addSld modSld sldOrd">
      <pc:chgData name="vihar b" userId="135234e933d06de3" providerId="LiveId" clId="{3076866F-5069-4CF0-93F0-529841298C64}" dt="2023-05-30T16:58:27.849" v="134" actId="20578"/>
      <pc:docMkLst>
        <pc:docMk/>
      </pc:docMkLst>
      <pc:sldChg chg="modSp mod">
        <pc:chgData name="vihar b" userId="135234e933d06de3" providerId="LiveId" clId="{3076866F-5069-4CF0-93F0-529841298C64}" dt="2023-05-30T16:58:27.849" v="134" actId="20578"/>
        <pc:sldMkLst>
          <pc:docMk/>
          <pc:sldMk cId="2907023693" sldId="257"/>
        </pc:sldMkLst>
        <pc:spChg chg="mod">
          <ac:chgData name="vihar b" userId="135234e933d06de3" providerId="LiveId" clId="{3076866F-5069-4CF0-93F0-529841298C64}" dt="2023-05-30T16:58:27.849" v="134" actId="20578"/>
          <ac:spMkLst>
            <pc:docMk/>
            <pc:sldMk cId="2907023693" sldId="257"/>
            <ac:spMk id="3" creationId="{C7DDF28F-771F-D180-B602-4C9BA1896597}"/>
          </ac:spMkLst>
        </pc:spChg>
      </pc:sldChg>
      <pc:sldChg chg="modSp mod">
        <pc:chgData name="vihar b" userId="135234e933d06de3" providerId="LiveId" clId="{3076866F-5069-4CF0-93F0-529841298C64}" dt="2023-05-30T15:31:47.258" v="0" actId="1076"/>
        <pc:sldMkLst>
          <pc:docMk/>
          <pc:sldMk cId="4078025115" sldId="260"/>
        </pc:sldMkLst>
        <pc:spChg chg="mod">
          <ac:chgData name="vihar b" userId="135234e933d06de3" providerId="LiveId" clId="{3076866F-5069-4CF0-93F0-529841298C64}" dt="2023-05-30T15:31:47.258" v="0" actId="1076"/>
          <ac:spMkLst>
            <pc:docMk/>
            <pc:sldMk cId="4078025115" sldId="260"/>
            <ac:spMk id="9" creationId="{9E6CB871-F71A-0AA9-2DC6-C9AA195CBD29}"/>
          </ac:spMkLst>
        </pc:spChg>
      </pc:sldChg>
      <pc:sldChg chg="modSp mod">
        <pc:chgData name="vihar b" userId="135234e933d06de3" providerId="LiveId" clId="{3076866F-5069-4CF0-93F0-529841298C64}" dt="2023-05-30T15:43:20.464" v="6" actId="1076"/>
        <pc:sldMkLst>
          <pc:docMk/>
          <pc:sldMk cId="1694362061" sldId="269"/>
        </pc:sldMkLst>
        <pc:spChg chg="mod">
          <ac:chgData name="vihar b" userId="135234e933d06de3" providerId="LiveId" clId="{3076866F-5069-4CF0-93F0-529841298C64}" dt="2023-05-30T15:43:20.464" v="6" actId="1076"/>
          <ac:spMkLst>
            <pc:docMk/>
            <pc:sldMk cId="1694362061" sldId="269"/>
            <ac:spMk id="10" creationId="{61206C2F-BDF5-071B-EC7C-A93066E34658}"/>
          </ac:spMkLst>
        </pc:spChg>
      </pc:sldChg>
      <pc:sldChg chg="addSp modSp add mod ord">
        <pc:chgData name="vihar b" userId="135234e933d06de3" providerId="LiveId" clId="{3076866F-5069-4CF0-93F0-529841298C64}" dt="2023-05-30T16:55:14.480" v="81"/>
        <pc:sldMkLst>
          <pc:docMk/>
          <pc:sldMk cId="303479794" sldId="287"/>
        </pc:sldMkLst>
        <pc:spChg chg="mod">
          <ac:chgData name="vihar b" userId="135234e933d06de3" providerId="LiveId" clId="{3076866F-5069-4CF0-93F0-529841298C64}" dt="2023-05-30T16:51:53.733" v="10" actId="20577"/>
          <ac:spMkLst>
            <pc:docMk/>
            <pc:sldMk cId="303479794" sldId="287"/>
            <ac:spMk id="7" creationId="{42C9D8A8-1C42-C2FD-EA56-C22FFDE8AF0E}"/>
          </ac:spMkLst>
        </pc:spChg>
        <pc:spChg chg="mod">
          <ac:chgData name="vihar b" userId="135234e933d06de3" providerId="LiveId" clId="{3076866F-5069-4CF0-93F0-529841298C64}" dt="2023-05-30T16:52:47.061" v="54" actId="20577"/>
          <ac:spMkLst>
            <pc:docMk/>
            <pc:sldMk cId="303479794" sldId="287"/>
            <ac:spMk id="8" creationId="{83A5D50A-7BF5-47B2-27E6-96AA33171B2B}"/>
          </ac:spMkLst>
        </pc:spChg>
        <pc:picChg chg="add mod">
          <ac:chgData name="vihar b" userId="135234e933d06de3" providerId="LiveId" clId="{3076866F-5069-4CF0-93F0-529841298C64}" dt="2023-05-30T16:54:03.169" v="61" actId="1076"/>
          <ac:picMkLst>
            <pc:docMk/>
            <pc:sldMk cId="303479794" sldId="287"/>
            <ac:picMk id="3" creationId="{769D4A06-CF78-9134-8CDC-F244D915E202}"/>
          </ac:picMkLst>
        </pc:picChg>
      </pc:sldChg>
      <pc:sldChg chg="addSp delSp modSp add mod">
        <pc:chgData name="vihar b" userId="135234e933d06de3" providerId="LiveId" clId="{3076866F-5069-4CF0-93F0-529841298C64}" dt="2023-05-30T16:57:36.261" v="119"/>
        <pc:sldMkLst>
          <pc:docMk/>
          <pc:sldMk cId="478504942" sldId="288"/>
        </pc:sldMkLst>
        <pc:spChg chg="del mod">
          <ac:chgData name="vihar b" userId="135234e933d06de3" providerId="LiveId" clId="{3076866F-5069-4CF0-93F0-529841298C64}" dt="2023-05-30T16:57:36.261" v="119"/>
          <ac:spMkLst>
            <pc:docMk/>
            <pc:sldMk cId="478504942" sldId="288"/>
            <ac:spMk id="7" creationId="{665F3BBB-36FE-E6E4-6217-C50A5E5EF88B}"/>
          </ac:spMkLst>
        </pc:spChg>
        <pc:spChg chg="mod">
          <ac:chgData name="vihar b" userId="135234e933d06de3" providerId="LiveId" clId="{3076866F-5069-4CF0-93F0-529841298C64}" dt="2023-05-30T16:57:30.668" v="117" actId="20577"/>
          <ac:spMkLst>
            <pc:docMk/>
            <pc:sldMk cId="478504942" sldId="288"/>
            <ac:spMk id="8" creationId="{83A5D50A-7BF5-47B2-27E6-96AA33171B2B}"/>
          </ac:spMkLst>
        </pc:spChg>
        <pc:picChg chg="add mod">
          <ac:chgData name="vihar b" userId="135234e933d06de3" providerId="LiveId" clId="{3076866F-5069-4CF0-93F0-529841298C64}" dt="2023-05-30T16:57:16.995" v="88" actId="1076"/>
          <ac:picMkLst>
            <pc:docMk/>
            <pc:sldMk cId="478504942" sldId="288"/>
            <ac:picMk id="3" creationId="{22BB7FAA-1062-268A-607C-19E57E4385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01-06-2023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ishwaryatembhurne/Chat-Application"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spring.io/projects/spring-boot"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reactjs.org/docs/" TargetMode="External"/><Relationship Id="rId5" Type="http://schemas.openxmlformats.org/officeDocument/2006/relationships/hyperlink" Target="https://developer.mozilla.org/en-US/docs/Web/JavaScript" TargetMode="External"/><Relationship Id="rId4" Type="http://schemas.openxmlformats.org/officeDocument/2006/relationships/hyperlink" Target="https://docs.oracle.com/javas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612732"/>
          </a:xfrm>
          <a:prstGeom prst="rect">
            <a:avLst/>
          </a:prstGeom>
          <a:noFill/>
        </p:spPr>
        <p:txBody>
          <a:bodyPr wrap="square">
            <a:spAutoFit/>
          </a:bodyPr>
          <a:lstStyle/>
          <a:p>
            <a:pPr>
              <a:lnSpc>
                <a:spcPct val="115000"/>
              </a:lnSpc>
            </a:pPr>
            <a:r>
              <a:rPr lang="en-IN"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CHAT APPLICATION</a:t>
            </a:r>
            <a:endParaRPr lang="en-IN" sz="3200"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334613"/>
          </a:xfrm>
          <a:prstGeom prst="rect">
            <a:avLst/>
          </a:prstGeom>
          <a:noFill/>
        </p:spPr>
        <p:txBody>
          <a:bodyPr wrap="square">
            <a:spAutoFit/>
          </a:bodyPr>
          <a:lstStyle/>
          <a:p>
            <a:pPr>
              <a:lnSpc>
                <a:spcPct val="115000"/>
              </a:lnSpc>
            </a:pPr>
            <a:r>
              <a:rPr lang="en-IN" sz="1600" b="1" dirty="0">
                <a:effectLst/>
                <a:latin typeface="Times New Roman" panose="02020603050405020304" pitchFamily="18" charset="0"/>
                <a:ea typeface="Arial" panose="020B0604020202020204" pitchFamily="34" charset="0"/>
              </a:rPr>
              <a:t>Submitted by: </a:t>
            </a:r>
            <a:r>
              <a:rPr lang="en-IN" sz="1600" b="1" dirty="0">
                <a:latin typeface="Times New Roman" panose="02020603050405020304" pitchFamily="18" charset="0"/>
                <a:ea typeface="Arial" panose="020B0604020202020204" pitchFamily="34" charset="0"/>
              </a:rPr>
              <a:t>Aishwarya Tembhurne</a:t>
            </a:r>
            <a:endParaRPr lang="en-IN" sz="1000" b="1" dirty="0">
              <a:effectLst/>
              <a:latin typeface="Arial" panose="020B0604020202020204" pitchFamily="34" charset="0"/>
              <a:ea typeface="Arial" panose="020B0604020202020204" pitchFamily="34" charset="0"/>
            </a:endParaRPr>
          </a:p>
          <a:p>
            <a:pPr>
              <a:lnSpc>
                <a:spcPct val="115000"/>
              </a:lnSpc>
            </a:pPr>
            <a:r>
              <a:rPr lang="en-IN" sz="1600" b="1" dirty="0">
                <a:latin typeface="Times New Roman" panose="02020603050405020304" pitchFamily="18" charset="0"/>
              </a:rPr>
              <a:t>Submission type : Individual</a:t>
            </a:r>
          </a:p>
          <a:p>
            <a:pPr>
              <a:lnSpc>
                <a:spcPct val="115000"/>
              </a:lnSpc>
            </a:pPr>
            <a:r>
              <a:rPr lang="en-IN" sz="1600" b="1" dirty="0">
                <a:effectLst/>
                <a:latin typeface="Times New Roman" panose="02020603050405020304" pitchFamily="18" charset="0"/>
                <a:ea typeface="Arial" panose="020B0604020202020204" pitchFamily="34" charset="0"/>
              </a:rPr>
              <a:t>Name: </a:t>
            </a:r>
            <a:r>
              <a:rPr lang="en-IN" sz="1600" b="1" dirty="0">
                <a:latin typeface="Times New Roman" panose="02020603050405020304" pitchFamily="18" charset="0"/>
                <a:ea typeface="Arial" panose="020B0604020202020204" pitchFamily="34" charset="0"/>
              </a:rPr>
              <a:t>Aishwarya Tembhurne</a:t>
            </a:r>
            <a:endParaRPr lang="en-IN" sz="1000" dirty="0">
              <a:effectLst/>
              <a:latin typeface="Arial" panose="020B0604020202020204" pitchFamily="34" charset="0"/>
              <a:ea typeface="Arial" panose="020B0604020202020204" pitchFamily="34" charset="0"/>
            </a:endParaRPr>
          </a:p>
          <a:p>
            <a:pPr>
              <a:lnSpc>
                <a:spcPct val="115000"/>
              </a:lnSpc>
            </a:pPr>
            <a:r>
              <a:rPr lang="en-IN" sz="1600" b="1" dirty="0">
                <a:effectLst/>
                <a:latin typeface="Times New Roman" panose="02020603050405020304" pitchFamily="18" charset="0"/>
                <a:ea typeface="Arial" panose="020B0604020202020204" pitchFamily="34" charset="0"/>
              </a:rPr>
              <a:t>Batch : Axis Bank Fintech Batch 12</a:t>
            </a:r>
            <a:endParaRPr lang="en-IN" sz="1000" dirty="0">
              <a:effectLst/>
              <a:latin typeface="Arial" panose="020B0604020202020204" pitchFamily="34" charset="0"/>
              <a:ea typeface="Arial" panose="020B0604020202020204" pitchFamily="34" charset="0"/>
            </a:endParaRPr>
          </a:p>
          <a:p>
            <a:pPr>
              <a:lnSpc>
                <a:spcPct val="115000"/>
              </a:lnSpc>
            </a:pPr>
            <a:r>
              <a:rPr lang="en-IN" sz="1600" b="1" dirty="0">
                <a:effectLst/>
                <a:latin typeface="Times New Roman" panose="02020603050405020304" pitchFamily="18" charset="0"/>
                <a:ea typeface="Arial" panose="020B0604020202020204" pitchFamily="34" charset="0"/>
              </a:rPr>
              <a:t>LMS Id : </a:t>
            </a:r>
            <a:r>
              <a:rPr lang="en-IN" sz="1600" b="1" dirty="0">
                <a:latin typeface="Times New Roman" panose="02020603050405020304" pitchFamily="18" charset="0"/>
                <a:ea typeface="Arial" panose="020B0604020202020204" pitchFamily="34" charset="0"/>
              </a:rPr>
              <a:t>aishwarya12</a:t>
            </a:r>
            <a:endParaRPr lang="en-IN" sz="1000" dirty="0">
              <a:effectLst/>
              <a:latin typeface="Arial" panose="020B0604020202020204" pitchFamily="34" charset="0"/>
              <a:ea typeface="Arial" panose="020B0604020202020204" pitchFamily="34" charset="0"/>
            </a:endParaRPr>
          </a:p>
          <a:p>
            <a:pPr>
              <a:lnSpc>
                <a:spcPct val="115000"/>
              </a:lnSpc>
            </a:pPr>
            <a:r>
              <a:rPr lang="en-IN" sz="1600" b="1" dirty="0">
                <a:effectLst/>
                <a:latin typeface="Times New Roman" panose="02020603050405020304" pitchFamily="18" charset="0"/>
                <a:ea typeface="Arial" panose="020B0604020202020204" pitchFamily="34" charset="0"/>
              </a:rPr>
              <a:t>Program : Axis Bank Fintech Batch 12</a:t>
            </a:r>
            <a:endParaRPr lang="en-IN" sz="1000" dirty="0">
              <a:effectLst/>
              <a:latin typeface="Arial" panose="020B0604020202020204" pitchFamily="34" charset="0"/>
              <a:ea typeface="Arial" panose="020B0604020202020204" pitchFamily="34" charset="0"/>
            </a:endParaRPr>
          </a:p>
          <a:p>
            <a:pPr>
              <a:lnSpc>
                <a:spcPct val="115000"/>
              </a:lnSpc>
            </a:pPr>
            <a:r>
              <a:rPr lang="en-IN" sz="1600" b="1" dirty="0">
                <a:effectLst/>
                <a:latin typeface="Times New Roman" panose="02020603050405020304" pitchFamily="18" charset="0"/>
                <a:ea typeface="Arial" panose="020B0604020202020204" pitchFamily="34" charset="0"/>
              </a:rPr>
              <a:t>Date: </a:t>
            </a:r>
            <a:r>
              <a:rPr lang="en-IN" sz="1600" b="1" dirty="0">
                <a:latin typeface="Times New Roman" panose="02020603050405020304" pitchFamily="18" charset="0"/>
                <a:ea typeface="Arial" panose="020B0604020202020204" pitchFamily="34" charset="0"/>
              </a:rPr>
              <a:t>31</a:t>
            </a:r>
            <a:r>
              <a:rPr lang="en-IN" sz="1600" b="1" dirty="0">
                <a:effectLst/>
                <a:latin typeface="Times New Roman" panose="02020603050405020304" pitchFamily="18" charset="0"/>
                <a:ea typeface="Arial" panose="020B0604020202020204" pitchFamily="34" charset="0"/>
              </a:rPr>
              <a:t>/05/2023</a:t>
            </a:r>
          </a:p>
          <a:p>
            <a:pPr>
              <a:lnSpc>
                <a:spcPct val="115000"/>
              </a:lnSpc>
            </a:pPr>
            <a:r>
              <a:rPr lang="en-IN" sz="1600" b="1" dirty="0">
                <a:latin typeface="Times New Roman" panose="02020603050405020304" pitchFamily="18" charset="0"/>
                <a:ea typeface="Arial" panose="020B0604020202020204" pitchFamily="34" charset="0"/>
              </a:rPr>
              <a:t>Git Link: </a:t>
            </a:r>
            <a:r>
              <a:rPr lang="en-IN" sz="1600" b="1" dirty="0">
                <a:latin typeface="Times New Roman" panose="02020603050405020304" pitchFamily="18" charset="0"/>
                <a:ea typeface="Arial" panose="020B0604020202020204" pitchFamily="34" charset="0"/>
                <a:hlinkClick r:id="rId3"/>
              </a:rPr>
              <a:t>https://github.com/aishwaryatembhurne/Chat-Application</a:t>
            </a:r>
            <a:endParaRPr lang="en-IN" sz="1000"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69470BE-B429-022D-7C27-702D2DB4A8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8449" y="2603161"/>
            <a:ext cx="5208494" cy="3496837"/>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217505" y="1197589"/>
            <a:ext cx="11354777" cy="2323521"/>
          </a:xfrm>
          <a:prstGeom prst="rect">
            <a:avLst/>
          </a:prstGeom>
          <a:noFill/>
        </p:spPr>
        <p:txBody>
          <a:bodyPr wrap="square">
            <a:spAutoFit/>
          </a:bodyPr>
          <a:lstStyle/>
          <a:p>
            <a:pPr>
              <a:lnSpc>
                <a:spcPct val="115000"/>
              </a:lnSpc>
            </a:pPr>
            <a:r>
              <a:rPr lang="en-IN" sz="2000" b="1" dirty="0">
                <a:effectLst/>
                <a:latin typeface="Times New Roman" panose="02020603050405020304" pitchFamily="18" charset="0"/>
                <a:ea typeface="Arial" panose="020B0604020202020204" pitchFamily="34" charset="0"/>
                <a:cs typeface="Times New Roman" panose="02020603050405020304" pitchFamily="18" charset="0"/>
              </a:rPr>
              <a:t>Chat </a:t>
            </a:r>
            <a:r>
              <a:rPr lang="en-IN" sz="2000" b="1" dirty="0">
                <a:latin typeface="Times New Roman" panose="02020603050405020304" pitchFamily="18" charset="0"/>
                <a:ea typeface="Arial" panose="020B0604020202020204" pitchFamily="34" charset="0"/>
                <a:cs typeface="Times New Roman" panose="02020603050405020304" pitchFamily="18" charset="0"/>
              </a:rPr>
              <a:t>Signup</a:t>
            </a:r>
            <a:r>
              <a:rPr lang="en-IN" sz="2000" b="1" dirty="0">
                <a:effectLst/>
                <a:latin typeface="Times New Roman" panose="02020603050405020304" pitchFamily="18" charset="0"/>
                <a:ea typeface="Arial" panose="020B0604020202020204" pitchFamily="34" charset="0"/>
                <a:cs typeface="Times New Roman" panose="02020603050405020304" pitchFamily="18" charset="0"/>
              </a:rPr>
              <a:t> Page:</a:t>
            </a:r>
          </a:p>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           </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4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400"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4A5ADB7-1194-B938-7329-4193F097AABA}"/>
              </a:ext>
            </a:extLst>
          </p:cNvPr>
          <p:cNvPicPr>
            <a:picLocks noChangeAspect="1"/>
          </p:cNvPicPr>
          <p:nvPr/>
        </p:nvPicPr>
        <p:blipFill>
          <a:blip r:embed="rId4"/>
          <a:stretch>
            <a:fillRect/>
          </a:stretch>
        </p:blipFill>
        <p:spPr>
          <a:xfrm>
            <a:off x="5664592" y="866481"/>
            <a:ext cx="6125195" cy="5979318"/>
          </a:xfrm>
          <a:prstGeom prst="rect">
            <a:avLst/>
          </a:prstGeom>
        </p:spPr>
      </p:pic>
    </p:spTree>
    <p:extLst>
      <p:ext uri="{BB962C8B-B14F-4D97-AF65-F5344CB8AC3E}">
        <p14:creationId xmlns:p14="http://schemas.microsoft.com/office/powerpoint/2010/main" val="168130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217505" y="1197589"/>
            <a:ext cx="11354777" cy="4447179"/>
          </a:xfrm>
          <a:prstGeom prst="rect">
            <a:avLst/>
          </a:prstGeom>
          <a:noFill/>
        </p:spPr>
        <p:txBody>
          <a:bodyPr wrap="square">
            <a:spAutoFit/>
          </a:bodyPr>
          <a:lstStyle/>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Search:</a:t>
            </a:r>
          </a:p>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          </a:t>
            </a: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     </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           </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4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400"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EAEA58D3-063E-50F6-3B26-E7C792E25FBC}"/>
              </a:ext>
            </a:extLst>
          </p:cNvPr>
          <p:cNvPicPr>
            <a:picLocks noChangeAspect="1"/>
          </p:cNvPicPr>
          <p:nvPr/>
        </p:nvPicPr>
        <p:blipFill>
          <a:blip r:embed="rId4"/>
          <a:stretch>
            <a:fillRect/>
          </a:stretch>
        </p:blipFill>
        <p:spPr>
          <a:xfrm>
            <a:off x="1914396" y="2512624"/>
            <a:ext cx="2972058" cy="1623201"/>
          </a:xfrm>
          <a:prstGeom prst="rect">
            <a:avLst/>
          </a:prstGeom>
        </p:spPr>
      </p:pic>
      <p:pic>
        <p:nvPicPr>
          <p:cNvPr id="13" name="Picture 12">
            <a:extLst>
              <a:ext uri="{FF2B5EF4-FFF2-40B4-BE49-F238E27FC236}">
                <a16:creationId xmlns:a16="http://schemas.microsoft.com/office/drawing/2014/main" id="{B409710A-B6BB-7602-AB41-3C033B389117}"/>
              </a:ext>
            </a:extLst>
          </p:cNvPr>
          <p:cNvPicPr>
            <a:picLocks noChangeAspect="1"/>
          </p:cNvPicPr>
          <p:nvPr/>
        </p:nvPicPr>
        <p:blipFill>
          <a:blip r:embed="rId5"/>
          <a:stretch>
            <a:fillRect/>
          </a:stretch>
        </p:blipFill>
        <p:spPr>
          <a:xfrm>
            <a:off x="2180970" y="1233005"/>
            <a:ext cx="2110923" cy="762066"/>
          </a:xfrm>
          <a:prstGeom prst="rect">
            <a:avLst/>
          </a:prstGeom>
        </p:spPr>
      </p:pic>
    </p:spTree>
    <p:extLst>
      <p:ext uri="{BB962C8B-B14F-4D97-AF65-F5344CB8AC3E}">
        <p14:creationId xmlns:p14="http://schemas.microsoft.com/office/powerpoint/2010/main" val="187567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227030" y="1197589"/>
            <a:ext cx="11354777" cy="5155066"/>
          </a:xfrm>
          <a:prstGeom prst="rect">
            <a:avLst/>
          </a:prstGeom>
          <a:noFill/>
        </p:spPr>
        <p:txBody>
          <a:bodyPr wrap="square">
            <a:spAutoFit/>
          </a:bodyPr>
          <a:lstStyle/>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Chat Page:    </a:t>
            </a: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    </a:t>
            </a:r>
          </a:p>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          </a:t>
            </a: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     </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2000" b="1" dirty="0">
                <a:latin typeface="Times New Roman" panose="02020603050405020304" pitchFamily="18" charset="0"/>
                <a:ea typeface="Arial" panose="020B0604020202020204" pitchFamily="34" charset="0"/>
                <a:cs typeface="Times New Roman" panose="02020603050405020304" pitchFamily="18" charset="0"/>
              </a:rPr>
              <a:t>           </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4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400"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3A9CF762-F153-B4C8-6869-B879C3A4183E}"/>
              </a:ext>
            </a:extLst>
          </p:cNvPr>
          <p:cNvPicPr>
            <a:picLocks noChangeAspect="1"/>
          </p:cNvPicPr>
          <p:nvPr/>
        </p:nvPicPr>
        <p:blipFill>
          <a:blip r:embed="rId4"/>
          <a:stretch>
            <a:fillRect/>
          </a:stretch>
        </p:blipFill>
        <p:spPr>
          <a:xfrm>
            <a:off x="217505" y="1749737"/>
            <a:ext cx="11269645" cy="4986766"/>
          </a:xfrm>
          <a:prstGeom prst="rect">
            <a:avLst/>
          </a:prstGeom>
        </p:spPr>
      </p:pic>
    </p:spTree>
    <p:extLst>
      <p:ext uri="{BB962C8B-B14F-4D97-AF65-F5344CB8AC3E}">
        <p14:creationId xmlns:p14="http://schemas.microsoft.com/office/powerpoint/2010/main" val="400875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2F525159-7AAF-7C83-064A-8BE22BC5E56F}"/>
              </a:ext>
            </a:extLst>
          </p:cNvPr>
          <p:cNvSpPr txBox="1"/>
          <p:nvPr/>
        </p:nvSpPr>
        <p:spPr>
          <a:xfrm>
            <a:off x="619125" y="1228725"/>
            <a:ext cx="11058518" cy="4524315"/>
          </a:xfrm>
          <a:prstGeom prst="rect">
            <a:avLst/>
          </a:prstGeom>
          <a:noFill/>
        </p:spPr>
        <p:txBody>
          <a:bodyPr wrap="square" rtlCol="0">
            <a:spAutoFit/>
          </a:bodyPr>
          <a:lstStyle/>
          <a:p>
            <a:pPr marL="285750" indent="-285750">
              <a:buFont typeface="Courier New" panose="02070309020205020404" pitchFamily="49" charset="0"/>
              <a:buChar char="o"/>
            </a:pPr>
            <a:r>
              <a:rPr lang="en-US" dirty="0"/>
              <a:t>Application is web based applications which is developed in </a:t>
            </a:r>
          </a:p>
          <a:p>
            <a:r>
              <a:rPr lang="en-US" dirty="0"/>
              <a:t>          multi layer architecture.</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In backend with the help Lombok we have reduce the boiler plate code in </a:t>
            </a:r>
          </a:p>
          <a:p>
            <a:r>
              <a:rPr lang="en-US" dirty="0"/>
              <a:t>   the  entities package.</a:t>
            </a:r>
          </a:p>
          <a:p>
            <a:endParaRPr lang="en-US" dirty="0"/>
          </a:p>
          <a:p>
            <a:pPr marL="285750" indent="-285750">
              <a:buFont typeface="Courier New" panose="02070309020205020404" pitchFamily="49" charset="0"/>
              <a:buChar char="o"/>
            </a:pPr>
            <a:r>
              <a:rPr lang="en-US" dirty="0"/>
              <a:t> Spring JPA is used along with hibernate for connection between the </a:t>
            </a:r>
          </a:p>
          <a:p>
            <a:r>
              <a:rPr lang="en-US" dirty="0"/>
              <a:t>    database the backend server.</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Dependencies like Spring web, Lombok, Dev tools, Spring JPA are used</a:t>
            </a:r>
          </a:p>
          <a:p>
            <a:r>
              <a:rPr lang="en-US" dirty="0"/>
              <a:t>       in the backend.</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Backend has different layers such as entity, repository, service, controller.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IN" dirty="0"/>
          </a:p>
        </p:txBody>
      </p:sp>
      <p:pic>
        <p:nvPicPr>
          <p:cNvPr id="9" name="Picture 8">
            <a:extLst>
              <a:ext uri="{FF2B5EF4-FFF2-40B4-BE49-F238E27FC236}">
                <a16:creationId xmlns:a16="http://schemas.microsoft.com/office/drawing/2014/main" id="{3E542F89-7769-27D0-31F1-B194230BE7A3}"/>
              </a:ext>
            </a:extLst>
          </p:cNvPr>
          <p:cNvPicPr>
            <a:picLocks noChangeAspect="1"/>
          </p:cNvPicPr>
          <p:nvPr/>
        </p:nvPicPr>
        <p:blipFill>
          <a:blip r:embed="rId4"/>
          <a:stretch>
            <a:fillRect/>
          </a:stretch>
        </p:blipFill>
        <p:spPr>
          <a:xfrm>
            <a:off x="8326658" y="1529360"/>
            <a:ext cx="3160492" cy="1971723"/>
          </a:xfrm>
          <a:prstGeom prst="rect">
            <a:avLst/>
          </a:prstGeom>
        </p:spPr>
      </p:pic>
    </p:spTree>
    <p:extLst>
      <p:ext uri="{BB962C8B-B14F-4D97-AF65-F5344CB8AC3E}">
        <p14:creationId xmlns:p14="http://schemas.microsoft.com/office/powerpoint/2010/main" val="12414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90228" y="1243415"/>
            <a:ext cx="10828011" cy="3456139"/>
          </a:xfrm>
          <a:prstGeom prst="rect">
            <a:avLst/>
          </a:prstGeom>
          <a:noFill/>
        </p:spPr>
        <p:txBody>
          <a:bodyPr wrap="square">
            <a:spAutoFit/>
          </a:bodyPr>
          <a:lstStyle/>
          <a:p>
            <a:pPr marL="285750" indent="-285750" algn="just">
              <a:lnSpc>
                <a:spcPct val="115000"/>
              </a:lnSpc>
              <a:buFont typeface="Courier New" panose="02070309020205020404" pitchFamily="49" charset="0"/>
              <a:buChar char="o"/>
            </a:pPr>
            <a:r>
              <a:rPr lang="en-IN" sz="2400" dirty="0">
                <a:latin typeface="Times New Roman" panose="02020603050405020304" pitchFamily="18" charset="0"/>
                <a:ea typeface="Arial" panose="020B0604020202020204" pitchFamily="34" charset="0"/>
                <a:cs typeface="Times New Roman" panose="02020603050405020304" pitchFamily="18" charset="0"/>
              </a:rPr>
              <a:t>React.js has been used in implementation of front-end.</a:t>
            </a:r>
          </a:p>
          <a:p>
            <a:pPr marL="285750" indent="-285750" algn="just">
              <a:lnSpc>
                <a:spcPct val="115000"/>
              </a:lnSpc>
              <a:buFont typeface="Courier New" panose="02070309020205020404" pitchFamily="49" charset="0"/>
              <a:buChar char="o"/>
            </a:pP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Courier New" panose="02070309020205020404" pitchFamily="49" charset="0"/>
              <a:buChar char="o"/>
            </a:pPr>
            <a:r>
              <a:rPr lang="en-IN" sz="2400" dirty="0" err="1">
                <a:latin typeface="Times New Roman" panose="02020603050405020304" pitchFamily="18" charset="0"/>
                <a:ea typeface="Arial" panose="020B0604020202020204" pitchFamily="34" charset="0"/>
                <a:cs typeface="Times New Roman" panose="02020603050405020304" pitchFamily="18" charset="0"/>
              </a:rPr>
              <a:t>Javascript</a:t>
            </a:r>
            <a:r>
              <a:rPr lang="en-IN" sz="2400" dirty="0">
                <a:latin typeface="Times New Roman" panose="02020603050405020304" pitchFamily="18" charset="0"/>
                <a:ea typeface="Arial" panose="020B0604020202020204" pitchFamily="34" charset="0"/>
                <a:cs typeface="Times New Roman" panose="02020603050405020304" pitchFamily="18" charset="0"/>
              </a:rPr>
              <a:t>, CSS, Bootstrap has been used for designing purpose.</a:t>
            </a:r>
          </a:p>
          <a:p>
            <a:pPr marL="285750" indent="-285750" algn="just">
              <a:lnSpc>
                <a:spcPct val="115000"/>
              </a:lnSpc>
              <a:buFont typeface="Courier New" panose="02070309020205020404" pitchFamily="49" charset="0"/>
              <a:buChar char="o"/>
            </a:pPr>
            <a:endParaRPr lang="en-IN" sz="2400"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Courier New" panose="02070309020205020404" pitchFamily="49" charset="0"/>
              <a:buChar char="o"/>
            </a:pPr>
            <a:r>
              <a:rPr lang="en-IN" sz="2400" dirty="0">
                <a:latin typeface="Times New Roman" panose="02020603050405020304" pitchFamily="18" charset="0"/>
                <a:ea typeface="Arial" panose="020B0604020202020204" pitchFamily="34" charset="0"/>
                <a:cs typeface="Times New Roman" panose="02020603050405020304" pitchFamily="18" charset="0"/>
              </a:rPr>
              <a:t> Components like Login, Signup , Chat box for the project</a:t>
            </a:r>
          </a:p>
          <a:p>
            <a:pPr algn="just">
              <a:lnSpc>
                <a:spcPct val="115000"/>
              </a:lnSpc>
            </a:pPr>
            <a:r>
              <a:rPr lang="en-IN" sz="2400" dirty="0">
                <a:latin typeface="Times New Roman" panose="02020603050405020304" pitchFamily="18" charset="0"/>
                <a:ea typeface="Arial" panose="020B0604020202020204" pitchFamily="34" charset="0"/>
                <a:cs typeface="Times New Roman" panose="02020603050405020304" pitchFamily="18" charset="0"/>
              </a:rPr>
              <a:t>    have been implemented .</a:t>
            </a:r>
          </a:p>
          <a:p>
            <a:pPr marL="285750" indent="-285750" algn="just">
              <a:lnSpc>
                <a:spcPct val="115000"/>
              </a:lnSpc>
              <a:buFont typeface="Courier New" panose="02070309020205020404" pitchFamily="49" charset="0"/>
              <a:buChar char="o"/>
            </a:pP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Courier New" panose="02070309020205020404" pitchFamily="49" charset="0"/>
              <a:buChar char="o"/>
            </a:pPr>
            <a:r>
              <a:rPr lang="en-IN" sz="2400" dirty="0" err="1">
                <a:latin typeface="Times New Roman" panose="02020603050405020304" pitchFamily="18" charset="0"/>
                <a:ea typeface="Arial" panose="020B0604020202020204" pitchFamily="34" charset="0"/>
                <a:cs typeface="Times New Roman" panose="02020603050405020304" pitchFamily="18" charset="0"/>
              </a:rPr>
              <a:t>Axios</a:t>
            </a:r>
            <a:r>
              <a:rPr lang="en-IN" sz="2400" dirty="0">
                <a:latin typeface="Times New Roman" panose="02020603050405020304" pitchFamily="18" charset="0"/>
                <a:ea typeface="Arial" panose="020B0604020202020204" pitchFamily="34" charset="0"/>
                <a:cs typeface="Times New Roman" panose="02020603050405020304" pitchFamily="18" charset="0"/>
              </a:rPr>
              <a:t> is been used to connect backend with frontend.</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55091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19" y="1349647"/>
            <a:ext cx="11214097" cy="3464666"/>
          </a:xfrm>
          <a:prstGeom prst="rect">
            <a:avLst/>
          </a:prstGeom>
          <a:noFill/>
        </p:spPr>
        <p:txBody>
          <a:bodyPr wrap="square">
            <a:spAutoFit/>
          </a:bodyPr>
          <a:lstStyle/>
          <a:p>
            <a:pPr algn="just">
              <a:lnSpc>
                <a:spcPct val="115000"/>
              </a:lnSpc>
            </a:pPr>
            <a:r>
              <a:rPr lang="en-US" sz="2400" b="1"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rPr>
              <a:t>Postman :</a:t>
            </a:r>
          </a:p>
          <a:p>
            <a:pPr algn="just">
              <a:lnSpc>
                <a:spcPct val="115000"/>
              </a:lnSpc>
            </a:pPr>
            <a:endParaRPr lang="en-US" sz="2400" b="1"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lnSpc>
                <a:spcPct val="115000"/>
              </a:lnSpc>
              <a:buFont typeface="Courier New" panose="02070309020205020404" pitchFamily="49" charset="0"/>
              <a:buChar char="o"/>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A</a:t>
            </a:r>
            <a:r>
              <a:rPr lang="en-US"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rPr>
              <a:t> popular API testing tool, is utilized to validate the functionality of API</a:t>
            </a:r>
          </a:p>
          <a:p>
            <a:pPr algn="just">
              <a:lnSpc>
                <a:spcPct val="115000"/>
              </a:lnSpc>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rPr>
              <a:t> endpoints, such as sending and retrieving messages.</a:t>
            </a:r>
          </a:p>
          <a:p>
            <a:pPr algn="just">
              <a:lnSpc>
                <a:spcPct val="115000"/>
              </a:lnSpc>
            </a:pPr>
            <a:endParaRPr lang="en-US"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lnSpc>
                <a:spcPct val="115000"/>
              </a:lnSpc>
              <a:buFont typeface="Courier New" panose="02070309020205020404" pitchFamily="49" charset="0"/>
              <a:buChar char="o"/>
            </a:pPr>
            <a:r>
              <a:rPr lang="en-US"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rPr>
              <a:t>Postman allows sending various types of HTTP requests</a:t>
            </a:r>
          </a:p>
          <a:p>
            <a:pPr algn="just">
              <a:lnSpc>
                <a:spcPct val="115000"/>
              </a:lnSpc>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rPr>
              <a:t> (GET, POST, PUT, DELETE) to the API and analyzing the responses.</a:t>
            </a:r>
          </a:p>
          <a:p>
            <a:pPr algn="just">
              <a:lnSpc>
                <a:spcPct val="115000"/>
              </a:lnSpc>
            </a:pPr>
            <a:endPar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US"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US" dirty="0">
              <a:solidFill>
                <a:schemeClr val="bg2">
                  <a:lumMod val="1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914F456-C9AC-DD47-25F3-209C986EC7E0}"/>
              </a:ext>
            </a:extLst>
          </p:cNvPr>
          <p:cNvPicPr>
            <a:picLocks noChangeAspect="1"/>
          </p:cNvPicPr>
          <p:nvPr/>
        </p:nvPicPr>
        <p:blipFill>
          <a:blip r:embed="rId4"/>
          <a:stretch>
            <a:fillRect/>
          </a:stretch>
        </p:blipFill>
        <p:spPr>
          <a:xfrm>
            <a:off x="8089588" y="1666744"/>
            <a:ext cx="3612193" cy="3010161"/>
          </a:xfrm>
          <a:prstGeom prst="rect">
            <a:avLst/>
          </a:prstGeom>
        </p:spPr>
      </p:pic>
    </p:spTree>
    <p:extLst>
      <p:ext uri="{BB962C8B-B14F-4D97-AF65-F5344CB8AC3E}">
        <p14:creationId xmlns:p14="http://schemas.microsoft.com/office/powerpoint/2010/main" val="3984528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26" y="1143340"/>
            <a:ext cx="10828013" cy="3889398"/>
          </a:xfrm>
          <a:prstGeom prst="rect">
            <a:avLst/>
          </a:prstGeom>
          <a:noFill/>
        </p:spPr>
        <p:txBody>
          <a:bodyPr wrap="square">
            <a:spAutoFit/>
          </a:bodyPr>
          <a:lstStyle/>
          <a:p>
            <a:pPr marL="285750" indent="-285750" algn="just">
              <a:lnSpc>
                <a:spcPct val="115000"/>
              </a:lnSpc>
              <a:buFont typeface="Courier New" panose="02070309020205020404" pitchFamily="49" charset="0"/>
              <a:buChar char="o"/>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Chat Me application is user friendly chat application used for real time messaging purpose.</a:t>
            </a:r>
          </a:p>
          <a:p>
            <a:pPr marL="285750" indent="-285750" algn="just">
              <a:lnSpc>
                <a:spcPct val="115000"/>
              </a:lnSpc>
              <a:buFont typeface="Courier New" panose="02070309020205020404" pitchFamily="49" charset="0"/>
              <a:buChar char="o"/>
            </a:pPr>
            <a:endPar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Courier New" panose="02070309020205020404" pitchFamily="49" charset="0"/>
              <a:buChar char="o"/>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This application is developed with help of database, backend and frontend.</a:t>
            </a:r>
          </a:p>
          <a:p>
            <a:pPr marL="285750" indent="-285750" algn="just">
              <a:lnSpc>
                <a:spcPct val="115000"/>
              </a:lnSpc>
              <a:buFont typeface="Courier New" panose="02070309020205020404" pitchFamily="49" charset="0"/>
              <a:buChar char="o"/>
            </a:pPr>
            <a:endPar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Courier New" panose="02070309020205020404" pitchFamily="49" charset="0"/>
              <a:buChar char="o"/>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This application can create groups, chat privately, login with unique email ids, search users, </a:t>
            </a:r>
          </a:p>
          <a:p>
            <a:pPr algn="just">
              <a:lnSpc>
                <a:spcPct val="115000"/>
              </a:lnSpc>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       add delete users from group, view profile and logout.</a:t>
            </a:r>
          </a:p>
          <a:p>
            <a:pPr marL="285750" indent="-285750" algn="just">
              <a:lnSpc>
                <a:spcPct val="115000"/>
              </a:lnSpc>
              <a:buFont typeface="Courier New" panose="02070309020205020404" pitchFamily="49" charset="0"/>
              <a:buChar char="o"/>
            </a:pPr>
            <a:endPar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Courier New" panose="02070309020205020404" pitchFamily="49" charset="0"/>
              <a:buChar char="o"/>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Users Can chat from any where to other Users.</a:t>
            </a:r>
          </a:p>
          <a:p>
            <a:pPr algn="just">
              <a:lnSpc>
                <a:spcPct val="115000"/>
              </a:lnSpc>
            </a:pPr>
            <a:endPar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84102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2" name="TextBox 1">
            <a:extLst>
              <a:ext uri="{FF2B5EF4-FFF2-40B4-BE49-F238E27FC236}">
                <a16:creationId xmlns:a16="http://schemas.microsoft.com/office/drawing/2014/main" id="{B975C629-D194-0158-F52D-94B477110FCD}"/>
              </a:ext>
            </a:extLst>
          </p:cNvPr>
          <p:cNvSpPr txBox="1"/>
          <p:nvPr/>
        </p:nvSpPr>
        <p:spPr>
          <a:xfrm>
            <a:off x="676275" y="1447800"/>
            <a:ext cx="7848597" cy="2954655"/>
          </a:xfrm>
          <a:prstGeom prst="rect">
            <a:avLst/>
          </a:prstGeom>
          <a:noFill/>
        </p:spPr>
        <p:txBody>
          <a:bodyPr wrap="square" rtlCol="0">
            <a:spAutoFit/>
          </a:bodyPr>
          <a:lstStyle/>
          <a:p>
            <a:pPr marL="285750" indent="-285750">
              <a:buFont typeface="Courier New" panose="02070309020205020404" pitchFamily="49" charset="0"/>
              <a:buChar char="o"/>
            </a:pPr>
            <a:r>
              <a:rPr lang="en-IN" sz="2400" b="1" dirty="0"/>
              <a:t>Future scope for the application is </a:t>
            </a:r>
            <a:r>
              <a:rPr lang="en-IN" dirty="0"/>
              <a:t>:</a:t>
            </a:r>
          </a:p>
          <a:p>
            <a:r>
              <a:rPr lang="en-IN" dirty="0"/>
              <a:t>     </a:t>
            </a:r>
          </a:p>
          <a:p>
            <a:r>
              <a:rPr lang="en-IN" dirty="0"/>
              <a:t>  1. </a:t>
            </a:r>
            <a:r>
              <a:rPr lang="en-IN" dirty="0" err="1"/>
              <a:t>Recieving</a:t>
            </a:r>
            <a:r>
              <a:rPr lang="en-IN" dirty="0"/>
              <a:t> real-time notification.</a:t>
            </a:r>
          </a:p>
          <a:p>
            <a:r>
              <a:rPr lang="en-IN" dirty="0"/>
              <a:t> </a:t>
            </a:r>
          </a:p>
          <a:p>
            <a:r>
              <a:rPr lang="en-IN" dirty="0"/>
              <a:t> 2. Sending images ,files, location, videos.</a:t>
            </a:r>
          </a:p>
          <a:p>
            <a:endParaRPr lang="en-IN" dirty="0"/>
          </a:p>
          <a:p>
            <a:r>
              <a:rPr lang="en-IN" dirty="0"/>
              <a:t> 3. Blocking the user.</a:t>
            </a:r>
          </a:p>
          <a:p>
            <a:endParaRPr lang="en-IN" dirty="0"/>
          </a:p>
          <a:p>
            <a:r>
              <a:rPr lang="en-IN" dirty="0"/>
              <a:t> 4. Reporting the user.</a:t>
            </a:r>
          </a:p>
          <a:p>
            <a:endParaRPr lang="en-IN" dirty="0"/>
          </a:p>
        </p:txBody>
      </p:sp>
    </p:spTree>
    <p:extLst>
      <p:ext uri="{BB962C8B-B14F-4D97-AF65-F5344CB8AC3E}">
        <p14:creationId xmlns:p14="http://schemas.microsoft.com/office/powerpoint/2010/main" val="234379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490224" y="1187597"/>
            <a:ext cx="10828015" cy="4154984"/>
          </a:xfrm>
          <a:prstGeom prst="rect">
            <a:avLst/>
          </a:prstGeom>
          <a:noFill/>
        </p:spPr>
        <p:txBody>
          <a:bodyPr wrap="square">
            <a:spAutoFit/>
          </a:bodyPr>
          <a:lstStyle/>
          <a:p>
            <a:pPr algn="l">
              <a:buFont typeface="Arial" panose="020B0604020202020204" pitchFamily="34" charset="0"/>
              <a:buChar char="•"/>
            </a:pPr>
            <a:r>
              <a:rPr lang="en-IN" sz="2400" b="0" i="0" dirty="0">
                <a:solidFill>
                  <a:schemeClr val="bg2">
                    <a:lumMod val="10000"/>
                  </a:schemeClr>
                </a:solidFill>
                <a:effectLst/>
                <a:latin typeface="Arial" panose="020B0604020202020204" pitchFamily="34" charset="0"/>
                <a:cs typeface="Arial" panose="020B0604020202020204" pitchFamily="34" charset="0"/>
              </a:rPr>
              <a:t>  Java: Official Java Documentation (</a:t>
            </a:r>
            <a:r>
              <a:rPr lang="en-IN" sz="2400" b="0" i="0" dirty="0">
                <a:solidFill>
                  <a:schemeClr val="bg2">
                    <a:lumMod val="10000"/>
                  </a:schemeClr>
                </a:solidFill>
                <a:effectLst/>
                <a:latin typeface="Arial" panose="020B0604020202020204" pitchFamily="34" charset="0"/>
                <a:cs typeface="Arial" panose="020B0604020202020204" pitchFamily="34" charset="0"/>
                <a:hlinkClick r:id="rId4"/>
              </a:rPr>
              <a:t>https://docs.oracle.com/javase/</a:t>
            </a:r>
            <a:r>
              <a:rPr lang="en-IN" sz="2400" b="0" i="0" dirty="0">
                <a:solidFill>
                  <a:schemeClr val="bg2">
                    <a:lumMod val="10000"/>
                  </a:schemeClr>
                </a:solidFill>
                <a:effectLst/>
                <a:latin typeface="Arial" panose="020B0604020202020204" pitchFamily="34" charset="0"/>
                <a:cs typeface="Arial" panose="020B0604020202020204" pitchFamily="34" charset="0"/>
              </a:rPr>
              <a:t>)</a:t>
            </a:r>
          </a:p>
          <a:p>
            <a:pPr algn="l"/>
            <a:endParaRPr lang="en-IN" sz="2400" b="0" i="0" dirty="0">
              <a:solidFill>
                <a:schemeClr val="bg2">
                  <a:lumMod val="10000"/>
                </a:schemeClr>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400" b="0" i="0" dirty="0">
                <a:solidFill>
                  <a:schemeClr val="bg2">
                    <a:lumMod val="10000"/>
                  </a:schemeClr>
                </a:solidFill>
                <a:effectLst/>
                <a:latin typeface="Arial" panose="020B0604020202020204" pitchFamily="34" charset="0"/>
                <a:cs typeface="Arial" panose="020B0604020202020204" pitchFamily="34" charset="0"/>
              </a:rPr>
              <a:t>  JavaScript: MDN Web Docs (</a:t>
            </a:r>
            <a:r>
              <a:rPr lang="en-IN" sz="2400" b="0" i="0" dirty="0">
                <a:solidFill>
                  <a:schemeClr val="bg2">
                    <a:lumMod val="10000"/>
                  </a:schemeClr>
                </a:solidFill>
                <a:effectLst/>
                <a:latin typeface="Arial" panose="020B0604020202020204" pitchFamily="34" charset="0"/>
                <a:cs typeface="Arial" panose="020B0604020202020204" pitchFamily="34" charset="0"/>
                <a:hlinkClick r:id="rId5"/>
              </a:rPr>
              <a:t>https://developer.mozilla.org/en-          US/docs/Web/JavaScript</a:t>
            </a:r>
            <a:endParaRPr lang="en-IN" sz="2400" b="0" i="0" dirty="0">
              <a:solidFill>
                <a:schemeClr val="bg2">
                  <a:lumMod val="10000"/>
                </a:schemeClr>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endParaRPr lang="en-IN" sz="2400" dirty="0">
              <a:solidFill>
                <a:schemeClr val="bg2">
                  <a:lumMod val="10000"/>
                </a:schemeClr>
              </a:solidFill>
              <a:latin typeface="Arial" panose="020B0604020202020204" pitchFamily="34" charset="0"/>
              <a:ea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fr-FR" sz="2400" dirty="0" err="1">
                <a:solidFill>
                  <a:schemeClr val="bg2">
                    <a:lumMod val="10000"/>
                  </a:schemeClr>
                </a:solidFill>
                <a:effectLst/>
                <a:latin typeface="Arial" panose="020B0604020202020204" pitchFamily="34" charset="0"/>
                <a:ea typeface="Arial" panose="020B0604020202020204" pitchFamily="34" charset="0"/>
                <a:cs typeface="Arial" panose="020B0604020202020204" pitchFamily="34" charset="0"/>
              </a:rPr>
              <a:t>React</a:t>
            </a:r>
            <a:r>
              <a:rPr lang="fr-FR" sz="2400" dirty="0">
                <a:solidFill>
                  <a:schemeClr val="bg2">
                    <a:lumMod val="10000"/>
                  </a:schemeClr>
                </a:solidFill>
                <a:effectLst/>
                <a:latin typeface="Arial" panose="020B0604020202020204" pitchFamily="34" charset="0"/>
                <a:ea typeface="Arial" panose="020B0604020202020204" pitchFamily="34" charset="0"/>
                <a:cs typeface="Arial" panose="020B0604020202020204" pitchFamily="34" charset="0"/>
              </a:rPr>
              <a:t> Documentation (</a:t>
            </a:r>
            <a:r>
              <a:rPr lang="fr-FR" sz="2400" dirty="0">
                <a:solidFill>
                  <a:schemeClr val="bg2">
                    <a:lumMod val="10000"/>
                  </a:schemeClr>
                </a:solidFill>
                <a:effectLst/>
                <a:latin typeface="Arial" panose="020B0604020202020204" pitchFamily="34" charset="0"/>
                <a:ea typeface="Arial" panose="020B0604020202020204" pitchFamily="34" charset="0"/>
                <a:cs typeface="Arial" panose="020B0604020202020204" pitchFamily="34" charset="0"/>
                <a:hlinkClick r:id="rId6"/>
              </a:rPr>
              <a:t>https://reactjs.org/docs/</a:t>
            </a:r>
            <a:r>
              <a:rPr lang="fr-FR" sz="2400" dirty="0">
                <a:solidFill>
                  <a:schemeClr val="bg2">
                    <a:lumMod val="10000"/>
                  </a:schemeClr>
                </a:solidFill>
                <a:effectLst/>
                <a:latin typeface="Arial" panose="020B0604020202020204" pitchFamily="34" charset="0"/>
                <a:ea typeface="Arial" panose="020B0604020202020204" pitchFamily="34" charset="0"/>
                <a:cs typeface="Arial" panose="020B0604020202020204" pitchFamily="34" charset="0"/>
              </a:rPr>
              <a:t>)</a:t>
            </a:r>
          </a:p>
          <a:p>
            <a:pPr marL="342900" indent="-342900" algn="l">
              <a:buFont typeface="Arial" panose="020B0604020202020204" pitchFamily="34" charset="0"/>
              <a:buChar char="•"/>
            </a:pPr>
            <a:endParaRPr lang="fr-FR" sz="2400" dirty="0">
              <a:solidFill>
                <a:schemeClr val="bg2">
                  <a:lumMod val="10000"/>
                </a:schemeClr>
              </a:solidFill>
              <a:latin typeface="Arial" panose="020B0604020202020204" pitchFamily="34" charset="0"/>
              <a:ea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nl-NL" sz="2400" dirty="0">
                <a:solidFill>
                  <a:schemeClr val="bg2">
                    <a:lumMod val="10000"/>
                  </a:schemeClr>
                </a:solidFill>
                <a:effectLst/>
                <a:latin typeface="Arial" panose="020B0604020202020204" pitchFamily="34" charset="0"/>
                <a:ea typeface="Arial" panose="020B0604020202020204" pitchFamily="34" charset="0"/>
                <a:cs typeface="Arial" panose="020B0604020202020204" pitchFamily="34" charset="0"/>
              </a:rPr>
              <a:t>Spring Boot Documentation (</a:t>
            </a:r>
            <a:r>
              <a:rPr lang="nl-NL" sz="2400" dirty="0">
                <a:solidFill>
                  <a:schemeClr val="bg2">
                    <a:lumMod val="10000"/>
                  </a:schemeClr>
                </a:solidFill>
                <a:effectLst/>
                <a:latin typeface="Arial" panose="020B0604020202020204" pitchFamily="34" charset="0"/>
                <a:ea typeface="Arial" panose="020B0604020202020204" pitchFamily="34" charset="0"/>
                <a:cs typeface="Arial" panose="020B0604020202020204" pitchFamily="34" charset="0"/>
                <a:hlinkClick r:id="rId7"/>
              </a:rPr>
              <a:t>https://spring.io/projects/spring-boot</a:t>
            </a:r>
            <a:r>
              <a:rPr lang="nl-NL" sz="2400" dirty="0">
                <a:solidFill>
                  <a:schemeClr val="bg2">
                    <a:lumMod val="10000"/>
                  </a:schemeClr>
                </a:solidFill>
                <a:effectLst/>
                <a:latin typeface="Arial" panose="020B0604020202020204" pitchFamily="34" charset="0"/>
                <a:ea typeface="Arial" panose="020B0604020202020204" pitchFamily="34" charset="0"/>
                <a:cs typeface="Arial" panose="020B0604020202020204" pitchFamily="34" charset="0"/>
              </a:rPr>
              <a:t>)</a:t>
            </a:r>
          </a:p>
          <a:p>
            <a:pPr marL="342900" indent="-342900" algn="l">
              <a:buFont typeface="Arial" panose="020B0604020202020204" pitchFamily="34" charset="0"/>
              <a:buChar char="•"/>
            </a:pPr>
            <a:endParaRPr lang="nl-NL" sz="2400" dirty="0">
              <a:solidFill>
                <a:schemeClr val="bg2">
                  <a:lumMod val="10000"/>
                </a:schemeClr>
              </a:solidFill>
              <a:latin typeface="Arial" panose="020B0604020202020204" pitchFamily="34" charset="0"/>
              <a:ea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IN" sz="2400" dirty="0">
                <a:solidFill>
                  <a:schemeClr val="bg2">
                    <a:lumMod val="10000"/>
                  </a:schemeClr>
                </a:solidFill>
                <a:effectLst/>
                <a:latin typeface="Arial" panose="020B0604020202020204" pitchFamily="34" charset="0"/>
                <a:ea typeface="Arial" panose="020B0604020202020204" pitchFamily="34" charset="0"/>
                <a:cs typeface="Arial" panose="020B0604020202020204" pitchFamily="34" charset="0"/>
              </a:rPr>
              <a:t>Spring Framework: Spring Framework Documentation (https://spring.io/projects/spring-framework)</a:t>
            </a:r>
          </a:p>
        </p:txBody>
      </p:sp>
    </p:spTree>
    <p:extLst>
      <p:ext uri="{BB962C8B-B14F-4D97-AF65-F5344CB8AC3E}">
        <p14:creationId xmlns:p14="http://schemas.microsoft.com/office/powerpoint/2010/main" val="1694362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26" y="1143340"/>
            <a:ext cx="10828013" cy="1553374"/>
          </a:xfrm>
          <a:prstGeom prst="rect">
            <a:avLst/>
          </a:prstGeom>
          <a:noFill/>
        </p:spPr>
        <p:txBody>
          <a:bodyPr wrap="square">
            <a:spAutoFit/>
          </a:bodyPr>
          <a:lstStyle/>
          <a:p>
            <a:pPr algn="ctr">
              <a:lnSpc>
                <a:spcPct val="115000"/>
              </a:lnSpc>
            </a:pPr>
            <a:r>
              <a:rPr lang="en-US"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rPr>
              <a:t>   </a:t>
            </a:r>
            <a:endParaRPr lang="en-US" sz="4800" b="1"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algn="ctr">
              <a:lnSpc>
                <a:spcPct val="115000"/>
              </a:lnSpc>
            </a:pPr>
            <a:endParaRPr lang="en-US" sz="4800" b="1"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a:p>
            <a:pPr algn="ctr">
              <a:lnSpc>
                <a:spcPct val="115000"/>
              </a:lnSpc>
            </a:pPr>
            <a:endParaRPr lang="en-US" b="1"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ADBEE24-D404-E307-EEF0-C35416BCF3CF}"/>
              </a:ext>
            </a:extLst>
          </p:cNvPr>
          <p:cNvPicPr>
            <a:picLocks noChangeAspect="1"/>
          </p:cNvPicPr>
          <p:nvPr/>
        </p:nvPicPr>
        <p:blipFill>
          <a:blip r:embed="rId4"/>
          <a:stretch>
            <a:fillRect/>
          </a:stretch>
        </p:blipFill>
        <p:spPr>
          <a:xfrm>
            <a:off x="3405907" y="2435793"/>
            <a:ext cx="5380186" cy="3284505"/>
          </a:xfrm>
          <a:prstGeom prst="rect">
            <a:avLst/>
          </a:prstGeom>
        </p:spPr>
      </p:pic>
    </p:spTree>
    <p:extLst>
      <p:ext uri="{BB962C8B-B14F-4D97-AF65-F5344CB8AC3E}">
        <p14:creationId xmlns:p14="http://schemas.microsoft.com/office/powerpoint/2010/main" val="402259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5053691"/>
          </a:xfrm>
          <a:prstGeom prst="rect">
            <a:avLst/>
          </a:prstGeom>
          <a:noFill/>
        </p:spPr>
        <p:txBody>
          <a:bodyPr wrap="square">
            <a:spAutoFit/>
          </a:bodyPr>
          <a:lstStyle/>
          <a:p>
            <a:pPr algn="ctr">
              <a:lnSpc>
                <a:spcPct val="115000"/>
              </a:lnSpc>
            </a:pPr>
            <a:r>
              <a:rPr lang="en-IN" sz="3200" b="1" dirty="0">
                <a:effectLst/>
                <a:latin typeface="Times New Roman" panose="02020603050405020304" pitchFamily="18" charset="0"/>
                <a:ea typeface="Arial" panose="020B0604020202020204" pitchFamily="34" charset="0"/>
              </a:rPr>
              <a:t>Table of Contents</a:t>
            </a:r>
            <a:endParaRPr lang="en-IN" b="1"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Introduction</a:t>
            </a:r>
            <a:endParaRPr lang="en-IN" dirty="0">
              <a:solidFill>
                <a:schemeClr val="bg2">
                  <a:lumMod val="10000"/>
                </a:schemeClr>
              </a:solidFill>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Project Overview</a:t>
            </a: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Architecture Design </a:t>
            </a: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User Interface Design </a:t>
            </a:r>
            <a:r>
              <a:rPr lang="en-IN" sz="2400" b="1" dirty="0">
                <a:solidFill>
                  <a:schemeClr val="bg2">
                    <a:lumMod val="10000"/>
                  </a:schemeClr>
                </a:solidFill>
                <a:latin typeface="Times New Roman" panose="02020603050405020304" pitchFamily="18" charset="0"/>
                <a:ea typeface="Arial" panose="020B0604020202020204" pitchFamily="34" charset="0"/>
              </a:rPr>
              <a:t> </a:t>
            </a: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Back-end Development </a:t>
            </a: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Front-end Development</a:t>
            </a: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Testing</a:t>
            </a: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Conclusion</a:t>
            </a:r>
          </a:p>
          <a:p>
            <a:pPr marL="342900" lvl="0" indent="-342900">
              <a:buSzPts val="1400"/>
              <a:buFont typeface="+mj-lt"/>
              <a:buAutoNum type="arabicPeriod"/>
            </a:pPr>
            <a:r>
              <a:rPr lang="en-IN" sz="2400" b="1" dirty="0">
                <a:solidFill>
                  <a:schemeClr val="bg2">
                    <a:lumMod val="10000"/>
                  </a:schemeClr>
                </a:solidFill>
                <a:latin typeface="Times New Roman" panose="02020603050405020304" pitchFamily="18" charset="0"/>
              </a:rPr>
              <a:t>Future Work</a:t>
            </a:r>
          </a:p>
          <a:p>
            <a:pPr marL="342900" lvl="0" indent="-342900">
              <a:buSzPts val="1400"/>
              <a:buFont typeface="+mj-lt"/>
              <a:buAutoNum type="arabicPeriod"/>
            </a:pPr>
            <a:r>
              <a:rPr lang="en-IN" sz="2400" b="1" dirty="0">
                <a:solidFill>
                  <a:schemeClr val="bg2">
                    <a:lumMod val="10000"/>
                  </a:schemeClr>
                </a:solidFill>
                <a:effectLst/>
                <a:latin typeface="Times New Roman" panose="02020603050405020304" pitchFamily="18" charset="0"/>
                <a:ea typeface="Arial" panose="020B0604020202020204" pitchFamily="34" charset="0"/>
              </a:rPr>
              <a:t>References</a:t>
            </a:r>
            <a:endParaRPr lang="en-IN" dirty="0">
              <a:solidFill>
                <a:schemeClr val="bg2">
                  <a:lumMod val="10000"/>
                </a:schemeClr>
              </a:solidFill>
              <a:effectLst/>
              <a:latin typeface="Arial" panose="020B0604020202020204" pitchFamily="34" charset="0"/>
              <a:ea typeface="Arial" panose="020B0604020202020204" pitchFamily="34" charset="0"/>
            </a:endParaRPr>
          </a:p>
          <a:p>
            <a:pPr lvl="0">
              <a:buSzPts val="1400"/>
            </a:pPr>
            <a:endParaRPr lang="en-IN" sz="1800" b="1"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90220" y="1349647"/>
            <a:ext cx="5967730" cy="4309578"/>
          </a:xfrm>
          <a:prstGeom prst="rect">
            <a:avLst/>
          </a:prstGeom>
          <a:noFill/>
        </p:spPr>
        <p:txBody>
          <a:bodyPr wrap="square">
            <a:spAutoFit/>
          </a:bodyPr>
          <a:lstStyle/>
          <a:p>
            <a:pPr marL="285750" indent="-285750" algn="just">
              <a:lnSpc>
                <a:spcPct val="115000"/>
              </a:lnSpc>
              <a:buFont typeface="Courier New" panose="02070309020205020404" pitchFamily="49" charset="0"/>
              <a:buChar char="o"/>
            </a:pPr>
            <a:r>
              <a:rPr lang="en-IN" sz="2000" dirty="0">
                <a:effectLst/>
                <a:latin typeface="Arial" panose="020B0604020202020204" pitchFamily="34" charset="0"/>
                <a:ea typeface="Arial" panose="020B0604020202020204" pitchFamily="34" charset="0"/>
              </a:rPr>
              <a:t>This Chat Application is called Chat Me.</a:t>
            </a:r>
          </a:p>
          <a:p>
            <a:pPr marL="285750" indent="-285750" algn="just">
              <a:lnSpc>
                <a:spcPct val="115000"/>
              </a:lnSpc>
              <a:buFont typeface="Courier New" panose="02070309020205020404" pitchFamily="49" charset="0"/>
              <a:buChar char="o"/>
            </a:pPr>
            <a:endParaRPr lang="en-IN" sz="2000" dirty="0">
              <a:effectLst/>
              <a:latin typeface="Arial" panose="020B0604020202020204" pitchFamily="34" charset="0"/>
              <a:ea typeface="Arial" panose="020B0604020202020204" pitchFamily="34" charset="0"/>
            </a:endParaRPr>
          </a:p>
          <a:p>
            <a:pPr marL="285750" indent="-285750" algn="just">
              <a:lnSpc>
                <a:spcPct val="115000"/>
              </a:lnSpc>
              <a:buFont typeface="Courier New" panose="02070309020205020404" pitchFamily="49" charset="0"/>
              <a:buChar char="o"/>
            </a:pPr>
            <a:r>
              <a:rPr lang="en-IN" sz="2000" dirty="0">
                <a:effectLst/>
                <a:latin typeface="Arial" panose="020B0604020202020204" pitchFamily="34" charset="0"/>
                <a:ea typeface="Arial" panose="020B0604020202020204" pitchFamily="34" charset="0"/>
              </a:rPr>
              <a:t>It is web-based chat application that allows users to send and receive message in real time.</a:t>
            </a:r>
            <a:r>
              <a:rPr lang="en-US" sz="2000" dirty="0">
                <a:effectLst/>
                <a:latin typeface="Arial" panose="020B0604020202020204" pitchFamily="34" charset="0"/>
                <a:ea typeface="Arial" panose="020B0604020202020204" pitchFamily="34" charset="0"/>
              </a:rPr>
              <a:t> The primary purpose of the chat application is to provide a  simple and effective way for users to communicate with each other.</a:t>
            </a:r>
          </a:p>
          <a:p>
            <a:pPr marL="285750" indent="-285750" algn="just">
              <a:lnSpc>
                <a:spcPct val="115000"/>
              </a:lnSpc>
              <a:buFont typeface="Courier New" panose="02070309020205020404" pitchFamily="49" charset="0"/>
              <a:buChar char="o"/>
            </a:pPr>
            <a:endParaRPr lang="en-US" sz="2000" dirty="0">
              <a:latin typeface="Arial" panose="020B0604020202020204" pitchFamily="34" charset="0"/>
              <a:ea typeface="Arial" panose="020B0604020202020204" pitchFamily="34" charset="0"/>
            </a:endParaRPr>
          </a:p>
          <a:p>
            <a:pPr marL="285750" indent="-285750" algn="just">
              <a:lnSpc>
                <a:spcPct val="115000"/>
              </a:lnSpc>
              <a:buFont typeface="Courier New" panose="02070309020205020404" pitchFamily="49" charset="0"/>
              <a:buChar char="o"/>
            </a:pPr>
            <a:r>
              <a:rPr lang="en-US" sz="2000" dirty="0">
                <a:effectLst/>
                <a:latin typeface="Arial" panose="020B0604020202020204" pitchFamily="34" charset="0"/>
                <a:ea typeface="Arial" panose="020B0604020202020204" pitchFamily="34" charset="0"/>
              </a:rPr>
              <a:t>In this application user can register himself, and chat with people individually or in groups with different users. Users can experience chats from anywhere.</a:t>
            </a:r>
            <a:endParaRPr lang="en-IN" sz="20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pic>
        <p:nvPicPr>
          <p:cNvPr id="3" name="Picture 2">
            <a:extLst>
              <a:ext uri="{FF2B5EF4-FFF2-40B4-BE49-F238E27FC236}">
                <a16:creationId xmlns:a16="http://schemas.microsoft.com/office/drawing/2014/main" id="{CB5C59B2-5CFD-2E28-D4AF-4407AD9B8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950" y="1349647"/>
            <a:ext cx="5342083" cy="3558848"/>
          </a:xfrm>
          <a:prstGeom prst="rect">
            <a:avLst/>
          </a:prstGeom>
        </p:spPr>
      </p:pic>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217505" y="1048497"/>
            <a:ext cx="11411045" cy="703911"/>
          </a:xfrm>
          <a:prstGeom prst="rect">
            <a:avLst/>
          </a:prstGeom>
          <a:noFill/>
        </p:spPr>
        <p:txBody>
          <a:bodyPr wrap="square">
            <a:spAutoFit/>
          </a:bodyPr>
          <a:lstStyle/>
          <a:p>
            <a:pPr>
              <a:lnSpc>
                <a:spcPct val="115000"/>
              </a:lnSpc>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46A69C1-11ED-B526-CDCC-D44B9C978D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7264" y="1752408"/>
            <a:ext cx="2667231" cy="2872989"/>
          </a:xfrm>
          <a:prstGeom prst="rect">
            <a:avLst/>
          </a:prstGeom>
        </p:spPr>
      </p:pic>
      <p:pic>
        <p:nvPicPr>
          <p:cNvPr id="10" name="Picture 9">
            <a:extLst>
              <a:ext uri="{FF2B5EF4-FFF2-40B4-BE49-F238E27FC236}">
                <a16:creationId xmlns:a16="http://schemas.microsoft.com/office/drawing/2014/main" id="{F3962D92-AF33-67D1-BA85-CB0DA707C5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9971" y="2041993"/>
            <a:ext cx="2972058" cy="2583404"/>
          </a:xfrm>
          <a:prstGeom prst="rect">
            <a:avLst/>
          </a:prstGeom>
        </p:spPr>
      </p:pic>
      <p:pic>
        <p:nvPicPr>
          <p:cNvPr id="14" name="Picture 13">
            <a:extLst>
              <a:ext uri="{FF2B5EF4-FFF2-40B4-BE49-F238E27FC236}">
                <a16:creationId xmlns:a16="http://schemas.microsoft.com/office/drawing/2014/main" id="{EDD45C09-7F5E-1A25-6F7B-045576FCA7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505" y="1752408"/>
            <a:ext cx="3193057" cy="3033023"/>
          </a:xfrm>
          <a:prstGeom prst="rect">
            <a:avLst/>
          </a:prstGeom>
        </p:spPr>
      </p:pic>
      <p:sp>
        <p:nvSpPr>
          <p:cNvPr id="15" name="TextBox 14">
            <a:extLst>
              <a:ext uri="{FF2B5EF4-FFF2-40B4-BE49-F238E27FC236}">
                <a16:creationId xmlns:a16="http://schemas.microsoft.com/office/drawing/2014/main" id="{055FE1CD-9515-3F6C-2EB2-C3B2EF07B60A}"/>
              </a:ext>
            </a:extLst>
          </p:cNvPr>
          <p:cNvSpPr txBox="1"/>
          <p:nvPr/>
        </p:nvSpPr>
        <p:spPr>
          <a:xfrm>
            <a:off x="10378440" y="4785431"/>
            <a:ext cx="1935910" cy="646331"/>
          </a:xfrm>
          <a:prstGeom prst="rect">
            <a:avLst/>
          </a:prstGeom>
          <a:noFill/>
        </p:spPr>
        <p:txBody>
          <a:bodyPr wrap="square" rtlCol="0">
            <a:spAutoFit/>
          </a:bodyPr>
          <a:lstStyle/>
          <a:p>
            <a:r>
              <a:rPr lang="en-IN" dirty="0"/>
              <a:t>DATABASE</a:t>
            </a:r>
          </a:p>
          <a:p>
            <a:r>
              <a:rPr lang="en-IN" dirty="0"/>
              <a:t>    (SQL)</a:t>
            </a:r>
          </a:p>
        </p:txBody>
      </p:sp>
      <p:sp>
        <p:nvSpPr>
          <p:cNvPr id="16" name="TextBox 15">
            <a:extLst>
              <a:ext uri="{FF2B5EF4-FFF2-40B4-BE49-F238E27FC236}">
                <a16:creationId xmlns:a16="http://schemas.microsoft.com/office/drawing/2014/main" id="{5C074E91-EE08-8D8B-E523-32BC3AD9037E}"/>
              </a:ext>
            </a:extLst>
          </p:cNvPr>
          <p:cNvSpPr txBox="1"/>
          <p:nvPr/>
        </p:nvSpPr>
        <p:spPr>
          <a:xfrm>
            <a:off x="5438775" y="4972050"/>
            <a:ext cx="1685925" cy="646331"/>
          </a:xfrm>
          <a:prstGeom prst="rect">
            <a:avLst/>
          </a:prstGeom>
          <a:noFill/>
        </p:spPr>
        <p:txBody>
          <a:bodyPr wrap="square" rtlCol="0">
            <a:spAutoFit/>
          </a:bodyPr>
          <a:lstStyle/>
          <a:p>
            <a:r>
              <a:rPr lang="en-IN" dirty="0"/>
              <a:t>     BACKEND</a:t>
            </a:r>
          </a:p>
          <a:p>
            <a:r>
              <a:rPr lang="en-IN" dirty="0"/>
              <a:t>  (SPRINGBOOT)  </a:t>
            </a:r>
          </a:p>
        </p:txBody>
      </p:sp>
      <p:sp>
        <p:nvSpPr>
          <p:cNvPr id="19" name="TextBox 18">
            <a:extLst>
              <a:ext uri="{FF2B5EF4-FFF2-40B4-BE49-F238E27FC236}">
                <a16:creationId xmlns:a16="http://schemas.microsoft.com/office/drawing/2014/main" id="{A07417E2-6F57-E4CC-71EB-8CE007B2388B}"/>
              </a:ext>
            </a:extLst>
          </p:cNvPr>
          <p:cNvSpPr txBox="1"/>
          <p:nvPr/>
        </p:nvSpPr>
        <p:spPr>
          <a:xfrm>
            <a:off x="752475" y="5276850"/>
            <a:ext cx="1651638" cy="1200329"/>
          </a:xfrm>
          <a:prstGeom prst="rect">
            <a:avLst/>
          </a:prstGeom>
          <a:noFill/>
        </p:spPr>
        <p:txBody>
          <a:bodyPr wrap="square" rtlCol="0">
            <a:spAutoFit/>
          </a:bodyPr>
          <a:lstStyle/>
          <a:p>
            <a:r>
              <a:rPr lang="en-IN" dirty="0"/>
              <a:t>FRONTEND</a:t>
            </a:r>
          </a:p>
          <a:p>
            <a:r>
              <a:rPr lang="en-IN" dirty="0"/>
              <a:t>(JAVASCRIPT,</a:t>
            </a:r>
          </a:p>
          <a:p>
            <a:r>
              <a:rPr lang="en-IN" dirty="0"/>
              <a:t>      CSS,</a:t>
            </a:r>
          </a:p>
          <a:p>
            <a:r>
              <a:rPr lang="en-IN" dirty="0"/>
              <a:t>BOOTSTRAP)</a:t>
            </a:r>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D3617819-F6CA-F66A-8670-F69CFA41F907}"/>
              </a:ext>
            </a:extLst>
          </p:cNvPr>
          <p:cNvSpPr txBox="1"/>
          <p:nvPr/>
        </p:nvSpPr>
        <p:spPr>
          <a:xfrm>
            <a:off x="266722" y="1181100"/>
            <a:ext cx="11591903" cy="5755422"/>
          </a:xfrm>
          <a:prstGeom prst="rect">
            <a:avLst/>
          </a:prstGeom>
          <a:noFill/>
        </p:spPr>
        <p:txBody>
          <a:bodyPr wrap="square" rtlCol="0">
            <a:spAutoFit/>
          </a:bodyPr>
          <a:lstStyle/>
          <a:p>
            <a:r>
              <a:rPr lang="en-IN" sz="2400" b="1" dirty="0">
                <a:solidFill>
                  <a:schemeClr val="bg2">
                    <a:lumMod val="10000"/>
                  </a:schemeClr>
                </a:solidFill>
              </a:rPr>
              <a:t>FUNCTIONALITIES:</a:t>
            </a:r>
          </a:p>
          <a:p>
            <a:endParaRPr lang="en-IN" sz="2000" b="1"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User Registration --  </a:t>
            </a:r>
            <a:r>
              <a:rPr lang="en-IN" dirty="0">
                <a:solidFill>
                  <a:schemeClr val="bg2">
                    <a:lumMod val="10000"/>
                  </a:schemeClr>
                </a:solidFill>
              </a:rPr>
              <a:t>User can register in the application.</a:t>
            </a:r>
          </a:p>
          <a:p>
            <a:endParaRPr lang="en-IN"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User login --</a:t>
            </a:r>
            <a:r>
              <a:rPr lang="en-IN" dirty="0">
                <a:solidFill>
                  <a:schemeClr val="bg2">
                    <a:lumMod val="10000"/>
                  </a:schemeClr>
                </a:solidFill>
              </a:rPr>
              <a:t> User can login after the registration is completed.</a:t>
            </a:r>
          </a:p>
          <a:p>
            <a:endParaRPr lang="en-IN"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Validation</a:t>
            </a:r>
            <a:r>
              <a:rPr lang="en-IN" dirty="0">
                <a:solidFill>
                  <a:schemeClr val="bg2">
                    <a:lumMod val="10000"/>
                  </a:schemeClr>
                </a:solidFill>
              </a:rPr>
              <a:t> --  User are validate through providing correct format of email and password should be more than 8 characters only, then only the user can register himself successfully.</a:t>
            </a:r>
          </a:p>
          <a:p>
            <a:pPr marL="285750" indent="-285750">
              <a:buFont typeface="Courier New" panose="02070309020205020404" pitchFamily="49" charset="0"/>
              <a:buChar char="o"/>
            </a:pPr>
            <a:endParaRPr lang="en-IN"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Unique User --</a:t>
            </a:r>
            <a:r>
              <a:rPr lang="en-IN" dirty="0">
                <a:solidFill>
                  <a:schemeClr val="bg2">
                    <a:lumMod val="10000"/>
                  </a:schemeClr>
                </a:solidFill>
              </a:rPr>
              <a:t> User’s register themselves with the email id’s, that are unique . Same user cannot register himself with the same email id.</a:t>
            </a:r>
          </a:p>
          <a:p>
            <a:pPr marL="285750" indent="-285750">
              <a:buFont typeface="Courier New" panose="02070309020205020404" pitchFamily="49" charset="0"/>
              <a:buChar char="o"/>
            </a:pPr>
            <a:endParaRPr lang="en-IN"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User Profile -- </a:t>
            </a:r>
            <a:r>
              <a:rPr lang="en-IN" dirty="0">
                <a:solidFill>
                  <a:schemeClr val="bg2">
                    <a:lumMod val="10000"/>
                  </a:schemeClr>
                </a:solidFill>
              </a:rPr>
              <a:t>User can upload a photo in the profile, even if user don’t keep the profile photo the default photo is generated.</a:t>
            </a:r>
          </a:p>
          <a:p>
            <a:endParaRPr lang="en-IN" b="1"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Group Chat -- </a:t>
            </a:r>
            <a:r>
              <a:rPr lang="en-IN" dirty="0">
                <a:solidFill>
                  <a:schemeClr val="bg2">
                    <a:lumMod val="10000"/>
                  </a:schemeClr>
                </a:solidFill>
              </a:rPr>
              <a:t>User can create groups by adding different users, naming the group chat,  removing user that existed in the group, and also can leave group.</a:t>
            </a:r>
          </a:p>
          <a:p>
            <a:pPr marL="285750" indent="-285750">
              <a:buFont typeface="Courier New" panose="02070309020205020404" pitchFamily="49" charset="0"/>
              <a:buChar char="o"/>
            </a:pPr>
            <a:endParaRPr lang="en-IN" dirty="0">
              <a:solidFill>
                <a:schemeClr val="bg2">
                  <a:lumMod val="10000"/>
                </a:schemeClr>
              </a:solidFill>
            </a:endParaRPr>
          </a:p>
          <a:p>
            <a:endParaRPr lang="en-IN" dirty="0">
              <a:solidFill>
                <a:schemeClr val="bg2">
                  <a:lumMod val="10000"/>
                </a:schemeClr>
              </a:solidFill>
            </a:endParaRPr>
          </a:p>
          <a:p>
            <a:pPr marL="285750" indent="-285750">
              <a:buFont typeface="Courier New" panose="02070309020205020404" pitchFamily="49" charset="0"/>
              <a:buChar char="o"/>
            </a:pPr>
            <a:endParaRPr lang="en-IN" b="1" dirty="0">
              <a:solidFill>
                <a:schemeClr val="bg2">
                  <a:lumMod val="10000"/>
                </a:schemeClr>
              </a:solidFill>
            </a:endParaRPr>
          </a:p>
        </p:txBody>
      </p:sp>
    </p:spTree>
    <p:extLst>
      <p:ext uri="{BB962C8B-B14F-4D97-AF65-F5344CB8AC3E}">
        <p14:creationId xmlns:p14="http://schemas.microsoft.com/office/powerpoint/2010/main" val="2960958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D3617819-F6CA-F66A-8670-F69CFA41F907}"/>
              </a:ext>
            </a:extLst>
          </p:cNvPr>
          <p:cNvSpPr txBox="1"/>
          <p:nvPr/>
        </p:nvSpPr>
        <p:spPr>
          <a:xfrm>
            <a:off x="266722" y="1181100"/>
            <a:ext cx="11591903" cy="3262432"/>
          </a:xfrm>
          <a:prstGeom prst="rect">
            <a:avLst/>
          </a:prstGeom>
          <a:noFill/>
        </p:spPr>
        <p:txBody>
          <a:bodyPr wrap="square" rtlCol="0">
            <a:spAutoFit/>
          </a:bodyPr>
          <a:lstStyle/>
          <a:p>
            <a:r>
              <a:rPr lang="en-IN" sz="2400" b="1" dirty="0">
                <a:solidFill>
                  <a:schemeClr val="bg2">
                    <a:lumMod val="10000"/>
                  </a:schemeClr>
                </a:solidFill>
              </a:rPr>
              <a:t>FUNCTIONALITIES:</a:t>
            </a:r>
          </a:p>
          <a:p>
            <a:endParaRPr lang="en-IN" sz="2000" b="1"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Search</a:t>
            </a:r>
            <a:r>
              <a:rPr lang="en-IN" dirty="0">
                <a:solidFill>
                  <a:schemeClr val="bg2">
                    <a:lumMod val="10000"/>
                  </a:schemeClr>
                </a:solidFill>
              </a:rPr>
              <a:t> -- User can search the user that are present in the chat application and can message them privately, or and add in group.</a:t>
            </a:r>
          </a:p>
          <a:p>
            <a:pPr marL="285750" indent="-285750">
              <a:buFont typeface="Courier New" panose="02070309020205020404" pitchFamily="49" charset="0"/>
              <a:buChar char="o"/>
            </a:pPr>
            <a:endParaRPr lang="en-IN"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Profile</a:t>
            </a:r>
            <a:r>
              <a:rPr lang="en-IN" dirty="0">
                <a:solidFill>
                  <a:schemeClr val="bg2">
                    <a:lumMod val="10000"/>
                  </a:schemeClr>
                </a:solidFill>
              </a:rPr>
              <a:t> -- User can see the other user profile in the private chats. And he can view his profile in the chat page.</a:t>
            </a:r>
          </a:p>
          <a:p>
            <a:pPr marL="285750" indent="-285750">
              <a:buFont typeface="Courier New" panose="02070309020205020404" pitchFamily="49" charset="0"/>
              <a:buChar char="o"/>
            </a:pPr>
            <a:endParaRPr lang="en-IN"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Chats</a:t>
            </a:r>
            <a:r>
              <a:rPr lang="en-IN" dirty="0">
                <a:solidFill>
                  <a:schemeClr val="bg2">
                    <a:lumMod val="10000"/>
                  </a:schemeClr>
                </a:solidFill>
              </a:rPr>
              <a:t> -- User can send messages and also can receive messages from users.</a:t>
            </a:r>
          </a:p>
          <a:p>
            <a:pPr marL="285750" indent="-285750">
              <a:buFont typeface="Courier New" panose="02070309020205020404" pitchFamily="49" charset="0"/>
              <a:buChar char="o"/>
            </a:pPr>
            <a:endParaRPr lang="en-IN" dirty="0">
              <a:solidFill>
                <a:schemeClr val="bg2">
                  <a:lumMod val="10000"/>
                </a:schemeClr>
              </a:solidFill>
            </a:endParaRPr>
          </a:p>
          <a:p>
            <a:pPr marL="285750" indent="-285750">
              <a:buFont typeface="Courier New" panose="02070309020205020404" pitchFamily="49" charset="0"/>
              <a:buChar char="o"/>
            </a:pPr>
            <a:r>
              <a:rPr lang="en-IN" b="1" dirty="0">
                <a:solidFill>
                  <a:schemeClr val="bg2">
                    <a:lumMod val="10000"/>
                  </a:schemeClr>
                </a:solidFill>
              </a:rPr>
              <a:t>Logout</a:t>
            </a:r>
            <a:r>
              <a:rPr lang="en-IN" dirty="0">
                <a:solidFill>
                  <a:schemeClr val="bg2">
                    <a:lumMod val="10000"/>
                  </a:schemeClr>
                </a:solidFill>
              </a:rPr>
              <a:t> --  User can logout himself successfully after the chats.</a:t>
            </a:r>
          </a:p>
          <a:p>
            <a:pPr marL="285750" indent="-285750">
              <a:buFont typeface="Courier New" panose="02070309020205020404" pitchFamily="49" charset="0"/>
              <a:buChar char="o"/>
            </a:pPr>
            <a:endParaRPr lang="en-IN" b="1" dirty="0">
              <a:solidFill>
                <a:schemeClr val="bg2">
                  <a:lumMod val="10000"/>
                </a:schemeClr>
              </a:solidFill>
            </a:endParaRPr>
          </a:p>
        </p:txBody>
      </p:sp>
    </p:spTree>
    <p:extLst>
      <p:ext uri="{BB962C8B-B14F-4D97-AF65-F5344CB8AC3E}">
        <p14:creationId xmlns:p14="http://schemas.microsoft.com/office/powerpoint/2010/main" val="56762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 name="Picture 1">
            <a:extLst>
              <a:ext uri="{FF2B5EF4-FFF2-40B4-BE49-F238E27FC236}">
                <a16:creationId xmlns:a16="http://schemas.microsoft.com/office/drawing/2014/main" id="{04C89967-4A3D-DFB5-C17B-076FEA157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006" y="1150399"/>
            <a:ext cx="9708774" cy="5303083"/>
          </a:xfrm>
          <a:prstGeom prst="rect">
            <a:avLst/>
          </a:prstGeom>
        </p:spPr>
      </p:pic>
    </p:spTree>
    <p:extLst>
      <p:ext uri="{BB962C8B-B14F-4D97-AF65-F5344CB8AC3E}">
        <p14:creationId xmlns:p14="http://schemas.microsoft.com/office/powerpoint/2010/main" val="50320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150399"/>
            <a:ext cx="11467318" cy="4526496"/>
          </a:xfrm>
          <a:prstGeom prst="rect">
            <a:avLst/>
          </a:prstGeom>
          <a:noFill/>
        </p:spPr>
        <p:txBody>
          <a:bodyPr wrap="square">
            <a:spAutoFit/>
          </a:bodyPr>
          <a:lstStyle/>
          <a:p>
            <a:pPr marL="285750" indent="-285750" algn="just">
              <a:lnSpc>
                <a:spcPct val="115000"/>
              </a:lnSpc>
              <a:buFont typeface="Courier New" panose="02070309020205020404" pitchFamily="49" charset="0"/>
              <a:buChar char="o"/>
            </a:pPr>
            <a:r>
              <a:rPr lang="en-IN" sz="2400" b="1" dirty="0">
                <a:latin typeface="Times New Roman" panose="02020603050405020304" pitchFamily="18" charset="0"/>
                <a:ea typeface="Arial" panose="020B0604020202020204" pitchFamily="34" charset="0"/>
                <a:cs typeface="Times New Roman" panose="02020603050405020304" pitchFamily="18" charset="0"/>
              </a:rPr>
              <a:t>Front-end</a:t>
            </a:r>
            <a:r>
              <a:rPr lang="en-IN" sz="2400" dirty="0">
                <a:latin typeface="Times New Roman" panose="02020603050405020304" pitchFamily="18" charset="0"/>
                <a:ea typeface="Arial" panose="020B0604020202020204" pitchFamily="34" charset="0"/>
                <a:cs typeface="Times New Roman" panose="02020603050405020304" pitchFamily="18" charset="0"/>
              </a:rPr>
              <a:t> :</a:t>
            </a:r>
          </a:p>
          <a:p>
            <a:pPr algn="just">
              <a:lnSpc>
                <a:spcPct val="115000"/>
              </a:lnSpc>
            </a:pPr>
            <a:r>
              <a:rPr lang="en-IN"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a:effectLst/>
                <a:latin typeface="Times New Roman" panose="02020603050405020304" pitchFamily="18" charset="0"/>
                <a:ea typeface="Arial" panose="020B0604020202020204" pitchFamily="34" charset="0"/>
                <a:cs typeface="Times New Roman" panose="02020603050405020304" pitchFamily="18" charset="0"/>
              </a:rPr>
              <a:t>The application is designed to adapt seamlessly to different screen sizes and devices. UI components such as chat bubbles, message input forms, and contact lists are designed for optimal user interaction. Socket-io is used for real time chatting.</a:t>
            </a:r>
          </a:p>
          <a:p>
            <a:pPr algn="just">
              <a:lnSpc>
                <a:spcPct val="115000"/>
              </a:lnSpc>
            </a:pP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Courier New" panose="02070309020205020404" pitchFamily="49" charset="0"/>
              <a:buChar char="o"/>
            </a:pP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Back-end :</a:t>
            </a:r>
          </a:p>
          <a:p>
            <a:pPr algn="just">
              <a:lnSpc>
                <a:spcPct val="115000"/>
              </a:lnSpc>
            </a:pPr>
            <a:r>
              <a:rPr lang="en-US" dirty="0">
                <a:effectLst/>
                <a:latin typeface="Times New Roman" panose="02020603050405020304" pitchFamily="18" charset="0"/>
                <a:ea typeface="Arial" panose="020B0604020202020204" pitchFamily="34" charset="0"/>
                <a:cs typeface="Times New Roman" panose="02020603050405020304" pitchFamily="18" charset="0"/>
              </a:rPr>
              <a:t>         The back-end consists of servers that handle the logic, processing, and storage of data. RESTful APIs are designed to enable communication between the front-end and the back-end. The back-end handles user authentication, message routing, notifications, and other essential functionalities.</a:t>
            </a:r>
          </a:p>
          <a:p>
            <a:pPr algn="just">
              <a:lnSpc>
                <a:spcPct val="115000"/>
              </a:lnSpc>
            </a:pP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Courier New" panose="02070309020205020404" pitchFamily="49" charset="0"/>
              <a:buChar char="o"/>
            </a:pP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Database :</a:t>
            </a:r>
          </a:p>
          <a:p>
            <a:pPr algn="just">
              <a:lnSpc>
                <a:spcPct val="115000"/>
              </a:lnSpc>
            </a:pPr>
            <a:r>
              <a:rPr lang="en-IN" dirty="0">
                <a:latin typeface="Times New Roman" panose="02020603050405020304" pitchFamily="18" charset="0"/>
                <a:ea typeface="Arial" panose="020B0604020202020204" pitchFamily="34" charset="0"/>
                <a:cs typeface="Times New Roman" panose="02020603050405020304" pitchFamily="18" charset="0"/>
              </a:rPr>
              <a:t>        </a:t>
            </a:r>
            <a:r>
              <a:rPr lang="en-US" dirty="0">
                <a:latin typeface="Times New Roman" panose="02020603050405020304" pitchFamily="18" charset="0"/>
                <a:ea typeface="Arial" panose="020B0604020202020204" pitchFamily="34" charset="0"/>
                <a:cs typeface="Times New Roman" panose="02020603050405020304" pitchFamily="18" charset="0"/>
              </a:rPr>
              <a:t>The application utilizes a database system to store user profiles, chat history, and other relevant data. The database is designed with appropriate tables, schemas, and relationships to ensure efficient data management.</a:t>
            </a:r>
          </a:p>
        </p:txBody>
      </p:sp>
    </p:spTree>
    <p:extLst>
      <p:ext uri="{BB962C8B-B14F-4D97-AF65-F5344CB8AC3E}">
        <p14:creationId xmlns:p14="http://schemas.microsoft.com/office/powerpoint/2010/main" val="325123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217505" y="1197589"/>
            <a:ext cx="11354777" cy="1261692"/>
          </a:xfrm>
          <a:prstGeom prst="rect">
            <a:avLst/>
          </a:prstGeom>
          <a:noFill/>
        </p:spPr>
        <p:txBody>
          <a:bodyPr wrap="square">
            <a:spAutoFit/>
          </a:bodyPr>
          <a:lstStyle/>
          <a:p>
            <a:pPr>
              <a:lnSpc>
                <a:spcPct val="115000"/>
              </a:lnSpc>
            </a:pPr>
            <a:r>
              <a:rPr lang="en-IN" sz="2000" b="1" dirty="0">
                <a:effectLst/>
                <a:latin typeface="Times New Roman" panose="02020603050405020304" pitchFamily="18" charset="0"/>
                <a:ea typeface="Arial" panose="020B0604020202020204" pitchFamily="34" charset="0"/>
                <a:cs typeface="Times New Roman" panose="02020603050405020304" pitchFamily="18" charset="0"/>
              </a:rPr>
              <a:t>Chat Login Page:</a:t>
            </a:r>
          </a:p>
          <a:p>
            <a:pPr>
              <a:lnSpc>
                <a:spcPct val="115000"/>
              </a:lnSpc>
            </a:pPr>
            <a:endParaRPr lang="en-IN" sz="2400" b="1"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2400"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D4C9F0F1-02C3-6D23-3F38-2B5893940118}"/>
              </a:ext>
            </a:extLst>
          </p:cNvPr>
          <p:cNvPicPr>
            <a:picLocks noChangeAspect="1"/>
          </p:cNvPicPr>
          <p:nvPr/>
        </p:nvPicPr>
        <p:blipFill>
          <a:blip r:embed="rId4"/>
          <a:stretch>
            <a:fillRect/>
          </a:stretch>
        </p:blipFill>
        <p:spPr>
          <a:xfrm>
            <a:off x="2607587" y="1133970"/>
            <a:ext cx="8253175" cy="5387807"/>
          </a:xfrm>
          <a:prstGeom prst="rect">
            <a:avLst/>
          </a:prstGeom>
        </p:spPr>
      </p:pic>
    </p:spTree>
    <p:extLst>
      <p:ext uri="{BB962C8B-B14F-4D97-AF65-F5344CB8AC3E}">
        <p14:creationId xmlns:p14="http://schemas.microsoft.com/office/powerpoint/2010/main" val="1207346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docProps/app.xml><?xml version="1.0" encoding="utf-8"?>
<Properties xmlns="http://schemas.openxmlformats.org/officeDocument/2006/extended-properties" xmlns:vt="http://schemas.openxmlformats.org/officeDocument/2006/docPropsVTypes">
  <Template/>
  <TotalTime>466</TotalTime>
  <Words>950</Words>
  <Application>Microsoft Office PowerPoint</Application>
  <PresentationFormat>Widescreen</PresentationFormat>
  <Paragraphs>169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Aishwarya Tembhurne</cp:lastModifiedBy>
  <cp:revision>25</cp:revision>
  <dcterms:created xsi:type="dcterms:W3CDTF">2023-04-15T11:22:40Z</dcterms:created>
  <dcterms:modified xsi:type="dcterms:W3CDTF">2023-06-01T10:46:50Z</dcterms:modified>
</cp:coreProperties>
</file>