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8" r:id="rId5"/>
    <p:sldId id="310" r:id="rId6"/>
    <p:sldId id="312" r:id="rId7"/>
    <p:sldId id="315" r:id="rId8"/>
    <p:sldId id="314" r:id="rId9"/>
    <p:sldId id="313" r:id="rId10"/>
    <p:sldId id="3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r>
              <a:rPr lang="en-US" sz="6000" dirty="0">
                <a:solidFill>
                  <a:schemeClr val="tx1"/>
                </a:solidFill>
              </a:rPr>
              <a:t>Facebook Fake Profile Detection Using Artificial Neural Network</a:t>
            </a:r>
            <a:br>
              <a:rPr lang="en-US" sz="6000" dirty="0">
                <a:solidFill>
                  <a:schemeClr val="tx1"/>
                </a:solidFill>
              </a:rPr>
            </a:br>
            <a:endParaRPr lang="en-US" sz="6000" dirty="0">
              <a:solidFill>
                <a:schemeClr val="tx1"/>
              </a:solidFill>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Autofit/>
          </a:bodyPr>
          <a:lstStyle/>
          <a:p>
            <a:r>
              <a:rPr lang="en-US" sz="1600" dirty="0"/>
              <a:t>Team members :                             Team Name :</a:t>
            </a:r>
          </a:p>
          <a:p>
            <a:r>
              <a:rPr lang="en-US" sz="1400" dirty="0"/>
              <a:t>1.Akshaya </a:t>
            </a:r>
            <a:r>
              <a:rPr lang="en-US" sz="1400" dirty="0" err="1"/>
              <a:t>Prathapagiri</a:t>
            </a:r>
            <a:r>
              <a:rPr lang="en-US" sz="1400" dirty="0"/>
              <a:t>                       </a:t>
            </a:r>
            <a:r>
              <a:rPr lang="en-US" sz="1800" b="1" dirty="0" err="1"/>
              <a:t>Akshaish</a:t>
            </a:r>
            <a:endParaRPr lang="en-US" sz="1800" b="1" dirty="0"/>
          </a:p>
          <a:p>
            <a:r>
              <a:rPr lang="en-US" sz="1400" dirty="0"/>
              <a:t>2.Aishwarya thakur</a:t>
            </a:r>
          </a:p>
          <a:p>
            <a:r>
              <a:rPr lang="en-US" sz="1800" b="1" dirty="0">
                <a:latin typeface="Arial Narrow" panose="020B0606020202030204" pitchFamily="34" charset="0"/>
              </a:rPr>
              <a:t>BVRIT HYDERABAD COLLEGE OF ENGINEERING FOR</a:t>
            </a:r>
          </a:p>
          <a:p>
            <a:r>
              <a:rPr lang="en-US" sz="1800" b="1" dirty="0">
                <a:latin typeface="Arial Narrow" panose="020B0606020202030204" pitchFamily="34" charset="0"/>
              </a:rPr>
              <a:t>                               WOMEN</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ABSTRACT</a:t>
            </a:r>
          </a:p>
        </p:txBody>
      </p:sp>
      <p:sp>
        <p:nvSpPr>
          <p:cNvPr id="4" name="Content Placeholder 3">
            <a:extLst>
              <a:ext uri="{FF2B5EF4-FFF2-40B4-BE49-F238E27FC236}">
                <a16:creationId xmlns:a16="http://schemas.microsoft.com/office/drawing/2014/main" id="{1F84CE7E-FA5D-4A71-9ECC-AB6070AC3FC0}"/>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In the present generation, Social networks have become an integral part of our lives. The amount of              personal information unwillingly exposed on social networks is staggering. In 2019, Facebook reached a total population of 2.5 billion users making it one of the popular choice of social media. Making friends and staying in touch with them is easier now.</a:t>
            </a:r>
          </a:p>
          <a:p>
            <a:pPr>
              <a:buFont typeface="Wingdings" panose="05000000000000000000" pitchFamily="2" charset="2"/>
              <a:buChar char="§"/>
            </a:pPr>
            <a:r>
              <a:rPr lang="en-US" dirty="0"/>
              <a:t>But with all the advancements and growth, problems like fake profiles, online impersonation have also grown. Social network platforms such as Facebook contains users details and the main intention of fake users is to hack social network database and to steal or breach user’s information. The process is to send friend request to normal users to hack their machine or to steal their data.</a:t>
            </a:r>
          </a:p>
          <a:p>
            <a:pPr>
              <a:buFont typeface="Wingdings" panose="05000000000000000000" pitchFamily="2" charset="2"/>
              <a:buChar char="§"/>
            </a:pPr>
            <a:r>
              <a:rPr lang="en-US" dirty="0"/>
              <a:t>The Artificial Neural Network (ANN) model and Support Vector Machine (SVM) model are built and checked for accuracies on test data. The best model out of the two is used to identify if an account is genuine or fake. </a:t>
            </a:r>
          </a:p>
          <a:p>
            <a:endParaRPr lang="en-US" dirty="0"/>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544E-D879-4CEC-B67F-183333D6150D}"/>
              </a:ext>
            </a:extLst>
          </p:cNvPr>
          <p:cNvSpPr>
            <a:spLocks noGrp="1"/>
          </p:cNvSpPr>
          <p:nvPr>
            <p:ph type="title"/>
          </p:nvPr>
        </p:nvSpPr>
        <p:spPr/>
        <p:txBody>
          <a:bodyPr/>
          <a:lstStyle/>
          <a:p>
            <a:r>
              <a:rPr lang="en-US" dirty="0">
                <a:solidFill>
                  <a:schemeClr val="tx1"/>
                </a:solidFill>
              </a:rPr>
              <a:t>Technologies Used</a:t>
            </a:r>
            <a:endParaRPr lang="en-IN" dirty="0">
              <a:solidFill>
                <a:schemeClr val="tx1"/>
              </a:solidFill>
            </a:endParaRPr>
          </a:p>
        </p:txBody>
      </p:sp>
      <p:sp>
        <p:nvSpPr>
          <p:cNvPr id="3" name="Content Placeholder 2">
            <a:extLst>
              <a:ext uri="{FF2B5EF4-FFF2-40B4-BE49-F238E27FC236}">
                <a16:creationId xmlns:a16="http://schemas.microsoft.com/office/drawing/2014/main" id="{609B97D4-62ED-466B-99A5-FFD4CB097B16}"/>
              </a:ext>
            </a:extLst>
          </p:cNvPr>
          <p:cNvSpPr>
            <a:spLocks noGrp="1"/>
          </p:cNvSpPr>
          <p:nvPr>
            <p:ph idx="1"/>
          </p:nvPr>
        </p:nvSpPr>
        <p:spPr>
          <a:xfrm>
            <a:off x="1097280" y="2006353"/>
            <a:ext cx="10058400" cy="4702357"/>
          </a:xfrm>
        </p:spPr>
        <p:txBody>
          <a:bodyPr>
            <a:normAutofit fontScale="40000" lnSpcReduction="20000"/>
          </a:bodyPr>
          <a:lstStyle/>
          <a:p>
            <a:pPr>
              <a:buFont typeface="Wingdings" panose="05000000000000000000" pitchFamily="2" charset="2"/>
              <a:buChar char="Ø"/>
            </a:pPr>
            <a:r>
              <a:rPr lang="en-IN" sz="3500" dirty="0"/>
              <a:t> </a:t>
            </a:r>
            <a:r>
              <a:rPr lang="en-IN" sz="3500" b="1" dirty="0">
                <a:solidFill>
                  <a:schemeClr val="tx1"/>
                </a:solidFill>
              </a:rPr>
              <a:t>Hardware Requirements :</a:t>
            </a:r>
          </a:p>
          <a:p>
            <a:r>
              <a:rPr lang="en-IN" sz="3500" dirty="0"/>
              <a:t>    Operating System : Windows 10</a:t>
            </a:r>
          </a:p>
          <a:p>
            <a:r>
              <a:rPr lang="en-IN" sz="3500" dirty="0"/>
              <a:t>    Processor : Intel Core i5</a:t>
            </a:r>
          </a:p>
          <a:p>
            <a:r>
              <a:rPr lang="en-IN" sz="3500" dirty="0"/>
              <a:t>    CPU Speed : 2.30 GHz</a:t>
            </a:r>
          </a:p>
          <a:p>
            <a:r>
              <a:rPr lang="en-IN" sz="3500" dirty="0"/>
              <a:t>    Memory : 4 GB (RAM)</a:t>
            </a:r>
          </a:p>
          <a:p>
            <a:pPr>
              <a:buFont typeface="Wingdings" panose="05000000000000000000" pitchFamily="2" charset="2"/>
              <a:buChar char="Ø"/>
            </a:pPr>
            <a:r>
              <a:rPr lang="en-IN" sz="3500" dirty="0">
                <a:solidFill>
                  <a:schemeClr val="tx1"/>
                </a:solidFill>
              </a:rPr>
              <a:t> </a:t>
            </a:r>
            <a:r>
              <a:rPr lang="en-IN" sz="3500" b="1" dirty="0">
                <a:solidFill>
                  <a:schemeClr val="tx1"/>
                </a:solidFill>
              </a:rPr>
              <a:t>Software Requirements :</a:t>
            </a:r>
          </a:p>
          <a:p>
            <a:r>
              <a:rPr lang="en-IN" sz="3500" dirty="0"/>
              <a:t>     Programming Language : Python 3.6</a:t>
            </a:r>
          </a:p>
          <a:p>
            <a:r>
              <a:rPr lang="en-IN" sz="3500" dirty="0"/>
              <a:t>     Graphical User Interface: HTML5, CSS3 with Bootstrap, JavaScript</a:t>
            </a:r>
          </a:p>
          <a:p>
            <a:r>
              <a:rPr lang="en-IN" sz="3500" dirty="0"/>
              <a:t>     Dataset : Facebook Dataset</a:t>
            </a:r>
          </a:p>
          <a:p>
            <a:r>
              <a:rPr lang="en-IN" sz="3500" dirty="0"/>
              <a:t>     Libraries : </a:t>
            </a:r>
            <a:r>
              <a:rPr lang="en-IN" sz="3500" dirty="0" err="1"/>
              <a:t>Tensorflow</a:t>
            </a:r>
            <a:r>
              <a:rPr lang="en-IN" sz="3500" dirty="0"/>
              <a:t>, </a:t>
            </a:r>
            <a:r>
              <a:rPr lang="en-IN" sz="3500" dirty="0" err="1"/>
              <a:t>Keras</a:t>
            </a:r>
            <a:r>
              <a:rPr lang="en-IN" sz="3500" dirty="0"/>
              <a:t>, </a:t>
            </a:r>
            <a:r>
              <a:rPr lang="en-IN" sz="3500" dirty="0" err="1"/>
              <a:t>Numpy</a:t>
            </a:r>
            <a:r>
              <a:rPr lang="en-IN" sz="3500" dirty="0"/>
              <a:t>, Pandas, </a:t>
            </a:r>
            <a:r>
              <a:rPr lang="en-IN" sz="3500" dirty="0" err="1"/>
              <a:t>Scikitlearn</a:t>
            </a:r>
            <a:endParaRPr lang="en-IN" sz="3500" dirty="0"/>
          </a:p>
          <a:p>
            <a:r>
              <a:rPr lang="en-IN" sz="3500" dirty="0"/>
              <a:t>     Framework : Django</a:t>
            </a:r>
          </a:p>
          <a:p>
            <a:r>
              <a:rPr lang="en-IN" sz="3500" dirty="0"/>
              <a:t>     Tool : Anaconda</a:t>
            </a:r>
          </a:p>
          <a:p>
            <a:endParaRPr lang="en-IN" dirty="0"/>
          </a:p>
          <a:p>
            <a:endParaRPr lang="en-IN" dirty="0"/>
          </a:p>
        </p:txBody>
      </p:sp>
    </p:spTree>
    <p:extLst>
      <p:ext uri="{BB962C8B-B14F-4D97-AF65-F5344CB8AC3E}">
        <p14:creationId xmlns:p14="http://schemas.microsoft.com/office/powerpoint/2010/main" val="409876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6C5C-C799-4154-B003-02B727493435}"/>
              </a:ext>
            </a:extLst>
          </p:cNvPr>
          <p:cNvSpPr>
            <a:spLocks noGrp="1"/>
          </p:cNvSpPr>
          <p:nvPr>
            <p:ph type="title"/>
          </p:nvPr>
        </p:nvSpPr>
        <p:spPr/>
        <p:txBody>
          <a:bodyPr/>
          <a:lstStyle/>
          <a:p>
            <a:r>
              <a:rPr lang="en-US" dirty="0">
                <a:solidFill>
                  <a:schemeClr val="tx1"/>
                </a:solidFill>
              </a:rPr>
              <a:t>Project Flow</a:t>
            </a:r>
            <a:endParaRPr lang="en-IN" dirty="0">
              <a:solidFill>
                <a:schemeClr val="tx1"/>
              </a:solidFill>
            </a:endParaRPr>
          </a:p>
        </p:txBody>
      </p:sp>
      <p:sp>
        <p:nvSpPr>
          <p:cNvPr id="3" name="Content Placeholder 2">
            <a:extLst>
              <a:ext uri="{FF2B5EF4-FFF2-40B4-BE49-F238E27FC236}">
                <a16:creationId xmlns:a16="http://schemas.microsoft.com/office/drawing/2014/main" id="{5F943107-02A9-4924-928B-70C8B970DA67}"/>
              </a:ext>
            </a:extLst>
          </p:cNvPr>
          <p:cNvSpPr>
            <a:spLocks noGrp="1"/>
          </p:cNvSpPr>
          <p:nvPr>
            <p:ph idx="1"/>
          </p:nvPr>
        </p:nvSpPr>
        <p:spPr/>
        <p:txBody>
          <a:bodyPr/>
          <a:lstStyle/>
          <a:p>
            <a:pPr>
              <a:buFont typeface="Wingdings" panose="05000000000000000000" pitchFamily="2" charset="2"/>
              <a:buChar char="Ø"/>
            </a:pPr>
            <a:r>
              <a:rPr lang="en-US" dirty="0"/>
              <a:t>  </a:t>
            </a:r>
            <a:r>
              <a:rPr lang="en-US" b="1" dirty="0"/>
              <a:t>Actors : </a:t>
            </a:r>
          </a:p>
          <a:p>
            <a:pPr marL="457200" indent="-457200">
              <a:buFont typeface="+mj-lt"/>
              <a:buAutoNum type="arabicPeriod"/>
            </a:pPr>
            <a:r>
              <a:rPr lang="en-US" dirty="0"/>
              <a:t>Admin</a:t>
            </a:r>
          </a:p>
          <a:p>
            <a:pPr marL="457200" indent="-457200">
              <a:buFont typeface="+mj-lt"/>
              <a:buAutoNum type="arabicPeriod"/>
            </a:pPr>
            <a:r>
              <a:rPr lang="en-US" dirty="0"/>
              <a:t> User</a:t>
            </a:r>
          </a:p>
          <a:p>
            <a:pPr>
              <a:buFont typeface="Wingdings" panose="05000000000000000000" pitchFamily="2" charset="2"/>
              <a:buChar char="Ø"/>
            </a:pPr>
            <a:r>
              <a:rPr lang="en-US" dirty="0"/>
              <a:t>  The admin and user can login </a:t>
            </a:r>
          </a:p>
          <a:p>
            <a:pPr>
              <a:buFont typeface="Wingdings" panose="05000000000000000000" pitchFamily="2" charset="2"/>
              <a:buChar char="Ø"/>
            </a:pPr>
            <a:r>
              <a:rPr lang="en-US" dirty="0"/>
              <a:t>  Training and generating the two models</a:t>
            </a:r>
          </a:p>
          <a:p>
            <a:pPr>
              <a:buFont typeface="Wingdings" panose="05000000000000000000" pitchFamily="2" charset="2"/>
              <a:buChar char="Ø"/>
            </a:pPr>
            <a:r>
              <a:rPr lang="en-US" dirty="0"/>
              <a:t>  Comparing the test data accuracies </a:t>
            </a:r>
          </a:p>
          <a:p>
            <a:pPr>
              <a:buFont typeface="Wingdings" panose="05000000000000000000" pitchFamily="2" charset="2"/>
              <a:buChar char="Ø"/>
            </a:pPr>
            <a:r>
              <a:rPr lang="en-US" dirty="0"/>
              <a:t>  Testing if the models are generating correct output when profile details are given</a:t>
            </a:r>
          </a:p>
          <a:p>
            <a:endParaRPr lang="en-IN" dirty="0"/>
          </a:p>
        </p:txBody>
      </p:sp>
    </p:spTree>
    <p:extLst>
      <p:ext uri="{BB962C8B-B14F-4D97-AF65-F5344CB8AC3E}">
        <p14:creationId xmlns:p14="http://schemas.microsoft.com/office/powerpoint/2010/main" val="297432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D46AFF-6510-4D76-8126-F105AE465C90}"/>
              </a:ext>
            </a:extLst>
          </p:cNvPr>
          <p:cNvPicPr>
            <a:picLocks noChangeAspect="1"/>
          </p:cNvPicPr>
          <p:nvPr/>
        </p:nvPicPr>
        <p:blipFill>
          <a:blip r:embed="rId2"/>
          <a:stretch>
            <a:fillRect/>
          </a:stretch>
        </p:blipFill>
        <p:spPr>
          <a:xfrm>
            <a:off x="0" y="370440"/>
            <a:ext cx="12192000" cy="6117119"/>
          </a:xfrm>
          <a:prstGeom prst="rect">
            <a:avLst/>
          </a:prstGeom>
        </p:spPr>
      </p:pic>
      <p:sp>
        <p:nvSpPr>
          <p:cNvPr id="7" name="TextBox 6">
            <a:extLst>
              <a:ext uri="{FF2B5EF4-FFF2-40B4-BE49-F238E27FC236}">
                <a16:creationId xmlns:a16="http://schemas.microsoft.com/office/drawing/2014/main" id="{AFD98A3B-532A-4E33-B90B-26F04D41428C}"/>
              </a:ext>
            </a:extLst>
          </p:cNvPr>
          <p:cNvSpPr txBox="1"/>
          <p:nvPr/>
        </p:nvSpPr>
        <p:spPr>
          <a:xfrm>
            <a:off x="4373725" y="0"/>
            <a:ext cx="6097554" cy="584775"/>
          </a:xfrm>
          <a:prstGeom prst="rect">
            <a:avLst/>
          </a:prstGeom>
          <a:noFill/>
        </p:spPr>
        <p:txBody>
          <a:bodyPr wrap="square">
            <a:spAutoFit/>
          </a:bodyPr>
          <a:lstStyle/>
          <a:p>
            <a:r>
              <a:rPr lang="en-IN" sz="3200" dirty="0">
                <a:latin typeface="+mj-lt"/>
              </a:rPr>
              <a:t>Architecture</a:t>
            </a:r>
          </a:p>
        </p:txBody>
      </p:sp>
    </p:spTree>
    <p:extLst>
      <p:ext uri="{BB962C8B-B14F-4D97-AF65-F5344CB8AC3E}">
        <p14:creationId xmlns:p14="http://schemas.microsoft.com/office/powerpoint/2010/main" val="238258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7657-88DE-4BFA-9269-A6B8913707AC}"/>
              </a:ext>
            </a:extLst>
          </p:cNvPr>
          <p:cNvSpPr>
            <a:spLocks noGrp="1"/>
          </p:cNvSpPr>
          <p:nvPr>
            <p:ph type="title"/>
          </p:nvPr>
        </p:nvSpPr>
        <p:spPr/>
        <p:txBody>
          <a:bodyPr/>
          <a:lstStyle/>
          <a:p>
            <a:r>
              <a:rPr lang="en-US" dirty="0">
                <a:solidFill>
                  <a:schemeClr val="tx1"/>
                </a:solidFill>
              </a:rPr>
              <a:t>APPLICATIONS</a:t>
            </a:r>
            <a:endParaRPr lang="en-IN" dirty="0">
              <a:solidFill>
                <a:schemeClr val="tx1"/>
              </a:solidFill>
            </a:endParaRPr>
          </a:p>
        </p:txBody>
      </p:sp>
      <p:sp>
        <p:nvSpPr>
          <p:cNvPr id="3" name="Content Placeholder 2">
            <a:extLst>
              <a:ext uri="{FF2B5EF4-FFF2-40B4-BE49-F238E27FC236}">
                <a16:creationId xmlns:a16="http://schemas.microsoft.com/office/drawing/2014/main" id="{6D0233BA-94BA-450A-8A53-2EFEEAEB5716}"/>
              </a:ext>
            </a:extLst>
          </p:cNvPr>
          <p:cNvSpPr>
            <a:spLocks noGrp="1"/>
          </p:cNvSpPr>
          <p:nvPr>
            <p:ph idx="1"/>
          </p:nvPr>
        </p:nvSpPr>
        <p:spPr/>
        <p:txBody>
          <a:bodyPr>
            <a:normAutofit/>
          </a:bodyPr>
          <a:lstStyle/>
          <a:p>
            <a:pPr>
              <a:buFont typeface="Arial" panose="020B0604020202020204" pitchFamily="34" charset="0"/>
              <a:buChar char="•"/>
            </a:pPr>
            <a:r>
              <a:rPr lang="en-US" sz="2400" dirty="0"/>
              <a:t>The application helps the users to identify whether the given profile is genuine or fake based on given profile details.</a:t>
            </a:r>
          </a:p>
          <a:p>
            <a:pPr>
              <a:buFont typeface="Arial" panose="020B0604020202020204" pitchFamily="34" charset="0"/>
              <a:buChar char="•"/>
            </a:pPr>
            <a:r>
              <a:rPr lang="en-US" sz="2100" b="0" i="0" dirty="0">
                <a:solidFill>
                  <a:srgbClr val="333333"/>
                </a:solidFill>
                <a:effectLst/>
                <a:latin typeface="Roboto" panose="02000000000000000000" pitchFamily="2" charset="0"/>
              </a:rPr>
              <a:t>This may protect innocent persons from being bullied or may save them from cyber crimes.</a:t>
            </a:r>
            <a:endParaRPr lang="en-US" sz="2100" dirty="0"/>
          </a:p>
          <a:p>
            <a:pPr>
              <a:buFont typeface="Arial" panose="020B0604020202020204" pitchFamily="34" charset="0"/>
              <a:buChar char="•"/>
            </a:pPr>
            <a:r>
              <a:rPr lang="en-US" sz="2400" dirty="0"/>
              <a:t> Fake profiles are a major threat to the society, hence identifying fake profiles is a very essential  task as they can cause identity theft, but their rapid and accurate identification is difficult most of the times due to lack of the necessary information. </a:t>
            </a:r>
            <a:endParaRPr lang="en-IN" sz="2400" dirty="0"/>
          </a:p>
        </p:txBody>
      </p:sp>
    </p:spTree>
    <p:extLst>
      <p:ext uri="{BB962C8B-B14F-4D97-AF65-F5344CB8AC3E}">
        <p14:creationId xmlns:p14="http://schemas.microsoft.com/office/powerpoint/2010/main" val="206584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0DBA47-1488-43F8-8E14-2D1C8A86474A}"/>
              </a:ext>
            </a:extLst>
          </p:cNvPr>
          <p:cNvPicPr>
            <a:picLocks noChangeAspect="1"/>
          </p:cNvPicPr>
          <p:nvPr/>
        </p:nvPicPr>
        <p:blipFill>
          <a:blip r:embed="rId2"/>
          <a:stretch>
            <a:fillRect/>
          </a:stretch>
        </p:blipFill>
        <p:spPr>
          <a:xfrm>
            <a:off x="0" y="1"/>
            <a:ext cx="12192000" cy="6410130"/>
          </a:xfrm>
          <a:prstGeom prst="rect">
            <a:avLst/>
          </a:prstGeom>
        </p:spPr>
      </p:pic>
    </p:spTree>
    <p:extLst>
      <p:ext uri="{BB962C8B-B14F-4D97-AF65-F5344CB8AC3E}">
        <p14:creationId xmlns:p14="http://schemas.microsoft.com/office/powerpoint/2010/main" val="398500225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70F49E-A1F9-47B4-B217-E100630EFC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6B63218-A2B6-40CF-BCE7-190CEF2AE5CA}">
  <ds:schemaRefs>
    <ds:schemaRef ds:uri="http://schemas.microsoft.com/sharepoint/v3/contenttype/forms"/>
  </ds:schemaRefs>
</ds:datastoreItem>
</file>

<file path=customXml/itemProps3.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{2B854BEC-0456-406B-97B6-7EA57B2A43CC}tf33845126_wac</Template>
  <TotalTime>0</TotalTime>
  <Words>418</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Narrow</vt:lpstr>
      <vt:lpstr>Bookman Old Style</vt:lpstr>
      <vt:lpstr>Calibri</vt:lpstr>
      <vt:lpstr>Franklin Gothic Book</vt:lpstr>
      <vt:lpstr>Roboto</vt:lpstr>
      <vt:lpstr>Wingdings</vt:lpstr>
      <vt:lpstr>1_RetrospectVTI</vt:lpstr>
      <vt:lpstr>Facebook Fake Profile Detection Using Artificial Neural Network </vt:lpstr>
      <vt:lpstr>ABSTRACT</vt:lpstr>
      <vt:lpstr>Technologies Used</vt:lpstr>
      <vt:lpstr>Project Flow</vt:lpstr>
      <vt:lpstr>PowerPoint Presentation</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2020-08-27T05:46:42Z</dcterms:created>
  <dcterms:modified xsi:type="dcterms:W3CDTF">2020-08-27T06:52:45Z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