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AEBA681C-8A8F-7D45-BF06-EBA19CE3510B}"/>
              </a:ext>
            </a:extLst>
          </p:cNvPr>
          <p:cNvSpPr txBox="1">
            <a:spLocks noGrp="1"/>
          </p:cNvSpPr>
          <p:nvPr>
            <p:ph type="ctrTitle"/>
          </p:nvPr>
        </p:nvSpPr>
        <p:spPr>
          <a:xfrm rot="10800000" flipV="1">
            <a:off x="1987312" y="354161"/>
            <a:ext cx="8528787" cy="126586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               Crime Analysis and Prediction using</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Optimized KNN Algorithm</a:t>
            </a:r>
            <a:endParaRPr lang="en-IN" sz="2400" dirty="0"/>
          </a:p>
        </p:txBody>
      </p:sp>
      <p:sp>
        <p:nvSpPr>
          <p:cNvPr id="2" name="Text Placeholder 7">
            <a:extLst>
              <a:ext uri="{FF2B5EF4-FFF2-40B4-BE49-F238E27FC236}">
                <a16:creationId xmlns:a16="http://schemas.microsoft.com/office/drawing/2014/main" id="{FB163B2F-0654-0448-855B-ACF099854A4E}"/>
              </a:ext>
            </a:extLst>
          </p:cNvPr>
          <p:cNvSpPr txBox="1">
            <a:spLocks noGrp="1"/>
          </p:cNvSpPr>
          <p:nvPr>
            <p:ph type="subTitle" idx="1"/>
          </p:nvPr>
        </p:nvSpPr>
        <p:spPr>
          <a:xfrm>
            <a:off x="1987312" y="2008039"/>
            <a:ext cx="9467850" cy="44958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en-US"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a:t>
            </a:r>
          </a:p>
          <a:p>
            <a:r>
              <a:rPr lang="en-IN" dirty="0">
                <a:solidFill>
                  <a:schemeClr val="tx1"/>
                </a:solidFill>
                <a:latin typeface="Times New Roman" panose="02020603050405020304" pitchFamily="18" charset="0"/>
                <a:cs typeface="Times New Roman" panose="02020603050405020304" pitchFamily="18" charset="0"/>
              </a:rPr>
              <a:t>          </a:t>
            </a:r>
          </a:p>
          <a:p>
            <a:r>
              <a:rPr lang="en-IN" dirty="0">
                <a:solidFill>
                  <a:schemeClr val="tx1"/>
                </a:solidFill>
                <a:latin typeface="Times New Roman" panose="02020603050405020304" pitchFamily="18" charset="0"/>
                <a:cs typeface="Times New Roman" panose="02020603050405020304" pitchFamily="18" charset="0"/>
              </a:rPr>
              <a:t>                                                                                                     GUIDED BY </a:t>
            </a:r>
          </a:p>
          <a:p>
            <a:r>
              <a:rPr lang="en-IN" dirty="0"/>
              <a:t>AISHWARYA T M  (2018PECCS105)                           </a:t>
            </a:r>
            <a:r>
              <a:rPr lang="en-IN" dirty="0" err="1">
                <a:solidFill>
                  <a:schemeClr val="tx1"/>
                </a:solidFill>
                <a:latin typeface="Times New Roman" panose="02020603050405020304" pitchFamily="18" charset="0"/>
                <a:cs typeface="Times New Roman" panose="02020603050405020304" pitchFamily="18" charset="0"/>
              </a:rPr>
              <a:t>Mrs.R.DEVI,M.E</a:t>
            </a:r>
            <a:r>
              <a:rPr lang="en-IN" dirty="0">
                <a:solidFill>
                  <a:schemeClr val="tx1"/>
                </a:solidFill>
                <a:latin typeface="Times New Roman" panose="02020603050405020304" pitchFamily="18" charset="0"/>
                <a:cs typeface="Times New Roman" panose="02020603050405020304" pitchFamily="18" charset="0"/>
              </a:rPr>
              <a:t>.,</a:t>
            </a:r>
          </a:p>
          <a:p>
            <a:r>
              <a:rPr lang="en-IN" dirty="0"/>
              <a:t>ASHMIN ANGEL A (2018PECCS111)                    </a:t>
            </a:r>
            <a:r>
              <a:rPr lang="en-IN" dirty="0">
                <a:solidFill>
                  <a:schemeClr val="tx1"/>
                </a:solidFill>
                <a:latin typeface="Times New Roman" panose="02020603050405020304" pitchFamily="18" charset="0"/>
                <a:cs typeface="Times New Roman" panose="02020603050405020304" pitchFamily="18" charset="0"/>
              </a:rPr>
              <a:t>ASSISTANT PROFESSOR</a:t>
            </a:r>
          </a:p>
          <a:p>
            <a:r>
              <a:rPr lang="en-IN" dirty="0">
                <a:solidFill>
                  <a:schemeClr val="tx1"/>
                </a:solidFill>
                <a:latin typeface="Times New Roman" panose="02020603050405020304" pitchFamily="18" charset="0"/>
                <a:cs typeface="Times New Roman" panose="02020603050405020304" pitchFamily="18" charset="0"/>
              </a:rPr>
              <a:t> </a:t>
            </a:r>
            <a:r>
              <a:rPr lang="en-IN" dirty="0"/>
              <a:t>SRINIDHI ISWARYA B.K (2018PECCS214)               </a:t>
            </a:r>
            <a:r>
              <a:rPr lang="en-IN" dirty="0">
                <a:solidFill>
                  <a:schemeClr val="tx1"/>
                </a:solidFill>
                <a:latin typeface="Times New Roman" panose="02020603050405020304" pitchFamily="18" charset="0"/>
                <a:cs typeface="Times New Roman" panose="02020603050405020304" pitchFamily="18" charset="0"/>
              </a:rPr>
              <a:t>DEPARTMENT OF CSE </a:t>
            </a:r>
            <a:endParaRPr lang="en-IN" dirty="0"/>
          </a:p>
          <a:p>
            <a:r>
              <a:rPr lang="en-IN" dirty="0">
                <a:solidFill>
                  <a:schemeClr val="tx1"/>
                </a:solidFill>
                <a:latin typeface="Times New Roman" panose="02020603050405020304" pitchFamily="18" charset="0"/>
                <a:cs typeface="Times New Roman" panose="02020603050405020304" pitchFamily="18" charset="0"/>
              </a:rPr>
              <a:t>                                                                                PANIMALAR ENGINEERING COLLEGE</a:t>
            </a:r>
          </a:p>
          <a:p>
            <a:r>
              <a:rPr lang="en-IN" dirty="0">
                <a:solidFill>
                  <a:schemeClr val="tx1"/>
                </a:solidFill>
                <a:latin typeface="Times New Roman" panose="02020603050405020304" pitchFamily="18" charset="0"/>
                <a:cs typeface="Times New Roman" panose="02020603050405020304" pitchFamily="18" charset="0"/>
              </a:rPr>
              <a:t>                                                                                                        CHENNAI</a:t>
            </a:r>
          </a:p>
        </p:txBody>
      </p:sp>
    </p:spTree>
    <p:extLst>
      <p:ext uri="{BB962C8B-B14F-4D97-AF65-F5344CB8AC3E}">
        <p14:creationId xmlns:p14="http://schemas.microsoft.com/office/powerpoint/2010/main" val="3947895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C9E4603-47C6-D644-BE79-9432C2F7CF14}"/>
              </a:ext>
            </a:extLst>
          </p:cNvPr>
          <p:cNvSpPr txBox="1">
            <a:spLocks noGrp="1"/>
          </p:cNvSpPr>
          <p:nvPr>
            <p:ph type="title"/>
          </p:nvPr>
        </p:nvSpPr>
        <p:spPr>
          <a:xfrm>
            <a:off x="2592388" y="623888"/>
            <a:ext cx="8912225" cy="5080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a:latin typeface="Times New Roman" panose="02020603050405020304" pitchFamily="18" charset="0"/>
                <a:cs typeface="Times New Roman" panose="02020603050405020304" pitchFamily="18" charset="0"/>
              </a:rPr>
              <a:t>SYSTEM ARCHITECTURE:</a:t>
            </a:r>
          </a:p>
        </p:txBody>
      </p:sp>
      <p:pic>
        <p:nvPicPr>
          <p:cNvPr id="2" name="Picture 1">
            <a:extLst>
              <a:ext uri="{FF2B5EF4-FFF2-40B4-BE49-F238E27FC236}">
                <a16:creationId xmlns:a16="http://schemas.microsoft.com/office/drawing/2014/main" id="{F1C04D7C-DDCA-D476-BE5F-51F475ED3C87}"/>
              </a:ext>
            </a:extLst>
          </p:cNvPr>
          <p:cNvPicPr>
            <a:picLocks noChangeAspect="1"/>
          </p:cNvPicPr>
          <p:nvPr/>
        </p:nvPicPr>
        <p:blipFill>
          <a:blip r:embed="rId2"/>
          <a:stretch>
            <a:fillRect/>
          </a:stretch>
        </p:blipFill>
        <p:spPr>
          <a:xfrm>
            <a:off x="1258404" y="1315092"/>
            <a:ext cx="9675191" cy="4777483"/>
          </a:xfrm>
          <a:prstGeom prst="rect">
            <a:avLst/>
          </a:prstGeom>
        </p:spPr>
      </p:pic>
    </p:spTree>
    <p:extLst>
      <p:ext uri="{BB962C8B-B14F-4D97-AF65-F5344CB8AC3E}">
        <p14:creationId xmlns:p14="http://schemas.microsoft.com/office/powerpoint/2010/main" val="421730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569A6861-1874-9841-AA6B-7371BAFD18F0}"/>
              </a:ext>
            </a:extLst>
          </p:cNvPr>
          <p:cNvPicPr>
            <a:picLocks noGrp="1" noChangeAspect="1"/>
          </p:cNvPicPr>
          <p:nvPr>
            <p:ph idx="1"/>
          </p:nvPr>
        </p:nvPicPr>
        <p:blipFill>
          <a:blip r:embed="rId2"/>
          <a:stretch>
            <a:fillRect/>
          </a:stretch>
        </p:blipFill>
        <p:spPr>
          <a:xfrm>
            <a:off x="4409361" y="807177"/>
            <a:ext cx="5698434" cy="5894205"/>
          </a:xfrm>
        </p:spPr>
      </p:pic>
      <p:sp>
        <p:nvSpPr>
          <p:cNvPr id="2" name="Title 1">
            <a:extLst>
              <a:ext uri="{FF2B5EF4-FFF2-40B4-BE49-F238E27FC236}">
                <a16:creationId xmlns:a16="http://schemas.microsoft.com/office/drawing/2014/main" id="{AF3183EA-C9BE-8341-898D-97B195E404CB}"/>
              </a:ext>
            </a:extLst>
          </p:cNvPr>
          <p:cNvSpPr txBox="1">
            <a:spLocks noGrp="1"/>
          </p:cNvSpPr>
          <p:nvPr>
            <p:ph type="title"/>
          </p:nvPr>
        </p:nvSpPr>
        <p:spPr>
          <a:xfrm>
            <a:off x="2592925" y="0"/>
            <a:ext cx="8911687" cy="4818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a:latin typeface="Times New Roman" panose="02020603050405020304" pitchFamily="18" charset="0"/>
                <a:cs typeface="Times New Roman" panose="02020603050405020304" pitchFamily="18" charset="0"/>
              </a:rPr>
              <a:t>USE CASE DIAGRAM:</a:t>
            </a:r>
          </a:p>
        </p:txBody>
      </p:sp>
      <p:pic>
        <p:nvPicPr>
          <p:cNvPr id="4" name="image12.jpg">
            <a:extLst>
              <a:ext uri="{FF2B5EF4-FFF2-40B4-BE49-F238E27FC236}">
                <a16:creationId xmlns:a16="http://schemas.microsoft.com/office/drawing/2014/main" id="{463BF93A-172C-5101-05BD-E189CFA85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685" y="509490"/>
            <a:ext cx="7796110" cy="6191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116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4B9AA6E-EB29-8C4D-9DEA-15F14AB6C070}"/>
              </a:ext>
            </a:extLst>
          </p:cNvPr>
          <p:cNvSpPr txBox="1">
            <a:spLocks noGrp="1"/>
          </p:cNvSpPr>
          <p:nvPr>
            <p:ph type="title"/>
          </p:nvPr>
        </p:nvSpPr>
        <p:spPr>
          <a:xfrm>
            <a:off x="2592388" y="288925"/>
            <a:ext cx="8912225" cy="334963"/>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latin typeface="Times New Roman" panose="02020603050405020304" pitchFamily="18" charset="0"/>
                <a:cs typeface="Times New Roman" panose="02020603050405020304" pitchFamily="18" charset="0"/>
              </a:rPr>
              <a:t>CLASS DIAGRAM:</a:t>
            </a:r>
          </a:p>
        </p:txBody>
      </p:sp>
      <p:pic>
        <p:nvPicPr>
          <p:cNvPr id="5" name="image11.png">
            <a:extLst>
              <a:ext uri="{FF2B5EF4-FFF2-40B4-BE49-F238E27FC236}">
                <a16:creationId xmlns:a16="http://schemas.microsoft.com/office/drawing/2014/main" id="{0FC2DE73-88A8-2845-1511-170C6AA5B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57" y="1263721"/>
            <a:ext cx="10582184" cy="5465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97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52593-DBA1-1540-B3D8-573057D3F577}"/>
              </a:ext>
            </a:extLst>
          </p:cNvPr>
          <p:cNvSpPr txBox="1">
            <a:spLocks noGrp="1"/>
          </p:cNvSpPr>
          <p:nvPr>
            <p:ph type="title"/>
          </p:nvPr>
        </p:nvSpPr>
        <p:spPr>
          <a:xfrm>
            <a:off x="2557463" y="258763"/>
            <a:ext cx="9067800" cy="6191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a:latin typeface="Times New Roman" panose="02020603050405020304" pitchFamily="18" charset="0"/>
                <a:cs typeface="Times New Roman" panose="02020603050405020304" pitchFamily="18" charset="0"/>
              </a:rPr>
              <a:t>COLLABORATION DIAGRAM:</a:t>
            </a:r>
          </a:p>
        </p:txBody>
      </p:sp>
      <p:pic>
        <p:nvPicPr>
          <p:cNvPr id="4" name="image31.png">
            <a:extLst>
              <a:ext uri="{FF2B5EF4-FFF2-40B4-BE49-F238E27FC236}">
                <a16:creationId xmlns:a16="http://schemas.microsoft.com/office/drawing/2014/main" id="{149BF936-4CAC-F99B-ACF8-1321FE333161}"/>
              </a:ext>
            </a:extLst>
          </p:cNvPr>
          <p:cNvPicPr>
            <a:picLocks/>
          </p:cNvPicPr>
          <p:nvPr/>
        </p:nvPicPr>
        <p:blipFill>
          <a:blip r:embed="rId2"/>
          <a:srcRect/>
          <a:stretch>
            <a:fillRect/>
          </a:stretch>
        </p:blipFill>
        <p:spPr>
          <a:xfrm>
            <a:off x="519764" y="1312863"/>
            <a:ext cx="11165305" cy="5059061"/>
          </a:xfrm>
          <a:prstGeom prst="rect">
            <a:avLst/>
          </a:prstGeom>
          <a:ln/>
        </p:spPr>
      </p:pic>
    </p:spTree>
    <p:extLst>
      <p:ext uri="{BB962C8B-B14F-4D97-AF65-F5344CB8AC3E}">
        <p14:creationId xmlns:p14="http://schemas.microsoft.com/office/powerpoint/2010/main" val="4272179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1CA9C0B-EED9-C94B-A32D-0892572CBBA3}"/>
              </a:ext>
            </a:extLst>
          </p:cNvPr>
          <p:cNvSpPr txBox="1">
            <a:spLocks noGrp="1"/>
          </p:cNvSpPr>
          <p:nvPr>
            <p:ph type="title"/>
          </p:nvPr>
        </p:nvSpPr>
        <p:spPr>
          <a:xfrm>
            <a:off x="2266950" y="0"/>
            <a:ext cx="8912225" cy="50641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a:latin typeface="Times New Roman" panose="02020603050405020304" pitchFamily="18" charset="0"/>
                <a:cs typeface="Times New Roman" panose="02020603050405020304" pitchFamily="18" charset="0"/>
              </a:rPr>
              <a:t>ACTIVITY DIAGRAM:</a:t>
            </a:r>
          </a:p>
        </p:txBody>
      </p:sp>
      <p:pic>
        <p:nvPicPr>
          <p:cNvPr id="6" name="Picture 5">
            <a:extLst>
              <a:ext uri="{FF2B5EF4-FFF2-40B4-BE49-F238E27FC236}">
                <a16:creationId xmlns:a16="http://schemas.microsoft.com/office/drawing/2014/main" id="{E16AA00B-62AF-A328-1175-7DBB89A9F05C}"/>
              </a:ext>
            </a:extLst>
          </p:cNvPr>
          <p:cNvPicPr>
            <a:picLocks noChangeAspect="1"/>
          </p:cNvPicPr>
          <p:nvPr/>
        </p:nvPicPr>
        <p:blipFill>
          <a:blip r:embed="rId2"/>
          <a:stretch>
            <a:fillRect/>
          </a:stretch>
        </p:blipFill>
        <p:spPr>
          <a:xfrm>
            <a:off x="1736333" y="636998"/>
            <a:ext cx="9596063" cy="6223521"/>
          </a:xfrm>
          <a:prstGeom prst="rect">
            <a:avLst/>
          </a:prstGeom>
        </p:spPr>
      </p:pic>
    </p:spTree>
    <p:extLst>
      <p:ext uri="{BB962C8B-B14F-4D97-AF65-F5344CB8AC3E}">
        <p14:creationId xmlns:p14="http://schemas.microsoft.com/office/powerpoint/2010/main" val="1866477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E4EA4DD0-A2BB-CF4D-9389-93342C867B10}"/>
              </a:ext>
            </a:extLst>
          </p:cNvPr>
          <p:cNvPicPr>
            <a:picLocks noGrp="1" noChangeAspect="1"/>
          </p:cNvPicPr>
          <p:nvPr>
            <p:ph idx="1"/>
          </p:nvPr>
        </p:nvPicPr>
        <p:blipFill>
          <a:blip r:embed="rId2"/>
          <a:stretch>
            <a:fillRect/>
          </a:stretch>
        </p:blipFill>
        <p:spPr>
          <a:xfrm>
            <a:off x="3192569" y="831849"/>
            <a:ext cx="7806735" cy="5661715"/>
          </a:xfrm>
          <a:prstGeom prst="rect">
            <a:avLst/>
          </a:prstGeom>
        </p:spPr>
      </p:pic>
      <p:sp>
        <p:nvSpPr>
          <p:cNvPr id="3" name="Title 1">
            <a:extLst>
              <a:ext uri="{FF2B5EF4-FFF2-40B4-BE49-F238E27FC236}">
                <a16:creationId xmlns:a16="http://schemas.microsoft.com/office/drawing/2014/main" id="{4D303C5B-FEB8-E846-837A-537C0A028B68}"/>
              </a:ext>
            </a:extLst>
          </p:cNvPr>
          <p:cNvSpPr txBox="1">
            <a:spLocks noGrp="1"/>
          </p:cNvSpPr>
          <p:nvPr>
            <p:ph type="title"/>
          </p:nvPr>
        </p:nvSpPr>
        <p:spPr>
          <a:xfrm>
            <a:off x="2592388" y="0"/>
            <a:ext cx="8912225" cy="5778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a:latin typeface="Times New Roman" panose="02020603050405020304" pitchFamily="18" charset="0"/>
                <a:cs typeface="Times New Roman" panose="02020603050405020304" pitchFamily="18" charset="0"/>
              </a:rPr>
              <a:t>SEQUENCE DIAGRAM:</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2B5A000-F08D-1A92-34AD-7496AA1A09EF}"/>
              </a:ext>
            </a:extLst>
          </p:cNvPr>
          <p:cNvPicPr>
            <a:picLocks noChangeAspect="1"/>
          </p:cNvPicPr>
          <p:nvPr/>
        </p:nvPicPr>
        <p:blipFill>
          <a:blip r:embed="rId3"/>
          <a:stretch>
            <a:fillRect/>
          </a:stretch>
        </p:blipFill>
        <p:spPr>
          <a:xfrm>
            <a:off x="503722" y="468077"/>
            <a:ext cx="11184556" cy="6019351"/>
          </a:xfrm>
          <a:prstGeom prst="rect">
            <a:avLst/>
          </a:prstGeom>
        </p:spPr>
      </p:pic>
    </p:spTree>
    <p:extLst>
      <p:ext uri="{BB962C8B-B14F-4D97-AF65-F5344CB8AC3E}">
        <p14:creationId xmlns:p14="http://schemas.microsoft.com/office/powerpoint/2010/main" val="3398972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A555DBE-10C4-B642-BA32-CA8398C75B01}"/>
              </a:ext>
            </a:extLst>
          </p:cNvPr>
          <p:cNvSpPr txBox="1">
            <a:spLocks noGrp="1"/>
          </p:cNvSpPr>
          <p:nvPr>
            <p:ph type="title"/>
          </p:nvPr>
        </p:nvSpPr>
        <p:spPr>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a:latin typeface="Times New Roman" panose="02020603050405020304" pitchFamily="18" charset="0"/>
                <a:cs typeface="Times New Roman" panose="02020603050405020304" pitchFamily="18" charset="0"/>
              </a:rPr>
              <a:t>MODULE DESCRIPTION:</a:t>
            </a:r>
          </a:p>
        </p:txBody>
      </p:sp>
      <p:sp>
        <p:nvSpPr>
          <p:cNvPr id="2" name="Content Placeholder 2">
            <a:extLst>
              <a:ext uri="{FF2B5EF4-FFF2-40B4-BE49-F238E27FC236}">
                <a16:creationId xmlns:a16="http://schemas.microsoft.com/office/drawing/2014/main" id="{A2FC0D37-5855-5349-9929-244F1D35863A}"/>
              </a:ext>
            </a:extLst>
          </p:cNvPr>
          <p:cNvSpPr txBox="1">
            <a:spLocks noGrp="1"/>
          </p:cNvSpPr>
          <p:nvPr>
            <p:ph idx="1"/>
          </p:nvPr>
        </p:nvSpPr>
        <p:spPr>
          <a:xfrm rot="21600000">
            <a:off x="2589213" y="1070567"/>
            <a:ext cx="8915400" cy="48412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dirty="0">
                <a:latin typeface="Times New Roman" panose="02020603050405020304" pitchFamily="18" charset="0"/>
                <a:cs typeface="Times New Roman" panose="02020603050405020304" pitchFamily="18" charset="0"/>
              </a:rPr>
              <a:t>                    </a:t>
            </a:r>
          </a:p>
          <a:p>
            <a:pPr marL="0" indent="0">
              <a:buFont typeface="Wingdings 3" charset="2"/>
              <a:buNone/>
            </a:pPr>
            <a:endParaRPr lang="en-IN" dirty="0">
              <a:latin typeface="Times New Roman" panose="02020603050405020304" pitchFamily="18" charset="0"/>
              <a:cs typeface="Times New Roman" panose="02020603050405020304" pitchFamily="18" charset="0"/>
            </a:endParaRPr>
          </a:p>
          <a:p>
            <a:pPr marL="0" indent="0">
              <a:buFont typeface="Wingdings 3" charset="2"/>
              <a:buNone/>
            </a:pPr>
            <a:r>
              <a:rPr lang="en-IN" dirty="0">
                <a:latin typeface="Times New Roman" panose="02020603050405020304" pitchFamily="18" charset="0"/>
                <a:cs typeface="Times New Roman" panose="02020603050405020304" pitchFamily="18" charset="0"/>
              </a:rPr>
              <a:t>There are four modules in our project .The list of modules are as follows:</a:t>
            </a:r>
          </a:p>
          <a:p>
            <a:pPr marL="914400" lvl="2" indent="0">
              <a:buFont typeface="Wingdings 3" charset="2"/>
              <a:buNone/>
            </a:pPr>
            <a:endParaRPr lang="en-IN" sz="1600" dirty="0">
              <a:latin typeface="Times New Roman" panose="02020603050405020304" pitchFamily="18" charset="0"/>
              <a:cs typeface="Times New Roman" panose="02020603050405020304" pitchFamily="18" charset="0"/>
            </a:endParaRPr>
          </a:p>
          <a:p>
            <a:pPr marL="914400" lvl="2" indent="0">
              <a:buFont typeface="Wingdings 3" charset="2"/>
              <a:buNone/>
            </a:pPr>
            <a:endParaRPr lang="en-IN" sz="1600" dirty="0">
              <a:latin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sz="1800" b="1" dirty="0">
                <a:solidFill>
                  <a:srgbClr val="000000"/>
                </a:solidFill>
                <a:effectLst/>
                <a:latin typeface="Times New Roman" panose="02020603050405020304" pitchFamily="18" charset="0"/>
                <a:ea typeface="Times New Roman" panose="02020603050405020304" pitchFamily="18" charset="0"/>
              </a:rPr>
              <a:t>DATA COLLECTION</a:t>
            </a:r>
            <a:endParaRPr lang="en-IN" sz="1800" dirty="0">
              <a:effectLst/>
              <a:latin typeface="Calibri" panose="020F0502020204030204" pitchFamily="34" charset="0"/>
              <a:ea typeface="Calibri" panose="020F0502020204030204" pitchFamily="34" charset="0"/>
            </a:endParaRPr>
          </a:p>
          <a:p>
            <a:pPr marL="342900" lvl="0" indent="-342900" algn="just">
              <a:lnSpc>
                <a:spcPct val="107000"/>
              </a:lnSpc>
              <a:spcAft>
                <a:spcPts val="800"/>
              </a:spcAft>
              <a:buFont typeface="+mj-lt"/>
              <a:buAutoNum type="arabicPeriod"/>
            </a:pPr>
            <a:r>
              <a:rPr lang="en-US" sz="1800" b="1" dirty="0">
                <a:solidFill>
                  <a:srgbClr val="000000"/>
                </a:solidFill>
                <a:effectLst/>
                <a:latin typeface="Times New Roman" panose="02020603050405020304" pitchFamily="18" charset="0"/>
                <a:ea typeface="Times New Roman" panose="02020603050405020304" pitchFamily="18" charset="0"/>
              </a:rPr>
              <a:t>DATA PRE-PROCESSING</a:t>
            </a:r>
            <a:endParaRPr lang="en-IN" sz="1800" dirty="0">
              <a:effectLst/>
              <a:latin typeface="Calibri" panose="020F0502020204030204" pitchFamily="34" charset="0"/>
              <a:ea typeface="Calibri" panose="020F0502020204030204" pitchFamily="34" charset="0"/>
            </a:endParaRPr>
          </a:p>
          <a:p>
            <a:pPr marL="342900" lvl="0" indent="-342900" algn="just">
              <a:lnSpc>
                <a:spcPct val="107000"/>
              </a:lnSpc>
              <a:spcAft>
                <a:spcPts val="800"/>
              </a:spcAft>
              <a:buFont typeface="+mj-lt"/>
              <a:buAutoNum type="arabicPeriod"/>
            </a:pPr>
            <a:r>
              <a:rPr lang="en-US" sz="1800" b="1" dirty="0">
                <a:solidFill>
                  <a:srgbClr val="000000"/>
                </a:solidFill>
                <a:effectLst/>
                <a:latin typeface="Times New Roman" panose="02020603050405020304" pitchFamily="18" charset="0"/>
                <a:ea typeface="Times New Roman" panose="02020603050405020304" pitchFamily="18" charset="0"/>
              </a:rPr>
              <a:t>FEATURE EXTRATION  </a:t>
            </a:r>
            <a:endParaRPr lang="en-IN" sz="1800" dirty="0">
              <a:effectLst/>
              <a:latin typeface="Calibri" panose="020F0502020204030204" pitchFamily="34" charset="0"/>
              <a:ea typeface="Calibri" panose="020F0502020204030204" pitchFamily="34" charset="0"/>
            </a:endParaRPr>
          </a:p>
          <a:p>
            <a:pPr marL="342900" lvl="0" indent="-342900" algn="just">
              <a:lnSpc>
                <a:spcPct val="107000"/>
              </a:lnSpc>
              <a:spcAft>
                <a:spcPts val="800"/>
              </a:spcAft>
              <a:buFont typeface="+mj-lt"/>
              <a:buAutoNum type="arabicPeriod"/>
            </a:pPr>
            <a:r>
              <a:rPr lang="en-US" sz="1800" b="1" dirty="0">
                <a:solidFill>
                  <a:srgbClr val="000000"/>
                </a:solidFill>
                <a:effectLst/>
                <a:latin typeface="Times New Roman" panose="02020603050405020304" pitchFamily="18" charset="0"/>
                <a:ea typeface="Times New Roman" panose="02020603050405020304" pitchFamily="18" charset="0"/>
              </a:rPr>
              <a:t>EVALUATION MODEL</a:t>
            </a:r>
            <a:endParaRPr lang="en-IN" sz="1800" dirty="0">
              <a:effectLst/>
              <a:latin typeface="Calibri" panose="020F0502020204030204" pitchFamily="34" charset="0"/>
              <a:ea typeface="Calibri" panose="020F0502020204030204" pitchFamily="34" charset="0"/>
            </a:endParaRPr>
          </a:p>
          <a:p>
            <a:pPr marL="0" indent="0">
              <a:buFont typeface="Wingdings 3" charset="2"/>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631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E972E6-6B2D-EA4E-986E-5D3E70144B05}"/>
              </a:ext>
            </a:extLst>
          </p:cNvPr>
          <p:cNvSpPr txBox="1">
            <a:spLocks noGrp="1"/>
          </p:cNvSpPr>
          <p:nvPr>
            <p:ph type="title"/>
          </p:nvPr>
        </p:nvSpPr>
        <p:spPr>
          <a:xfrm>
            <a:off x="2592925" y="624110"/>
            <a:ext cx="8911687" cy="56858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latin typeface="Times New Roman" panose="02020603050405020304" pitchFamily="18" charset="0"/>
                <a:cs typeface="Times New Roman" panose="02020603050405020304" pitchFamily="18" charset="0"/>
              </a:rPr>
              <a:t>MODULE 1: DATA COLLECTION MODULE:</a:t>
            </a:r>
          </a:p>
        </p:txBody>
      </p:sp>
      <p:sp>
        <p:nvSpPr>
          <p:cNvPr id="2" name="Content Placeholder 2">
            <a:extLst>
              <a:ext uri="{FF2B5EF4-FFF2-40B4-BE49-F238E27FC236}">
                <a16:creationId xmlns:a16="http://schemas.microsoft.com/office/drawing/2014/main" id="{5EE97B08-0AFD-6F4D-AD06-7196E5569A81}"/>
              </a:ext>
            </a:extLst>
          </p:cNvPr>
          <p:cNvSpPr txBox="1">
            <a:spLocks noGrp="1"/>
          </p:cNvSpPr>
          <p:nvPr>
            <p:ph idx="1"/>
          </p:nvPr>
        </p:nvSpPr>
        <p:spPr>
          <a:xfrm>
            <a:off x="2589213" y="1530350"/>
            <a:ext cx="8915400" cy="4381500"/>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indent="-342900" algn="just">
              <a:lnSpc>
                <a:spcPct val="107000"/>
              </a:lnSpc>
              <a:spcAft>
                <a:spcPts val="800"/>
              </a:spcAft>
              <a:buFont typeface="Wingdings" panose="05000000000000000000" pitchFamily="2" charset="2"/>
              <a:buChar char="Ø"/>
            </a:pPr>
            <a:r>
              <a:rPr lang="en-US" sz="3200" dirty="0">
                <a:solidFill>
                  <a:srgbClr val="202124"/>
                </a:solidFill>
                <a:effectLst/>
                <a:highlight>
                  <a:srgbClr val="FFFFFF"/>
                </a:highlight>
                <a:latin typeface="Times New Roman" panose="02020603050405020304" pitchFamily="18" charset="0"/>
                <a:ea typeface="Times New Roman" panose="02020603050405020304" pitchFamily="18" charset="0"/>
              </a:rPr>
              <a:t>Data collection is the process of gathering and measuring information from countless different sources. In order to use the data we collect to develop practical artificial intelligence (AI) and machine learning solutions, it must be collected and stored in a way that makes sense for the business problem at hand. </a:t>
            </a:r>
            <a:r>
              <a:rPr lang="en-US" sz="3200" dirty="0">
                <a:solidFill>
                  <a:srgbClr val="000000"/>
                </a:solidFill>
                <a:effectLst/>
                <a:highlight>
                  <a:srgbClr val="FFFFFF"/>
                </a:highlight>
                <a:latin typeface="Times New Roman" panose="02020603050405020304" pitchFamily="18" charset="0"/>
                <a:ea typeface="Times New Roman" panose="02020603050405020304" pitchFamily="18" charset="0"/>
              </a:rPr>
              <a:t>Data for which you already know the target answer is called </a:t>
            </a:r>
            <a:r>
              <a:rPr lang="en-US" sz="3200" i="1" dirty="0">
                <a:solidFill>
                  <a:srgbClr val="000000"/>
                </a:solidFill>
                <a:effectLst/>
                <a:highlight>
                  <a:srgbClr val="FFFFFF"/>
                </a:highlight>
                <a:latin typeface="Times New Roman" panose="02020603050405020304" pitchFamily="18" charset="0"/>
                <a:ea typeface="Times New Roman" panose="02020603050405020304" pitchFamily="18" charset="0"/>
              </a:rPr>
              <a:t>labelled data</a:t>
            </a:r>
            <a:r>
              <a:rPr lang="en-US" sz="320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IN" sz="3200" dirty="0">
              <a:effectLst/>
              <a:latin typeface="Calibri" panose="020F0502020204030204" pitchFamily="34" charset="0"/>
              <a:ea typeface="Calibri" panose="020F0502020204030204" pitchFamily="34" charset="0"/>
            </a:endParaRPr>
          </a:p>
          <a:p>
            <a:pPr marL="0" indent="0">
              <a:buFont typeface="Wingdings 3" charset="2"/>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161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A404BC8-6BCC-D64E-B267-CBDB5F3B915A}"/>
              </a:ext>
            </a:extLst>
          </p:cNvPr>
          <p:cNvSpPr txBox="1">
            <a:spLocks noGrp="1"/>
          </p:cNvSpPr>
          <p:nvPr>
            <p:ph type="title"/>
          </p:nvPr>
        </p:nvSpPr>
        <p:spPr>
          <a:xfrm>
            <a:off x="2592925" y="310877"/>
            <a:ext cx="8911687" cy="8456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latin typeface="Times New Roman" panose="02020603050405020304" pitchFamily="18" charset="0"/>
                <a:cs typeface="Times New Roman" panose="02020603050405020304" pitchFamily="18" charset="0"/>
              </a:rPr>
              <a:t>MODULE 2 : </a:t>
            </a:r>
            <a:r>
              <a:rPr lang="en-US" sz="2400" b="1" dirty="0">
                <a:solidFill>
                  <a:srgbClr val="000000"/>
                </a:solidFill>
                <a:effectLst/>
                <a:latin typeface="Times New Roman" panose="02020603050405020304" pitchFamily="18" charset="0"/>
                <a:ea typeface="Times New Roman" panose="02020603050405020304" pitchFamily="18" charset="0"/>
              </a:rPr>
              <a:t>DATA PRE-PROCESSING </a:t>
            </a:r>
            <a:r>
              <a:rPr lang="en-IN" sz="2400" b="1" dirty="0">
                <a:latin typeface="Times New Roman" panose="02020603050405020304" pitchFamily="18" charset="0"/>
                <a:cs typeface="Times New Roman" panose="02020603050405020304" pitchFamily="18" charset="0"/>
              </a:rPr>
              <a:t>: </a:t>
            </a:r>
            <a:endParaRPr lang="en-IN" sz="2400" dirty="0"/>
          </a:p>
        </p:txBody>
      </p:sp>
      <p:sp>
        <p:nvSpPr>
          <p:cNvPr id="2" name="Content Placeholder 2">
            <a:extLst>
              <a:ext uri="{FF2B5EF4-FFF2-40B4-BE49-F238E27FC236}">
                <a16:creationId xmlns:a16="http://schemas.microsoft.com/office/drawing/2014/main" id="{FEFECE2E-8CE9-034A-94C1-E66292C20B0C}"/>
              </a:ext>
            </a:extLst>
          </p:cNvPr>
          <p:cNvSpPr txBox="1">
            <a:spLocks noGrp="1"/>
          </p:cNvSpPr>
          <p:nvPr>
            <p:ph idx="1"/>
          </p:nvPr>
        </p:nvSpPr>
        <p:spPr>
          <a:xfrm>
            <a:off x="2589213" y="987425"/>
            <a:ext cx="8915400" cy="492442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07000"/>
              </a:lnSpc>
              <a:spcAft>
                <a:spcPts val="1000"/>
              </a:spcAft>
              <a:buFont typeface="Wingdings" panose="05000000000000000000" pitchFamily="2" charset="2"/>
              <a:buChar char="Ø"/>
            </a:pPr>
            <a:r>
              <a:rPr lang="en-US" sz="2400" dirty="0">
                <a:solidFill>
                  <a:srgbClr val="000000"/>
                </a:solidFill>
                <a:effectLst/>
                <a:highlight>
                  <a:srgbClr val="FFFFFF"/>
                </a:highlight>
                <a:latin typeface="Times New Roman" panose="02020603050405020304" pitchFamily="18" charset="0"/>
                <a:ea typeface="Times New Roman" panose="02020603050405020304" pitchFamily="18" charset="0"/>
              </a:rPr>
              <a:t>Organize our selected data by formatting, cleaning and sampling from it.</a:t>
            </a:r>
            <a:endParaRPr lang="en-IN" sz="2400" dirty="0">
              <a:effectLst/>
              <a:latin typeface="Calibri" panose="020F0502020204030204" pitchFamily="34" charset="0"/>
              <a:ea typeface="Calibri" panose="020F0502020204030204" pitchFamily="34" charset="0"/>
            </a:endParaRPr>
          </a:p>
          <a:p>
            <a:pPr algn="just">
              <a:lnSpc>
                <a:spcPct val="107000"/>
              </a:lnSpc>
              <a:spcAft>
                <a:spcPts val="1440"/>
              </a:spcAft>
              <a:buFont typeface="Wingdings" panose="05000000000000000000" pitchFamily="2" charset="2"/>
              <a:buChar char="Ø"/>
            </a:pPr>
            <a:r>
              <a:rPr lang="en-US" sz="2400" dirty="0">
                <a:solidFill>
                  <a:srgbClr val="000000"/>
                </a:solidFill>
                <a:effectLst/>
                <a:latin typeface="Times New Roman" panose="02020603050405020304" pitchFamily="18" charset="0"/>
                <a:ea typeface="Times New Roman" panose="02020603050405020304" pitchFamily="18" charset="0"/>
              </a:rPr>
              <a:t>Three common data pre-processing steps are:</a:t>
            </a:r>
            <a:endParaRPr lang="en-IN" sz="2400" dirty="0">
              <a:effectLst/>
              <a:latin typeface="Calibri" panose="020F0502020204030204" pitchFamily="34" charset="0"/>
              <a:ea typeface="Calibri" panose="020F0502020204030204" pitchFamily="34" charset="0"/>
            </a:endParaRPr>
          </a:p>
          <a:p>
            <a:pPr lvl="0" algn="just">
              <a:lnSpc>
                <a:spcPct val="107000"/>
              </a:lnSpc>
              <a:spcAft>
                <a:spcPts val="800"/>
              </a:spcAft>
              <a:buSzPts val="1000"/>
              <a:buFont typeface="Wingdings" panose="05000000000000000000" pitchFamily="2" charset="2"/>
              <a:buChar char="Ø"/>
            </a:pPr>
            <a:r>
              <a:rPr lang="en-US" sz="2400" b="1" dirty="0">
                <a:solidFill>
                  <a:srgbClr val="000000"/>
                </a:solidFill>
                <a:effectLst/>
                <a:latin typeface="Times New Roman" panose="02020603050405020304" pitchFamily="18" charset="0"/>
                <a:ea typeface="Times New Roman" panose="02020603050405020304" pitchFamily="18" charset="0"/>
                <a:cs typeface="Noto Sans Symbols"/>
              </a:rPr>
              <a:t>Formatting</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 The data we have selected may not be in a format that is suitable for you to work with. </a:t>
            </a:r>
          </a:p>
          <a:p>
            <a:pPr lvl="0" algn="just">
              <a:lnSpc>
                <a:spcPct val="107000"/>
              </a:lnSpc>
              <a:spcAft>
                <a:spcPts val="800"/>
              </a:spcAft>
              <a:buSzPts val="1000"/>
              <a:buFont typeface="Wingdings" panose="05000000000000000000" pitchFamily="2" charset="2"/>
              <a:buChar char="Ø"/>
            </a:pPr>
            <a:r>
              <a:rPr lang="en-US" sz="2400" b="1" dirty="0">
                <a:solidFill>
                  <a:srgbClr val="000000"/>
                </a:solidFill>
                <a:effectLst/>
                <a:latin typeface="Times New Roman" panose="02020603050405020304" pitchFamily="18" charset="0"/>
                <a:ea typeface="Times New Roman" panose="02020603050405020304" pitchFamily="18" charset="0"/>
                <a:cs typeface="Noto Sans Symbols"/>
              </a:rPr>
              <a:t>Cleaning</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 Cleaning data is the removal or fixing of missing data. There may be data instances that are incomplete and do not carry the data you believe you need to address the problem. These instances may need to be removed</a:t>
            </a:r>
          </a:p>
          <a:p>
            <a:pPr lvl="0" algn="just">
              <a:lnSpc>
                <a:spcPct val="107000"/>
              </a:lnSpc>
              <a:spcAft>
                <a:spcPts val="800"/>
              </a:spcAft>
              <a:buSzPts val="1000"/>
              <a:buFont typeface="Wingdings" panose="05000000000000000000" pitchFamily="2" charset="2"/>
              <a:buChar char="Ø"/>
            </a:pPr>
            <a:r>
              <a:rPr lang="en-US" sz="2400" b="1" dirty="0">
                <a:solidFill>
                  <a:srgbClr val="000000"/>
                </a:solidFill>
                <a:effectLst/>
                <a:latin typeface="Times New Roman" panose="02020603050405020304" pitchFamily="18" charset="0"/>
                <a:ea typeface="Times New Roman" panose="02020603050405020304" pitchFamily="18" charset="0"/>
                <a:cs typeface="Noto Sans Symbols"/>
              </a:rPr>
              <a:t>Sampling</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 There may be far more selected data available than you need to work with. More data can result in much longer running times for algorithms and larger computational and memory requirements.</a:t>
            </a:r>
            <a:endParaRPr lang="en-IN" sz="2400" dirty="0">
              <a:effectLst/>
              <a:latin typeface="Noto Sans Symbols"/>
              <a:ea typeface="Noto Sans Symbols"/>
              <a:cs typeface="Noto Sans Symbols"/>
            </a:endParaRPr>
          </a:p>
          <a:p>
            <a:pPr marL="0" indent="0" algn="just">
              <a:lnSpc>
                <a:spcPct val="150000"/>
              </a:lnSpc>
              <a:spcAft>
                <a:spcPts val="800"/>
              </a:spcAft>
              <a:buNone/>
            </a:pPr>
            <a:r>
              <a:rPr lang="en-US" sz="1600" dirty="0">
                <a:solidFill>
                  <a:srgbClr val="000000"/>
                </a:solidFill>
                <a:effectLst/>
                <a:latin typeface="Times New Roman" panose="02020603050405020304" pitchFamily="18" charset="0"/>
                <a:ea typeface="Times New Roman" panose="02020603050405020304" pitchFamily="18" charset="0"/>
              </a:rPr>
              <a:t> </a:t>
            </a:r>
            <a:endParaRPr lang="en-IN" sz="1600" dirty="0">
              <a:effectLst/>
              <a:latin typeface="Calibri" panose="020F0502020204030204" pitchFamily="34" charset="0"/>
              <a:ea typeface="Calibri" panose="020F0502020204030204" pitchFamily="34" charset="0"/>
            </a:endParaRPr>
          </a:p>
          <a:p>
            <a:pPr marL="0" indent="0">
              <a:buFont typeface="Wingdings 3" charset="2"/>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256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17A7F2-93CC-0944-B92B-891194148780}"/>
              </a:ext>
            </a:extLst>
          </p:cNvPr>
          <p:cNvSpPr txBox="1">
            <a:spLocks noGrp="1"/>
          </p:cNvSpPr>
          <p:nvPr>
            <p:ph type="title"/>
          </p:nvPr>
        </p:nvSpPr>
        <p:spPr>
          <a:xfrm>
            <a:off x="2592925" y="301186"/>
            <a:ext cx="8911687" cy="13252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MODULE 3&amp;4: </a:t>
            </a:r>
            <a:r>
              <a:rPr lang="en-US" sz="2400" b="1" dirty="0">
                <a:effectLst/>
                <a:latin typeface="Times New Roman" panose="02020603050405020304" pitchFamily="18" charset="0"/>
                <a:ea typeface="Times New Roman" panose="02020603050405020304" pitchFamily="18" charset="0"/>
              </a:rPr>
              <a:t>Feature Extraction And </a:t>
            </a:r>
            <a:r>
              <a:rPr lang="en-US" sz="2400" b="1" dirty="0">
                <a:solidFill>
                  <a:srgbClr val="000000"/>
                </a:solidFill>
                <a:effectLst/>
                <a:latin typeface="Times New Roman" panose="02020603050405020304" pitchFamily="18" charset="0"/>
                <a:ea typeface="Times New Roman" panose="02020603050405020304" pitchFamily="18" charset="0"/>
              </a:rPr>
              <a:t>Evaluation Model </a:t>
            </a:r>
            <a:r>
              <a:rPr lang="en-US" sz="2400" b="1" dirty="0">
                <a:latin typeface="Times New Roman" panose="02020603050405020304" pitchFamily="18" charset="0"/>
                <a:cs typeface="Times New Roman" panose="02020603050405020304" pitchFamily="18" charset="0"/>
              </a:rPr>
              <a:t>:</a:t>
            </a:r>
            <a:br>
              <a:rPr lang="en-IN" sz="2400" b="1"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07616812-DD45-2543-A6F9-82ABF45779EA}"/>
              </a:ext>
            </a:extLst>
          </p:cNvPr>
          <p:cNvSpPr txBox="1">
            <a:spLocks noGrp="1"/>
          </p:cNvSpPr>
          <p:nvPr>
            <p:ph idx="1"/>
          </p:nvPr>
        </p:nvSpPr>
        <p:spPr>
          <a:xfrm>
            <a:off x="2589213" y="1481138"/>
            <a:ext cx="8915400" cy="4430712"/>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spcAft>
                <a:spcPts val="800"/>
              </a:spcAft>
              <a:buFont typeface="Wingdings" panose="05000000000000000000" pitchFamily="2" charset="2"/>
              <a:buChar char="Ø"/>
            </a:pPr>
            <a:r>
              <a:rPr lang="en-US" sz="2400" b="1" dirty="0">
                <a:effectLst/>
                <a:latin typeface="Times New Roman" panose="02020603050405020304" pitchFamily="18" charset="0"/>
                <a:ea typeface="Times New Roman" panose="02020603050405020304" pitchFamily="18" charset="0"/>
              </a:rPr>
              <a:t>Feature Extraction:</a:t>
            </a:r>
            <a:endParaRPr lang="en-IN" sz="2400" dirty="0">
              <a:effectLst/>
              <a:latin typeface="Calibri" panose="020F0502020204030204" pitchFamily="34" charset="0"/>
              <a:ea typeface="Calibri" panose="020F0502020204030204" pitchFamily="34" charset="0"/>
            </a:endParaRPr>
          </a:p>
          <a:p>
            <a:pPr>
              <a:lnSpc>
                <a:spcPct val="150000"/>
              </a:lnSpc>
              <a:spcAft>
                <a:spcPts val="800"/>
              </a:spcAft>
              <a:buFont typeface="Wingdings" panose="05000000000000000000" pitchFamily="2" charset="2"/>
              <a:buChar char="Ø"/>
            </a:pPr>
            <a:r>
              <a:rPr lang="en-US" sz="2400" b="1" dirty="0">
                <a:effectLst/>
                <a:latin typeface="Times New Roman" panose="02020603050405020304" pitchFamily="18" charset="0"/>
                <a:ea typeface="Times New Roman" panose="02020603050405020304" pitchFamily="18" charset="0"/>
              </a:rPr>
              <a:t>	</a:t>
            </a:r>
            <a:r>
              <a:rPr lang="en-US" sz="2400" b="1" dirty="0">
                <a:effectLst/>
                <a:latin typeface="Calibri" panose="020F0502020204030204" pitchFamily="34" charset="0"/>
                <a:ea typeface="Calibri" panose="020F0502020204030204" pitchFamily="34" charset="0"/>
              </a:rPr>
              <a:t>	</a:t>
            </a:r>
            <a:r>
              <a:rPr lang="en-US" sz="2400" dirty="0">
                <a:effectLst/>
                <a:latin typeface="Times New Roman" panose="02020603050405020304" pitchFamily="18" charset="0"/>
                <a:ea typeface="Times New Roman" panose="02020603050405020304" pitchFamily="18" charset="0"/>
              </a:rPr>
              <a:t>Features selection is done which can be used to build the model. The attributes used for feature selection are Block, Location, District, Community area, like dates, crime description, day of week, X, Y, Location.</a:t>
            </a:r>
            <a:endParaRPr lang="en-IN" sz="2400" dirty="0">
              <a:effectLst/>
              <a:latin typeface="Calibri" panose="020F0502020204030204" pitchFamily="34" charset="0"/>
              <a:ea typeface="Calibri" panose="020F0502020204030204" pitchFamily="34" charset="0"/>
            </a:endParaRPr>
          </a:p>
          <a:p>
            <a:pPr algn="just">
              <a:lnSpc>
                <a:spcPct val="150000"/>
              </a:lnSpc>
              <a:spcAft>
                <a:spcPts val="800"/>
              </a:spcAft>
              <a:buFont typeface="Wingdings" panose="05000000000000000000" pitchFamily="2" charset="2"/>
              <a:buChar char="Ø"/>
            </a:pPr>
            <a:r>
              <a:rPr lang="en-US" sz="2400" b="1" dirty="0">
                <a:solidFill>
                  <a:srgbClr val="000000"/>
                </a:solidFill>
                <a:effectLst/>
                <a:latin typeface="Times New Roman" panose="02020603050405020304" pitchFamily="18" charset="0"/>
                <a:ea typeface="Times New Roman" panose="02020603050405020304" pitchFamily="18" charset="0"/>
              </a:rPr>
              <a:t>Evaluation Model</a:t>
            </a:r>
            <a:r>
              <a:rPr lang="en-US" sz="2400" b="1" dirty="0">
                <a:effectLst/>
                <a:latin typeface="Times New Roman" panose="02020603050405020304" pitchFamily="18" charset="0"/>
                <a:ea typeface="Times New Roman" panose="02020603050405020304" pitchFamily="18" charset="0"/>
              </a:rPr>
              <a:t>:</a:t>
            </a:r>
            <a:endParaRPr lang="en-IN" sz="2400" dirty="0">
              <a:effectLst/>
              <a:latin typeface="Calibri" panose="020F0502020204030204" pitchFamily="34" charset="0"/>
              <a:ea typeface="Calibri" panose="020F0502020204030204" pitchFamily="34" charset="0"/>
            </a:endParaRPr>
          </a:p>
          <a:p>
            <a:pPr algn="just">
              <a:lnSpc>
                <a:spcPct val="150000"/>
              </a:lnSpc>
              <a:spcAft>
                <a:spcPts val="800"/>
              </a:spcAf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	In this module we implement the algorithm which one give best accuracy value. Based on that applying the algorithm it should calculate and give the accuracy. Here we are applying the algorithm and get the result on the form of graphical format.</a:t>
            </a:r>
            <a:endParaRPr lang="en-IN" sz="2400" dirty="0">
              <a:effectLst/>
              <a:latin typeface="Calibri" panose="020F0502020204030204" pitchFamily="34" charset="0"/>
              <a:ea typeface="Calibri" panose="020F0502020204030204" pitchFamily="34" charset="0"/>
            </a:endParaRPr>
          </a:p>
          <a:p>
            <a:pPr marL="0" indent="0">
              <a:buFont typeface="Wingdings 3" charset="2"/>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439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1BC0D4-0C46-BC4A-B62A-AA3250AE7596}"/>
              </a:ext>
            </a:extLst>
          </p:cNvPr>
          <p:cNvSpPr txBox="1">
            <a:spLocks noGrp="1"/>
          </p:cNvSpPr>
          <p:nvPr>
            <p:ph type="title"/>
          </p:nvPr>
        </p:nvSpPr>
        <p:spPr>
          <a:xfrm>
            <a:off x="2592925" y="624110"/>
            <a:ext cx="8911687" cy="5444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a:latin typeface="Times New Roman" panose="02020603050405020304" pitchFamily="18" charset="0"/>
                <a:cs typeface="Times New Roman" panose="02020603050405020304" pitchFamily="18" charset="0"/>
              </a:rPr>
              <a:t>INTRODUCTION:</a:t>
            </a:r>
          </a:p>
        </p:txBody>
      </p:sp>
      <p:sp>
        <p:nvSpPr>
          <p:cNvPr id="2" name="Text Placeholder 2">
            <a:extLst>
              <a:ext uri="{FF2B5EF4-FFF2-40B4-BE49-F238E27FC236}">
                <a16:creationId xmlns:a16="http://schemas.microsoft.com/office/drawing/2014/main" id="{DD2F0634-E491-5949-A8B7-52D76B989A9B}"/>
              </a:ext>
            </a:extLst>
          </p:cNvPr>
          <p:cNvSpPr txBox="1">
            <a:spLocks noGrp="1"/>
          </p:cNvSpPr>
          <p:nvPr>
            <p:ph idx="1"/>
          </p:nvPr>
        </p:nvSpPr>
        <p:spPr>
          <a:xfrm>
            <a:off x="1315092" y="1168601"/>
            <a:ext cx="10189520" cy="526302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07000"/>
              </a:lnSpc>
              <a:spcAft>
                <a:spcPts val="800"/>
              </a:spcAft>
            </a:pPr>
            <a:r>
              <a:rPr lang="en-US" sz="2400" dirty="0">
                <a:effectLst/>
                <a:latin typeface="Times New Roman" panose="02020603050405020304" pitchFamily="18" charset="0"/>
                <a:ea typeface="Times New Roman" panose="02020603050405020304" pitchFamily="18" charset="0"/>
              </a:rPr>
              <a:t>The objective of this project is to tackle a vital issue in the society - Crimes. Analyzing and examining of crimes happening in the world will give us a Broadview in understanding the crime regions and can be used to take necessary precautions to mitigate the crime rates.</a:t>
            </a:r>
          </a:p>
          <a:p>
            <a:pPr algn="just">
              <a:lnSpc>
                <a:spcPct val="107000"/>
              </a:lnSpc>
              <a:spcAft>
                <a:spcPts val="800"/>
              </a:spcAft>
            </a:pPr>
            <a:r>
              <a:rPr lang="en-US" sz="2400" dirty="0">
                <a:effectLst/>
                <a:latin typeface="Times New Roman" panose="02020603050405020304" pitchFamily="18" charset="0"/>
                <a:ea typeface="Times New Roman" panose="02020603050405020304" pitchFamily="18" charset="0"/>
              </a:rPr>
              <a:t> Identifying Crime patterns will allow us to tackle problems with unique approaches in specific crime category regions and improve more security measures in society. Current studies show the reason of increase in crime rates is more in areas that are economically backward. In few decades’ property crime will be a target. </a:t>
            </a:r>
          </a:p>
          <a:p>
            <a:pPr algn="just">
              <a:lnSpc>
                <a:spcPct val="107000"/>
              </a:lnSpc>
              <a:spcAft>
                <a:spcPts val="800"/>
              </a:spcAft>
            </a:pPr>
            <a:r>
              <a:rPr lang="en-US" sz="2400" dirty="0">
                <a:effectLst/>
                <a:latin typeface="Times New Roman" panose="02020603050405020304" pitchFamily="18" charset="0"/>
                <a:ea typeface="Times New Roman" panose="02020603050405020304" pitchFamily="18" charset="0"/>
              </a:rPr>
              <a:t>The following approach involves predicting crimes classifying, pattern detection and visualization with effective tools and technologies. Use of past crime data trends helps us to correlate factors which might help understanding the future scope of crimes.</a:t>
            </a:r>
            <a:endParaRPr lang="en-IN" sz="2400" dirty="0">
              <a:effectLst/>
              <a:latin typeface="Calibri" panose="020F0502020204030204" pitchFamily="34" charset="0"/>
              <a:ea typeface="Calibri" panose="020F0502020204030204" pitchFamily="34"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967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47E9-86BC-F04D-836A-7100C60D7ACD}"/>
              </a:ext>
            </a:extLst>
          </p:cNvPr>
          <p:cNvSpPr>
            <a:spLocks noGrp="1"/>
          </p:cNvSpPr>
          <p:nvPr>
            <p:ph type="title"/>
          </p:nvPr>
        </p:nvSpPr>
        <p:spPr>
          <a:xfrm>
            <a:off x="1321921" y="371114"/>
            <a:ext cx="10182691" cy="797488"/>
          </a:xfrm>
        </p:spPr>
        <p:txBody>
          <a:bodyPr>
            <a:normAutofit/>
          </a:bodyPr>
          <a:lstStyle/>
          <a:p>
            <a:r>
              <a:rPr lang="en-IN" sz="2400" b="1">
                <a:latin typeface="Times New Roman" panose="02020603050405020304" pitchFamily="18" charset="0"/>
                <a:cs typeface="Times New Roman" panose="02020603050405020304" pitchFamily="18" charset="0"/>
              </a:rPr>
              <a:t>PEFORMANCE ANALYSIS:</a:t>
            </a:r>
            <a:endParaRPr lang="en-US" sz="24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A08ADB-5341-7242-8BA2-FB9572316BE7}"/>
              </a:ext>
            </a:extLst>
          </p:cNvPr>
          <p:cNvSpPr>
            <a:spLocks noGrp="1"/>
          </p:cNvSpPr>
          <p:nvPr>
            <p:ph idx="1"/>
          </p:nvPr>
        </p:nvSpPr>
        <p:spPr>
          <a:xfrm>
            <a:off x="1321921" y="1168602"/>
            <a:ext cx="8915400" cy="4168411"/>
          </a:xfrm>
        </p:spPr>
        <p:txBody>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TECHNICAL FEASIBILITY: For the real time project, we are using python  and the platform used for python  is anaconda which is platform independent. Therefore the project  is technically  feasible.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ECONOMIC FEASIBILITY: This project we are dealing the project in </a:t>
            </a:r>
            <a:r>
              <a:rPr lang="en-US" sz="2000" dirty="0">
                <a:latin typeface="Times New Roman" panose="02020603050405020304" pitchFamily="18" charset="0"/>
                <a:ea typeface="Calibri" panose="020F0502020204030204" pitchFamily="34" charset="0"/>
                <a:cs typeface="Times New Roman" panose="02020603050405020304" pitchFamily="18" charset="0"/>
              </a:rPr>
              <a:t>software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manner, therefore the cost may be economically high. But in this we are using python programming it reduces the lines of code and increases the performance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b="0" i="0" dirty="0">
                <a:solidFill>
                  <a:srgbClr val="2E3743"/>
                </a:solidFill>
                <a:effectLst/>
                <a:latin typeface="Roboto" panose="02000000000000000000" pitchFamily="2" charset="0"/>
              </a:rPr>
              <a:t>With the rise of violations, law enforcement agencies are requesting more advanced regional data systems and modern information mining methods to help them better investigate corruption and protect their </a:t>
            </a:r>
            <a:r>
              <a:rPr lang="en-US" b="0" i="0" dirty="0" err="1">
                <a:solidFill>
                  <a:srgbClr val="2E3743"/>
                </a:solidFill>
                <a:effectLst/>
                <a:latin typeface="Roboto" panose="02000000000000000000" pitchFamily="2" charset="0"/>
              </a:rPr>
              <a:t>organisations</a:t>
            </a:r>
            <a:r>
              <a:rPr lang="en-US" b="0" i="0" dirty="0">
                <a:solidFill>
                  <a:srgbClr val="2E3743"/>
                </a:solidFill>
                <a:effectLst/>
                <a:latin typeface="Roboto" panose="02000000000000000000" pitchFamily="2"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2411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1EDE349-D5F4-A84A-A676-FEF04988D5C3}"/>
              </a:ext>
            </a:extLst>
          </p:cNvPr>
          <p:cNvSpPr txBox="1">
            <a:spLocks noGrp="1"/>
          </p:cNvSpPr>
          <p:nvPr>
            <p:ph idx="1"/>
          </p:nvPr>
        </p:nvSpPr>
        <p:spPr>
          <a:xfrm>
            <a:off x="1551398" y="667819"/>
            <a:ext cx="10640601" cy="59823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07000"/>
              </a:lnSpc>
              <a:spcAft>
                <a:spcPts val="800"/>
              </a:spcAft>
            </a:pP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 the present study, ML models with machine learning algorithms (ensemble and simile), </a:t>
            </a:r>
            <a:r>
              <a:rPr lang="en-US" sz="2400" dirty="0" err="1">
                <a:effectLst/>
                <a:latin typeface="Times New Roman" panose="02020603050405020304" pitchFamily="18" charset="0"/>
                <a:ea typeface="Times New Roman" panose="02020603050405020304" pitchFamily="18" charset="0"/>
              </a:rPr>
              <a:t>SVm</a:t>
            </a:r>
            <a:r>
              <a:rPr lang="en-US" sz="2400" dirty="0">
                <a:effectLst/>
                <a:latin typeface="Times New Roman" panose="02020603050405020304" pitchFamily="18" charset="0"/>
                <a:ea typeface="Times New Roman" panose="02020603050405020304" pitchFamily="18" charset="0"/>
              </a:rPr>
              <a:t>, SVM-Random forest, SVM-stacking  and Naive Bias, were designed and were implemented. Each predetermined factor was feed into a violent crime training dataset (murder, rape, robbery, etc.). We discovered a major conclusion after successfully training and validating </a:t>
            </a:r>
            <a:r>
              <a:rPr lang="en-US" sz="2400" dirty="0" err="1">
                <a:effectLst/>
                <a:latin typeface="Times New Roman" panose="02020603050405020304" pitchFamily="18" charset="0"/>
                <a:ea typeface="Times New Roman" panose="02020603050405020304" pitchFamily="18" charset="0"/>
              </a:rPr>
              <a:t>simodels</a:t>
            </a:r>
            <a:r>
              <a:rPr lang="en-US" sz="2400" dirty="0">
                <a:effectLst/>
                <a:latin typeface="Times New Roman" panose="02020603050405020304" pitchFamily="18" charset="0"/>
                <a:ea typeface="Times New Roman" panose="02020603050405020304" pitchFamily="18" charset="0"/>
              </a:rPr>
              <a:t>.</a:t>
            </a:r>
            <a:endParaRPr lang="en-IN" sz="2400" dirty="0">
              <a:effectLst/>
              <a:latin typeface="Calibri" panose="020F0502020204030204" pitchFamily="34" charset="0"/>
              <a:ea typeface="Calibri" panose="020F0502020204030204" pitchFamily="34" charset="0"/>
            </a:endParaRPr>
          </a:p>
          <a:p>
            <a:pPr marL="0" indent="0">
              <a:buFont typeface="Wingdings 3" charset="2"/>
              <a:buNone/>
            </a:pPr>
            <a:br>
              <a:rPr lang="en-US" sz="2300" dirty="0">
                <a:latin typeface="Times New Roman" panose="02020603050405020304" pitchFamily="18" charset="0"/>
                <a:cs typeface="Times New Roman" panose="02020603050405020304" pitchFamily="18" charset="0"/>
              </a:rPr>
            </a:br>
            <a:endParaRPr lang="en-IN" sz="2300" dirty="0">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69D0D0DC-7E3A-2645-9C67-D516CCFB4707}"/>
              </a:ext>
            </a:extLst>
          </p:cNvPr>
          <p:cNvSpPr txBox="1">
            <a:spLocks noGrp="1"/>
          </p:cNvSpPr>
          <p:nvPr>
            <p:ph type="title"/>
          </p:nvPr>
        </p:nvSpPr>
        <p:spPr>
          <a:xfrm rot="10800000" flipV="1">
            <a:off x="1252932" y="0"/>
            <a:ext cx="9503967" cy="85536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162670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93FD122-1E7C-5A43-8D8F-3A3EA5135B9D}"/>
              </a:ext>
            </a:extLst>
          </p:cNvPr>
          <p:cNvSpPr txBox="1">
            <a:spLocks noGrp="1"/>
          </p:cNvSpPr>
          <p:nvPr>
            <p:ph idx="1"/>
          </p:nvPr>
        </p:nvSpPr>
        <p:spPr>
          <a:xfrm>
            <a:off x="2002601" y="746941"/>
            <a:ext cx="9972545" cy="611105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rPr>
              <a:t>[1] M. Cahill and G. Mulligan, ‘‘Using geographically weighted regression to explore local crime patterns,’’ Social Sci. </a:t>
            </a:r>
            <a:r>
              <a:rPr lang="en-US" sz="1800" dirty="0" err="1">
                <a:effectLst/>
                <a:latin typeface="Times New Roman" panose="02020603050405020304" pitchFamily="18" charset="0"/>
                <a:ea typeface="Times New Roman" panose="02020603050405020304" pitchFamily="18" charset="0"/>
              </a:rPr>
              <a:t>Comput</a:t>
            </a:r>
            <a:r>
              <a:rPr lang="en-US" sz="1800" dirty="0">
                <a:effectLst/>
                <a:latin typeface="Times New Roman" panose="02020603050405020304" pitchFamily="18" charset="0"/>
                <a:ea typeface="Times New Roman" panose="02020603050405020304" pitchFamily="18" charset="0"/>
              </a:rPr>
              <a:t>. Rev., vol. 25, no. 2, pp. 174–193, May 2007,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10.1177/0894439307298925.</a:t>
            </a:r>
            <a:endParaRPr lang="en-IN" sz="1800" dirty="0">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rPr>
              <a:t> [2] J. M. Caplan, L. W. Kennedy, and J. Miller, ‘‘Risk terrain modeling: Brokering criminological theory and GIS methods for crime forecasting,’’ Justice Quart., vol. 28, no. 2, pp. 360–381, Apr. 2011,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10.1080/07418825.2010.486037. </a:t>
            </a:r>
            <a:endParaRPr lang="en-IN" sz="1800" dirty="0">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rPr>
              <a:t>[3] A. </a:t>
            </a:r>
            <a:r>
              <a:rPr lang="en-US" sz="1800" dirty="0" err="1">
                <a:effectLst/>
                <a:latin typeface="Times New Roman" panose="02020603050405020304" pitchFamily="18" charset="0"/>
                <a:ea typeface="Times New Roman" panose="02020603050405020304" pitchFamily="18" charset="0"/>
              </a:rPr>
              <a:t>Almehmadi</a:t>
            </a:r>
            <a:r>
              <a:rPr lang="en-US" sz="1800" dirty="0">
                <a:effectLst/>
                <a:latin typeface="Times New Roman" panose="02020603050405020304" pitchFamily="18" charset="0"/>
                <a:ea typeface="Times New Roman" panose="02020603050405020304" pitchFamily="18" charset="0"/>
              </a:rPr>
              <a:t>, Z. </a:t>
            </a:r>
            <a:r>
              <a:rPr lang="en-US" sz="1800" dirty="0" err="1">
                <a:effectLst/>
                <a:latin typeface="Times New Roman" panose="02020603050405020304" pitchFamily="18" charset="0"/>
                <a:ea typeface="Times New Roman" panose="02020603050405020304" pitchFamily="18" charset="0"/>
              </a:rPr>
              <a:t>Joudaki</a:t>
            </a:r>
            <a:r>
              <a:rPr lang="en-US" sz="1800" dirty="0">
                <a:effectLst/>
                <a:latin typeface="Times New Roman" panose="02020603050405020304" pitchFamily="18" charset="0"/>
                <a:ea typeface="Times New Roman" panose="02020603050405020304" pitchFamily="18" charset="0"/>
              </a:rPr>
              <a:t>, and R. </a:t>
            </a:r>
            <a:r>
              <a:rPr lang="en-US" sz="1800" dirty="0" err="1">
                <a:effectLst/>
                <a:latin typeface="Times New Roman" panose="02020603050405020304" pitchFamily="18" charset="0"/>
                <a:ea typeface="Times New Roman" panose="02020603050405020304" pitchFamily="18" charset="0"/>
              </a:rPr>
              <a:t>Jalali</a:t>
            </a:r>
            <a:r>
              <a:rPr lang="en-US" sz="1800" dirty="0">
                <a:effectLst/>
                <a:latin typeface="Times New Roman" panose="02020603050405020304" pitchFamily="18" charset="0"/>
                <a:ea typeface="Times New Roman" panose="02020603050405020304" pitchFamily="18" charset="0"/>
              </a:rPr>
              <a:t>, ‘‘Language usage on Twitter predicts crime rates,’’ in Proc. 10th Int. Conf. </a:t>
            </a:r>
            <a:r>
              <a:rPr lang="en-US" sz="1800" dirty="0" err="1">
                <a:effectLst/>
                <a:latin typeface="Times New Roman" panose="02020603050405020304" pitchFamily="18" charset="0"/>
                <a:ea typeface="Times New Roman" panose="02020603050405020304" pitchFamily="18" charset="0"/>
              </a:rPr>
              <a:t>Secur</a:t>
            </a:r>
            <a:r>
              <a:rPr lang="en-US" sz="1800" dirty="0">
                <a:effectLst/>
                <a:latin typeface="Times New Roman" panose="02020603050405020304" pitchFamily="18" charset="0"/>
                <a:ea typeface="Times New Roman" panose="02020603050405020304" pitchFamily="18" charset="0"/>
              </a:rPr>
              <a:t>. Inf. </a:t>
            </a:r>
            <a:r>
              <a:rPr lang="en-US" sz="1800" dirty="0" err="1">
                <a:effectLst/>
                <a:latin typeface="Times New Roman" panose="02020603050405020304" pitchFamily="18" charset="0"/>
                <a:ea typeface="Times New Roman" panose="02020603050405020304" pitchFamily="18" charset="0"/>
              </a:rPr>
              <a:t>Netw</a:t>
            </a:r>
            <a:r>
              <a:rPr lang="en-US" sz="1800" dirty="0">
                <a:effectLst/>
                <a:latin typeface="Times New Roman" panose="02020603050405020304" pitchFamily="18" charset="0"/>
                <a:ea typeface="Times New Roman" panose="02020603050405020304" pitchFamily="18" charset="0"/>
              </a:rPr>
              <a:t>., Oct. 2017, pp. 307–310,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10.1145/3136825.3136854. </a:t>
            </a:r>
            <a:endParaRPr lang="en-IN" sz="1800" dirty="0">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rPr>
              <a:t>[4] V. K. </a:t>
            </a:r>
            <a:r>
              <a:rPr lang="en-US" sz="1800" dirty="0" err="1">
                <a:effectLst/>
                <a:latin typeface="Times New Roman" panose="02020603050405020304" pitchFamily="18" charset="0"/>
                <a:ea typeface="Times New Roman" panose="02020603050405020304" pitchFamily="18" charset="0"/>
              </a:rPr>
              <a:t>Borooah</a:t>
            </a:r>
            <a:r>
              <a:rPr lang="en-US" sz="1800" dirty="0">
                <a:effectLst/>
                <a:latin typeface="Times New Roman" panose="02020603050405020304" pitchFamily="18" charset="0"/>
                <a:ea typeface="Times New Roman" panose="02020603050405020304" pitchFamily="18" charset="0"/>
              </a:rPr>
              <a:t> and N. Ireland, ‘‘Deprivation, violence, and conflict: An analysis of Naxalite activity in the districts of India,’’ Int. J. Conf. Violence, vol. 2, no. 2, pp. 317–333, 2008,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10.4119/UNIBI/ijcv.42. </a:t>
            </a: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rPr>
              <a:t>[5] A. </a:t>
            </a:r>
            <a:r>
              <a:rPr lang="en-US" sz="1800" dirty="0" err="1">
                <a:effectLst/>
                <a:latin typeface="Times New Roman" panose="02020603050405020304" pitchFamily="18" charset="0"/>
                <a:ea typeface="Times New Roman" panose="02020603050405020304" pitchFamily="18" charset="0"/>
              </a:rPr>
              <a:t>Babakura</a:t>
            </a:r>
            <a:r>
              <a:rPr lang="en-US" sz="1800" dirty="0">
                <a:effectLst/>
                <a:latin typeface="Times New Roman" panose="02020603050405020304" pitchFamily="18" charset="0"/>
                <a:ea typeface="Times New Roman" panose="02020603050405020304" pitchFamily="18" charset="0"/>
              </a:rPr>
              <a:t>, M. N. </a:t>
            </a:r>
            <a:r>
              <a:rPr lang="en-US" sz="1800" dirty="0" err="1">
                <a:effectLst/>
                <a:latin typeface="Times New Roman" panose="02020603050405020304" pitchFamily="18" charset="0"/>
                <a:ea typeface="Times New Roman" panose="02020603050405020304" pitchFamily="18" charset="0"/>
              </a:rPr>
              <a:t>Sulaiman</a:t>
            </a:r>
            <a:r>
              <a:rPr lang="en-US" sz="1800" dirty="0">
                <a:effectLst/>
                <a:latin typeface="Times New Roman" panose="02020603050405020304" pitchFamily="18" charset="0"/>
                <a:ea typeface="Times New Roman" panose="02020603050405020304" pitchFamily="18" charset="0"/>
              </a:rPr>
              <a:t>, and M. A. Yusuf, ‘‘Improved method of classification algorithms for crime prediction,’’ in Proc. Int. </a:t>
            </a:r>
            <a:r>
              <a:rPr lang="en-US" sz="1800" dirty="0" err="1">
                <a:effectLst/>
                <a:latin typeface="Times New Roman" panose="02020603050405020304" pitchFamily="18" charset="0"/>
                <a:ea typeface="Times New Roman" panose="02020603050405020304" pitchFamily="18" charset="0"/>
              </a:rPr>
              <a:t>Symp</a:t>
            </a:r>
            <a:r>
              <a:rPr lang="en-US" sz="1800" dirty="0">
                <a:effectLst/>
                <a:latin typeface="Times New Roman" panose="02020603050405020304" pitchFamily="18" charset="0"/>
                <a:ea typeface="Times New Roman" panose="02020603050405020304" pitchFamily="18" charset="0"/>
              </a:rPr>
              <a:t>. Biometrics </a:t>
            </a:r>
            <a:r>
              <a:rPr lang="en-US" sz="1800" dirty="0" err="1">
                <a:effectLst/>
                <a:latin typeface="Times New Roman" panose="02020603050405020304" pitchFamily="18" charset="0"/>
                <a:ea typeface="Times New Roman" panose="02020603050405020304" pitchFamily="18" charset="0"/>
              </a:rPr>
              <a:t>Secur</a:t>
            </a:r>
            <a:r>
              <a:rPr lang="en-US" sz="1800" dirty="0">
                <a:effectLst/>
                <a:latin typeface="Times New Roman" panose="02020603050405020304" pitchFamily="18" charset="0"/>
                <a:ea typeface="Times New Roman" panose="02020603050405020304" pitchFamily="18" charset="0"/>
              </a:rPr>
              <a:t>. Technol. (ISBAST), Aug. 2014, pp. 250–255,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10.1109/ISBAST.2014.7013130.</a:t>
            </a:r>
            <a:endParaRPr lang="en-IN" sz="1800" dirty="0">
              <a:effectLst/>
              <a:latin typeface="Calibri" panose="020F0502020204030204" pitchFamily="34" charset="0"/>
              <a:ea typeface="Calibri" panose="020F0502020204030204" pitchFamily="34"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endParaRPr>
          </a:p>
        </p:txBody>
      </p:sp>
      <p:sp>
        <p:nvSpPr>
          <p:cNvPr id="3" name="Title 1">
            <a:extLst>
              <a:ext uri="{FF2B5EF4-FFF2-40B4-BE49-F238E27FC236}">
                <a16:creationId xmlns:a16="http://schemas.microsoft.com/office/drawing/2014/main" id="{5FCD6377-4FD6-6D4C-ADF5-3C5A7EBB9EFA}"/>
              </a:ext>
            </a:extLst>
          </p:cNvPr>
          <p:cNvSpPr txBox="1">
            <a:spLocks noGrp="1"/>
          </p:cNvSpPr>
          <p:nvPr>
            <p:ph type="title"/>
          </p:nvPr>
        </p:nvSpPr>
        <p:spPr>
          <a:xfrm>
            <a:off x="2001838" y="0"/>
            <a:ext cx="8912225" cy="747713"/>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IN" sz="2400" b="1">
                <a:latin typeface="Times New Roman" panose="02020603050405020304" pitchFamily="18" charset="0"/>
                <a:cs typeface="Times New Roman" panose="02020603050405020304" pitchFamily="18" charset="0"/>
              </a:rPr>
            </a:br>
            <a:r>
              <a:rPr lang="en-IN" sz="2700" b="1">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77568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D929084-CBD8-F243-834B-B23C07BBB0AA}"/>
              </a:ext>
            </a:extLst>
          </p:cNvPr>
          <p:cNvSpPr txBox="1">
            <a:spLocks noGrp="1"/>
          </p:cNvSpPr>
          <p:nvPr>
            <p:ph idx="1"/>
          </p:nvPr>
        </p:nvSpPr>
        <p:spPr>
          <a:xfrm>
            <a:off x="2589212" y="1048126"/>
            <a:ext cx="8915400" cy="565024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rPr>
              <a:t>[6] P. </a:t>
            </a:r>
            <a:r>
              <a:rPr lang="en-US" sz="1800" dirty="0" err="1">
                <a:effectLst/>
                <a:latin typeface="Times New Roman" panose="02020603050405020304" pitchFamily="18" charset="0"/>
                <a:ea typeface="Times New Roman" panose="02020603050405020304" pitchFamily="18" charset="0"/>
              </a:rPr>
              <a:t>Pławiak</a:t>
            </a:r>
            <a:r>
              <a:rPr lang="en-US" sz="1800" dirty="0">
                <a:effectLst/>
                <a:latin typeface="Times New Roman" panose="02020603050405020304" pitchFamily="18" charset="0"/>
                <a:ea typeface="Times New Roman" panose="02020603050405020304" pitchFamily="18" charset="0"/>
              </a:rPr>
              <a:t>, M. </a:t>
            </a:r>
            <a:r>
              <a:rPr lang="en-US" sz="1800" dirty="0" err="1">
                <a:effectLst/>
                <a:latin typeface="Times New Roman" panose="02020603050405020304" pitchFamily="18" charset="0"/>
                <a:ea typeface="Times New Roman" panose="02020603050405020304" pitchFamily="18" charset="0"/>
              </a:rPr>
              <a:t>Abdar</a:t>
            </a:r>
            <a:r>
              <a:rPr lang="en-US" sz="1800" dirty="0">
                <a:effectLst/>
                <a:latin typeface="Times New Roman" panose="02020603050405020304" pitchFamily="18" charset="0"/>
                <a:ea typeface="Times New Roman" panose="02020603050405020304" pitchFamily="18" charset="0"/>
              </a:rPr>
              <a:t>, and U. R. Acharya, ‘‘Application of new deep genetic cascade ensemble of SVM classifiers to predict the Australian credit scoring,’’ Appl. Soft </a:t>
            </a:r>
            <a:r>
              <a:rPr lang="en-US" sz="1800" dirty="0" err="1">
                <a:effectLst/>
                <a:latin typeface="Times New Roman" panose="02020603050405020304" pitchFamily="18" charset="0"/>
                <a:ea typeface="Times New Roman" panose="02020603050405020304" pitchFamily="18" charset="0"/>
              </a:rPr>
              <a:t>Comput</a:t>
            </a:r>
            <a:r>
              <a:rPr lang="en-US" sz="1800" dirty="0">
                <a:effectLst/>
                <a:latin typeface="Times New Roman" panose="02020603050405020304" pitchFamily="18" charset="0"/>
                <a:ea typeface="Times New Roman" panose="02020603050405020304" pitchFamily="18" charset="0"/>
              </a:rPr>
              <a:t>., vol. 84, Nov. 2019, Art. no. 105740,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10.1016/j.asoc.2019.105740.</a:t>
            </a:r>
            <a:endParaRPr lang="en-IN" sz="1800" dirty="0">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rPr>
              <a:t> [7] Z. Li, T. Zhang, Z. Yuan, Z. Wu, and Z. Du, ‘‘</a:t>
            </a:r>
            <a:r>
              <a:rPr lang="en-US" sz="1800" dirty="0" err="1">
                <a:effectLst/>
                <a:latin typeface="Times New Roman" panose="02020603050405020304" pitchFamily="18" charset="0"/>
                <a:ea typeface="Times New Roman" panose="02020603050405020304" pitchFamily="18" charset="0"/>
              </a:rPr>
              <a:t>Spatio</a:t>
            </a:r>
            <a:r>
              <a:rPr lang="en-US" sz="1800" dirty="0">
                <a:effectLst/>
                <a:latin typeface="Times New Roman" panose="02020603050405020304" pitchFamily="18" charset="0"/>
                <a:ea typeface="Times New Roman" panose="02020603050405020304" pitchFamily="18" charset="0"/>
              </a:rPr>
              <a:t>-temporal pattern analysis and prediction for urban crime,’’ in Proc. 6th Int. Conf. Adv. Cloud Big Data (CBD), Aug. 2018, pp. 177–182,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10.1109/CBD.2018.00040.</a:t>
            </a:r>
            <a:endParaRPr lang="en-IN" sz="1800" dirty="0">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rPr>
              <a:t> [8] A. </a:t>
            </a:r>
            <a:r>
              <a:rPr lang="en-US" sz="1800" dirty="0" err="1">
                <a:effectLst/>
                <a:latin typeface="Times New Roman" panose="02020603050405020304" pitchFamily="18" charset="0"/>
                <a:ea typeface="Times New Roman" panose="02020603050405020304" pitchFamily="18" charset="0"/>
              </a:rPr>
              <a:t>Almaw</a:t>
            </a:r>
            <a:r>
              <a:rPr lang="en-US" sz="1800" dirty="0">
                <a:effectLst/>
                <a:latin typeface="Times New Roman" panose="02020603050405020304" pitchFamily="18" charset="0"/>
                <a:ea typeface="Times New Roman" panose="02020603050405020304" pitchFamily="18" charset="0"/>
              </a:rPr>
              <a:t> and K. Kadam, ‘‘Survey paper on crime prediction using ensemble approach,’’ Int. J. Pure Appl. Math., vol. 118, no. 8, pp. 133–139, 2018. [Online]. Available: https://internal-pdf://107.93.182.66/18. pdf%0Ahttp://www.ijpam.eu </a:t>
            </a:r>
            <a:endParaRPr lang="en-IN" sz="1800" dirty="0">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rPr>
              <a:t>[9] T. B. Hyde, H. </a:t>
            </a:r>
            <a:r>
              <a:rPr lang="en-US" sz="1800" dirty="0" err="1">
                <a:effectLst/>
                <a:latin typeface="Times New Roman" panose="02020603050405020304" pitchFamily="18" charset="0"/>
                <a:ea typeface="Times New Roman" panose="02020603050405020304" pitchFamily="18" charset="0"/>
              </a:rPr>
              <a:t>Dentz</a:t>
            </a:r>
            <a:r>
              <a:rPr lang="en-US" sz="1800" dirty="0">
                <a:effectLst/>
                <a:latin typeface="Times New Roman" panose="02020603050405020304" pitchFamily="18" charset="0"/>
                <a:ea typeface="Times New Roman" panose="02020603050405020304" pitchFamily="18" charset="0"/>
              </a:rPr>
              <a:t>, S. A. Wang, H. E. Burchett, S. </a:t>
            </a:r>
            <a:r>
              <a:rPr lang="en-US" sz="1800" dirty="0" err="1">
                <a:effectLst/>
                <a:latin typeface="Times New Roman" panose="02020603050405020304" pitchFamily="18" charset="0"/>
                <a:ea typeface="Times New Roman" panose="02020603050405020304" pitchFamily="18" charset="0"/>
              </a:rPr>
              <a:t>Mounier</a:t>
            </a:r>
            <a:r>
              <a:rPr lang="en-US" sz="1800" dirty="0">
                <a:effectLst/>
                <a:latin typeface="Times New Roman" panose="02020603050405020304" pitchFamily="18" charset="0"/>
                <a:ea typeface="Times New Roman" panose="02020603050405020304" pitchFamily="18" charset="0"/>
              </a:rPr>
              <a:t>-Jack, and C. F. Mantel, ‘‘The impact of new vaccine introduction on immunization and health systems: A review of the published literature,’’ Vaccine, vol. 30, no. 45, pp. 6347–6358, 2015,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10.1016/j.vaccine.2012.08.029</a:t>
            </a:r>
            <a:endParaRPr lang="en-IN" sz="1800" dirty="0">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rPr>
              <a:t> [10] S. Yadav, M. </a:t>
            </a:r>
            <a:r>
              <a:rPr lang="en-US" sz="1800" dirty="0" err="1">
                <a:effectLst/>
                <a:latin typeface="Times New Roman" panose="02020603050405020304" pitchFamily="18" charset="0"/>
                <a:ea typeface="Times New Roman" panose="02020603050405020304" pitchFamily="18" charset="0"/>
              </a:rPr>
              <a:t>Timbadia</a:t>
            </a:r>
            <a:r>
              <a:rPr lang="en-US" sz="1800" dirty="0">
                <a:effectLst/>
                <a:latin typeface="Times New Roman" panose="02020603050405020304" pitchFamily="18" charset="0"/>
                <a:ea typeface="Times New Roman" panose="02020603050405020304" pitchFamily="18" charset="0"/>
              </a:rPr>
              <a:t>, A. Yadav, R. Vishwakarma, and N. Yadav, ‘‘Crime pattern detection, analysis &amp; prediction,’’ in Proc. Int. Conf. Electron., </a:t>
            </a:r>
            <a:r>
              <a:rPr lang="en-US" sz="1800" dirty="0" err="1">
                <a:effectLst/>
                <a:latin typeface="Times New Roman" panose="02020603050405020304" pitchFamily="18" charset="0"/>
                <a:ea typeface="Times New Roman" panose="02020603050405020304" pitchFamily="18" charset="0"/>
              </a:rPr>
              <a:t>Commun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Aerosp</a:t>
            </a:r>
            <a:r>
              <a:rPr lang="en-US" sz="1800" dirty="0">
                <a:effectLst/>
                <a:latin typeface="Times New Roman" panose="02020603050405020304" pitchFamily="18" charset="0"/>
                <a:ea typeface="Times New Roman" panose="02020603050405020304" pitchFamily="18" charset="0"/>
              </a:rPr>
              <a:t>. Technol. (ICECA), Apr. 2017, pp. 225–230,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10.1109/ICECA.2017.8203676.</a:t>
            </a:r>
            <a:endParaRPr lang="en-IN" sz="1800" dirty="0">
              <a:effectLst/>
              <a:latin typeface="Calibri" panose="020F0502020204030204" pitchFamily="34" charset="0"/>
              <a:ea typeface="Calibri" panose="020F0502020204030204" pitchFamily="34" charset="0"/>
            </a:endParaRPr>
          </a:p>
        </p:txBody>
      </p:sp>
      <p:sp>
        <p:nvSpPr>
          <p:cNvPr id="3" name="Title 1">
            <a:extLst>
              <a:ext uri="{FF2B5EF4-FFF2-40B4-BE49-F238E27FC236}">
                <a16:creationId xmlns:a16="http://schemas.microsoft.com/office/drawing/2014/main" id="{E0A0B394-14CC-DF4D-8A15-A272D1E283AB}"/>
              </a:ext>
            </a:extLst>
          </p:cNvPr>
          <p:cNvSpPr txBox="1">
            <a:spLocks noGrp="1"/>
          </p:cNvSpPr>
          <p:nvPr>
            <p:ph type="title"/>
          </p:nvPr>
        </p:nvSpPr>
        <p:spPr>
          <a:xfrm>
            <a:off x="2592388" y="301186"/>
            <a:ext cx="8912225" cy="7465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a:latin typeface="Times New Roman" panose="02020603050405020304" pitchFamily="18" charset="0"/>
                <a:cs typeface="Times New Roman" panose="02020603050405020304" pitchFamily="18" charset="0"/>
              </a:rPr>
              <a:t>REFERENCES(CONTD..):</a:t>
            </a:r>
          </a:p>
        </p:txBody>
      </p:sp>
    </p:spTree>
    <p:extLst>
      <p:ext uri="{BB962C8B-B14F-4D97-AF65-F5344CB8AC3E}">
        <p14:creationId xmlns:p14="http://schemas.microsoft.com/office/powerpoint/2010/main" val="1072126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D693DCA-90F0-CB4B-88BA-7FD153E127E0}"/>
              </a:ext>
            </a:extLst>
          </p:cNvPr>
          <p:cNvSpPr txBox="1">
            <a:spLocks noGrp="1"/>
          </p:cNvSpPr>
          <p:nvPr>
            <p:ph type="title"/>
          </p:nvPr>
        </p:nvSpPr>
        <p:spPr>
          <a:xfrm>
            <a:off x="2592925" y="624110"/>
            <a:ext cx="8911687" cy="436064"/>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latin typeface="Times New Roman" panose="02020603050405020304" pitchFamily="18" charset="0"/>
                <a:cs typeface="Times New Roman" panose="02020603050405020304" pitchFamily="18" charset="0"/>
              </a:rPr>
              <a:t>LITERATURE SURVEY:</a:t>
            </a:r>
            <a:endParaRPr lang="en-IN" sz="2400" b="1">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1BA21C1-3F52-548C-8298-ADFC9C715103}"/>
              </a:ext>
            </a:extLst>
          </p:cNvPr>
          <p:cNvSpPr>
            <a:spLocks noGrp="1"/>
          </p:cNvSpPr>
          <p:nvPr>
            <p:ph idx="1"/>
          </p:nvPr>
        </p:nvSpPr>
        <p:spPr/>
        <p:txBody>
          <a:bodyPr/>
          <a:lstStyle/>
          <a:p>
            <a:endParaRPr lang="en-IN"/>
          </a:p>
        </p:txBody>
      </p:sp>
      <p:graphicFrame>
        <p:nvGraphicFramePr>
          <p:cNvPr id="6" name="Table 5">
            <a:extLst>
              <a:ext uri="{FF2B5EF4-FFF2-40B4-BE49-F238E27FC236}">
                <a16:creationId xmlns:a16="http://schemas.microsoft.com/office/drawing/2014/main" id="{11BE921C-1C83-08B3-F938-E6B0EA3F476B}"/>
              </a:ext>
            </a:extLst>
          </p:cNvPr>
          <p:cNvGraphicFramePr>
            <a:graphicFrameLocks noGrp="1"/>
          </p:cNvGraphicFramePr>
          <p:nvPr>
            <p:extLst>
              <p:ext uri="{D42A27DB-BD31-4B8C-83A1-F6EECF244321}">
                <p14:modId xmlns:p14="http://schemas.microsoft.com/office/powerpoint/2010/main" val="3684844564"/>
              </p:ext>
            </p:extLst>
          </p:nvPr>
        </p:nvGraphicFramePr>
        <p:xfrm>
          <a:off x="164387" y="1060174"/>
          <a:ext cx="12027612" cy="5863892"/>
        </p:xfrm>
        <a:graphic>
          <a:graphicData uri="http://schemas.openxmlformats.org/drawingml/2006/table">
            <a:tbl>
              <a:tblPr firstRow="1" bandRow="1">
                <a:tableStyleId>{5C22544A-7EE6-4342-B048-85BDC9FD1C3A}</a:tableStyleId>
              </a:tblPr>
              <a:tblGrid>
                <a:gridCol w="1551130">
                  <a:extLst>
                    <a:ext uri="{9D8B030D-6E8A-4147-A177-3AD203B41FA5}">
                      <a16:colId xmlns:a16="http://schemas.microsoft.com/office/drawing/2014/main" val="20000"/>
                    </a:ext>
                  </a:extLst>
                </a:gridCol>
                <a:gridCol w="788280">
                  <a:extLst>
                    <a:ext uri="{9D8B030D-6E8A-4147-A177-3AD203B41FA5}">
                      <a16:colId xmlns:a16="http://schemas.microsoft.com/office/drawing/2014/main" val="20001"/>
                    </a:ext>
                  </a:extLst>
                </a:gridCol>
                <a:gridCol w="1385844">
                  <a:extLst>
                    <a:ext uri="{9D8B030D-6E8A-4147-A177-3AD203B41FA5}">
                      <a16:colId xmlns:a16="http://schemas.microsoft.com/office/drawing/2014/main" val="20002"/>
                    </a:ext>
                  </a:extLst>
                </a:gridCol>
                <a:gridCol w="2046982">
                  <a:extLst>
                    <a:ext uri="{9D8B030D-6E8A-4147-A177-3AD203B41FA5}">
                      <a16:colId xmlns:a16="http://schemas.microsoft.com/office/drawing/2014/main" val="20003"/>
                    </a:ext>
                  </a:extLst>
                </a:gridCol>
                <a:gridCol w="2123269">
                  <a:extLst>
                    <a:ext uri="{9D8B030D-6E8A-4147-A177-3AD203B41FA5}">
                      <a16:colId xmlns:a16="http://schemas.microsoft.com/office/drawing/2014/main" val="20004"/>
                    </a:ext>
                  </a:extLst>
                </a:gridCol>
                <a:gridCol w="2148696">
                  <a:extLst>
                    <a:ext uri="{9D8B030D-6E8A-4147-A177-3AD203B41FA5}">
                      <a16:colId xmlns:a16="http://schemas.microsoft.com/office/drawing/2014/main" val="20005"/>
                    </a:ext>
                  </a:extLst>
                </a:gridCol>
                <a:gridCol w="1983411">
                  <a:extLst>
                    <a:ext uri="{9D8B030D-6E8A-4147-A177-3AD203B41FA5}">
                      <a16:colId xmlns:a16="http://schemas.microsoft.com/office/drawing/2014/main" val="20006"/>
                    </a:ext>
                  </a:extLst>
                </a:gridCol>
              </a:tblGrid>
              <a:tr h="862719">
                <a:tc>
                  <a:txBody>
                    <a:bodyPr/>
                    <a:lstStyle/>
                    <a:p>
                      <a:r>
                        <a:rPr lang="en-US" dirty="0">
                          <a:solidFill>
                            <a:schemeClr val="tx1"/>
                          </a:solidFill>
                        </a:rPr>
                        <a:t>TITLE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YEAR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AUTHOR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CONCEPT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TECHNIQUE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FUTURE</a:t>
                      </a:r>
                      <a:r>
                        <a:rPr lang="en-US" baseline="0" dirty="0">
                          <a:solidFill>
                            <a:schemeClr val="tx1"/>
                          </a:solidFill>
                        </a:rPr>
                        <a:t> WORK</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DRAWBACK</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001173">
                <a:tc>
                  <a:txBody>
                    <a:bodyPr/>
                    <a:lstStyle/>
                    <a:p>
                      <a:r>
                        <a:rPr lang="en-US" dirty="0"/>
                        <a:t>Framework For Image Forgery Detection And Classification Using Machine Learning </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2018</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t>Shruti</a:t>
                      </a:r>
                      <a:r>
                        <a:rPr lang="en-US" dirty="0"/>
                        <a:t> </a:t>
                      </a:r>
                      <a:r>
                        <a:rPr lang="en-US" dirty="0" err="1"/>
                        <a:t>Ranjan</a:t>
                      </a:r>
                      <a:r>
                        <a:rPr lang="en-US" dirty="0"/>
                        <a:t>, </a:t>
                      </a:r>
                      <a:r>
                        <a:rPr lang="en-US" dirty="0" err="1"/>
                        <a:t>Prayati</a:t>
                      </a:r>
                      <a:r>
                        <a:rPr lang="en-US" dirty="0"/>
                        <a:t> </a:t>
                      </a:r>
                      <a:r>
                        <a:rPr lang="en-US" dirty="0" err="1"/>
                        <a:t>Garhwal</a:t>
                      </a:r>
                      <a:r>
                        <a:rPr lang="en-US" dirty="0"/>
                        <a:t>, </a:t>
                      </a:r>
                      <a:r>
                        <a:rPr lang="en-US" dirty="0" err="1"/>
                        <a:t>Anupama</a:t>
                      </a:r>
                      <a:r>
                        <a:rPr lang="en-US" dirty="0"/>
                        <a:t> </a:t>
                      </a:r>
                      <a:r>
                        <a:rPr lang="en-US" dirty="0" err="1"/>
                        <a:t>Bhan</a:t>
                      </a:r>
                      <a:r>
                        <a:rPr lang="en-US" dirty="0"/>
                        <a:t>, Monika Arora, </a:t>
                      </a:r>
                      <a:r>
                        <a:rPr lang="en-US" dirty="0" err="1"/>
                        <a:t>Anu</a:t>
                      </a:r>
                      <a:r>
                        <a:rPr lang="en-US" dirty="0"/>
                        <a:t> </a:t>
                      </a:r>
                      <a:r>
                        <a:rPr lang="en-US" dirty="0" err="1"/>
                        <a:t>Mehra</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the rates of cybercrimes have been surging prodigiously. It has been proven incredibly easy to create fake documents with powerful photo editing soft-wares being as pervasive as ever. </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Artificial Neural Networks; GLCM features; Graphical User Interface; Machine Learning ; Support Vector Machine</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Will continue to refine the methodology so that there are lesser loop-holes in the analysis and will hopefully come up with a better method in future. </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The advancement in the field of science and technology, the introduction of various advance images editing tools are also surging up.</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0604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2D8370-9C1D-0540-8C14-2104C1E5CF32}"/>
              </a:ext>
            </a:extLst>
          </p:cNvPr>
          <p:cNvSpPr txBox="1">
            <a:spLocks noGrp="1"/>
          </p:cNvSpPr>
          <p:nvPr>
            <p:ph type="title"/>
          </p:nvPr>
        </p:nvSpPr>
        <p:spPr>
          <a:xfrm>
            <a:off x="2592925" y="624110"/>
            <a:ext cx="8911687" cy="4722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latin typeface="Times New Roman" panose="02020603050405020304" pitchFamily="18" charset="0"/>
                <a:cs typeface="Times New Roman" panose="02020603050405020304" pitchFamily="18" charset="0"/>
              </a:rPr>
              <a:t>LITERATURE SURVEY</a:t>
            </a:r>
          </a:p>
        </p:txBody>
      </p:sp>
      <p:sp>
        <p:nvSpPr>
          <p:cNvPr id="4" name="Content Placeholder 3">
            <a:extLst>
              <a:ext uri="{FF2B5EF4-FFF2-40B4-BE49-F238E27FC236}">
                <a16:creationId xmlns:a16="http://schemas.microsoft.com/office/drawing/2014/main" id="{4A611848-7C13-4AFB-D06F-54AB3269B605}"/>
              </a:ext>
            </a:extLst>
          </p:cNvPr>
          <p:cNvSpPr>
            <a:spLocks noGrp="1"/>
          </p:cNvSpPr>
          <p:nvPr>
            <p:ph idx="1"/>
          </p:nvPr>
        </p:nvSpPr>
        <p:spPr/>
        <p:txBody>
          <a:bodyPr/>
          <a:lstStyle/>
          <a:p>
            <a:endParaRPr lang="en-IN"/>
          </a:p>
        </p:txBody>
      </p:sp>
      <p:graphicFrame>
        <p:nvGraphicFramePr>
          <p:cNvPr id="6" name="Table 5">
            <a:extLst>
              <a:ext uri="{FF2B5EF4-FFF2-40B4-BE49-F238E27FC236}">
                <a16:creationId xmlns:a16="http://schemas.microsoft.com/office/drawing/2014/main" id="{0140C8B1-65A9-4325-6DD6-045521AF884C}"/>
              </a:ext>
            </a:extLst>
          </p:cNvPr>
          <p:cNvGraphicFramePr>
            <a:graphicFrameLocks noGrp="1"/>
          </p:cNvGraphicFramePr>
          <p:nvPr>
            <p:extLst>
              <p:ext uri="{D42A27DB-BD31-4B8C-83A1-F6EECF244321}">
                <p14:modId xmlns:p14="http://schemas.microsoft.com/office/powerpoint/2010/main" val="2817123996"/>
              </p:ext>
            </p:extLst>
          </p:nvPr>
        </p:nvGraphicFramePr>
        <p:xfrm>
          <a:off x="164388" y="1188720"/>
          <a:ext cx="12027612" cy="5669280"/>
        </p:xfrm>
        <a:graphic>
          <a:graphicData uri="http://schemas.openxmlformats.org/drawingml/2006/table">
            <a:tbl>
              <a:tblPr firstRow="1" bandRow="1">
                <a:tableStyleId>{5C22544A-7EE6-4342-B048-85BDC9FD1C3A}</a:tableStyleId>
              </a:tblPr>
              <a:tblGrid>
                <a:gridCol w="1551129">
                  <a:extLst>
                    <a:ext uri="{9D8B030D-6E8A-4147-A177-3AD203B41FA5}">
                      <a16:colId xmlns:a16="http://schemas.microsoft.com/office/drawing/2014/main" val="20000"/>
                    </a:ext>
                  </a:extLst>
                </a:gridCol>
                <a:gridCol w="788280">
                  <a:extLst>
                    <a:ext uri="{9D8B030D-6E8A-4147-A177-3AD203B41FA5}">
                      <a16:colId xmlns:a16="http://schemas.microsoft.com/office/drawing/2014/main" val="20001"/>
                    </a:ext>
                  </a:extLst>
                </a:gridCol>
                <a:gridCol w="1385845">
                  <a:extLst>
                    <a:ext uri="{9D8B030D-6E8A-4147-A177-3AD203B41FA5}">
                      <a16:colId xmlns:a16="http://schemas.microsoft.com/office/drawing/2014/main" val="20002"/>
                    </a:ext>
                  </a:extLst>
                </a:gridCol>
                <a:gridCol w="2046983">
                  <a:extLst>
                    <a:ext uri="{9D8B030D-6E8A-4147-A177-3AD203B41FA5}">
                      <a16:colId xmlns:a16="http://schemas.microsoft.com/office/drawing/2014/main" val="20003"/>
                    </a:ext>
                  </a:extLst>
                </a:gridCol>
                <a:gridCol w="2123268">
                  <a:extLst>
                    <a:ext uri="{9D8B030D-6E8A-4147-A177-3AD203B41FA5}">
                      <a16:colId xmlns:a16="http://schemas.microsoft.com/office/drawing/2014/main" val="20004"/>
                    </a:ext>
                  </a:extLst>
                </a:gridCol>
                <a:gridCol w="2148695">
                  <a:extLst>
                    <a:ext uri="{9D8B030D-6E8A-4147-A177-3AD203B41FA5}">
                      <a16:colId xmlns:a16="http://schemas.microsoft.com/office/drawing/2014/main" val="20005"/>
                    </a:ext>
                  </a:extLst>
                </a:gridCol>
                <a:gridCol w="1983412">
                  <a:extLst>
                    <a:ext uri="{9D8B030D-6E8A-4147-A177-3AD203B41FA5}">
                      <a16:colId xmlns:a16="http://schemas.microsoft.com/office/drawing/2014/main" val="20006"/>
                    </a:ext>
                  </a:extLst>
                </a:gridCol>
              </a:tblGrid>
              <a:tr h="338783">
                <a:tc>
                  <a:txBody>
                    <a:bodyPr/>
                    <a:lstStyle/>
                    <a:p>
                      <a:r>
                        <a:rPr lang="en-US" dirty="0">
                          <a:solidFill>
                            <a:schemeClr val="tx1"/>
                          </a:solidFill>
                        </a:rPr>
                        <a:t>TITLE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YEAR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AUTHOR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CONCEPT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TECHNIQUE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FUTURE</a:t>
                      </a:r>
                      <a:r>
                        <a:rPr lang="en-US" baseline="0" dirty="0">
                          <a:solidFill>
                            <a:schemeClr val="tx1"/>
                          </a:solidFill>
                        </a:rPr>
                        <a:t> WORK</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DRAWBACK</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912355">
                <a:tc>
                  <a:txBody>
                    <a:bodyPr/>
                    <a:lstStyle/>
                    <a:p>
                      <a:r>
                        <a:rPr lang="en-US" dirty="0"/>
                        <a:t>Analysis of Counterfeit Currency Detection Techniques for Classification Model</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2018</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t>Akanksha</a:t>
                      </a:r>
                      <a:r>
                        <a:rPr lang="en-US" dirty="0"/>
                        <a:t> </a:t>
                      </a:r>
                      <a:r>
                        <a:rPr lang="en-US" dirty="0" err="1"/>
                        <a:t>Upadhyaya</a:t>
                      </a:r>
                      <a:r>
                        <a:rPr lang="en-US" dirty="0"/>
                        <a:t> </a:t>
                      </a:r>
                    </a:p>
                    <a:p>
                      <a:endParaRPr lang="en-US" dirty="0">
                        <a:solidFill>
                          <a:schemeClr val="tx1"/>
                        </a:solidFill>
                      </a:endParaRPr>
                    </a:p>
                    <a:p>
                      <a:r>
                        <a:rPr lang="en-US" dirty="0"/>
                        <a:t>Dr. Vinod </a:t>
                      </a:r>
                      <a:r>
                        <a:rPr lang="en-US" dirty="0" err="1"/>
                        <a:t>Shokeen</a:t>
                      </a:r>
                      <a:endParaRPr lang="en-US" dirty="0"/>
                    </a:p>
                    <a:p>
                      <a:endParaRPr lang="en-US" dirty="0">
                        <a:solidFill>
                          <a:schemeClr val="tx1"/>
                        </a:solidFill>
                      </a:endParaRPr>
                    </a:p>
                    <a:p>
                      <a:r>
                        <a:rPr lang="en-US" dirty="0"/>
                        <a:t>Dr. </a:t>
                      </a:r>
                      <a:r>
                        <a:rPr lang="en-US" dirty="0" err="1"/>
                        <a:t>Garima</a:t>
                      </a:r>
                      <a:r>
                        <a:rPr lang="en-US" dirty="0"/>
                        <a:t> Srivastava </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Counterfeit currency is one of the threats which creates vice to nation’s economy and hence impacts the growth worldwide. Producing forge currency or fabricating fake features in the currency considered to be a crime. </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fake currency, classification model, </a:t>
                      </a:r>
                      <a:r>
                        <a:rPr lang="en-US" dirty="0" err="1"/>
                        <a:t>statitical</a:t>
                      </a:r>
                      <a:r>
                        <a:rPr lang="en-US" dirty="0"/>
                        <a:t> techniques, machine learning, Logistic regression, logit regression, Linear Discriminant Analysis, LDA, feature extraction, detection techniques etc. </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The effort is also made to analyze and compare the prediction and classification statistical technique i.e. logistic regression and LDA. Simulation results shows that Logistic Regression gives 99% of accuracy for designing a classification model.. </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It is a ever raising issue for research community to identify and detect the counterfeit currency with best possible solution. Hence, detailed study about various techniques based on particular currency denomination has been conducted.</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5113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F0E5272-62E2-AA42-A504-8E1F3F1E0982}"/>
              </a:ext>
            </a:extLst>
          </p:cNvPr>
          <p:cNvSpPr txBox="1">
            <a:spLocks noGrp="1"/>
          </p:cNvSpPr>
          <p:nvPr>
            <p:ph type="title"/>
          </p:nvPr>
        </p:nvSpPr>
        <p:spPr>
          <a:xfrm>
            <a:off x="2592925" y="624110"/>
            <a:ext cx="8911687" cy="448111"/>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latin typeface="Times New Roman" panose="02020603050405020304" pitchFamily="18" charset="0"/>
                <a:cs typeface="Times New Roman" panose="02020603050405020304" pitchFamily="18" charset="0"/>
              </a:rPr>
              <a:t>LITERATURE SURVEY</a:t>
            </a:r>
          </a:p>
        </p:txBody>
      </p:sp>
      <p:sp>
        <p:nvSpPr>
          <p:cNvPr id="4" name="Content Placeholder 3">
            <a:extLst>
              <a:ext uri="{FF2B5EF4-FFF2-40B4-BE49-F238E27FC236}">
                <a16:creationId xmlns:a16="http://schemas.microsoft.com/office/drawing/2014/main" id="{AE5D54CF-A0B0-9497-9F07-0F375428452C}"/>
              </a:ext>
            </a:extLst>
          </p:cNvPr>
          <p:cNvSpPr>
            <a:spLocks noGrp="1"/>
          </p:cNvSpPr>
          <p:nvPr>
            <p:ph idx="1"/>
          </p:nvPr>
        </p:nvSpPr>
        <p:spPr/>
        <p:txBody>
          <a:bodyPr/>
          <a:lstStyle/>
          <a:p>
            <a:endParaRPr lang="en-IN"/>
          </a:p>
        </p:txBody>
      </p:sp>
      <p:graphicFrame>
        <p:nvGraphicFramePr>
          <p:cNvPr id="6" name="Table 5">
            <a:extLst>
              <a:ext uri="{FF2B5EF4-FFF2-40B4-BE49-F238E27FC236}">
                <a16:creationId xmlns:a16="http://schemas.microsoft.com/office/drawing/2014/main" id="{15A9CEDD-247E-FF0E-1A19-ED6195BA2C37}"/>
              </a:ext>
            </a:extLst>
          </p:cNvPr>
          <p:cNvGraphicFramePr>
            <a:graphicFrameLocks noGrp="1"/>
          </p:cNvGraphicFramePr>
          <p:nvPr>
            <p:extLst>
              <p:ext uri="{D42A27DB-BD31-4B8C-83A1-F6EECF244321}">
                <p14:modId xmlns:p14="http://schemas.microsoft.com/office/powerpoint/2010/main" val="2952549194"/>
              </p:ext>
            </p:extLst>
          </p:nvPr>
        </p:nvGraphicFramePr>
        <p:xfrm>
          <a:off x="215757" y="1376737"/>
          <a:ext cx="11976243" cy="5383659"/>
        </p:xfrm>
        <a:graphic>
          <a:graphicData uri="http://schemas.openxmlformats.org/drawingml/2006/table">
            <a:tbl>
              <a:tblPr firstRow="1" bandRow="1">
                <a:tableStyleId>{5C22544A-7EE6-4342-B048-85BDC9FD1C3A}</a:tableStyleId>
              </a:tblPr>
              <a:tblGrid>
                <a:gridCol w="1544504">
                  <a:extLst>
                    <a:ext uri="{9D8B030D-6E8A-4147-A177-3AD203B41FA5}">
                      <a16:colId xmlns:a16="http://schemas.microsoft.com/office/drawing/2014/main" val="20000"/>
                    </a:ext>
                  </a:extLst>
                </a:gridCol>
                <a:gridCol w="784913">
                  <a:extLst>
                    <a:ext uri="{9D8B030D-6E8A-4147-A177-3AD203B41FA5}">
                      <a16:colId xmlns:a16="http://schemas.microsoft.com/office/drawing/2014/main" val="20001"/>
                    </a:ext>
                  </a:extLst>
                </a:gridCol>
                <a:gridCol w="1379926">
                  <a:extLst>
                    <a:ext uri="{9D8B030D-6E8A-4147-A177-3AD203B41FA5}">
                      <a16:colId xmlns:a16="http://schemas.microsoft.com/office/drawing/2014/main" val="20002"/>
                    </a:ext>
                  </a:extLst>
                </a:gridCol>
                <a:gridCol w="2038240">
                  <a:extLst>
                    <a:ext uri="{9D8B030D-6E8A-4147-A177-3AD203B41FA5}">
                      <a16:colId xmlns:a16="http://schemas.microsoft.com/office/drawing/2014/main" val="20003"/>
                    </a:ext>
                  </a:extLst>
                </a:gridCol>
                <a:gridCol w="2114199">
                  <a:extLst>
                    <a:ext uri="{9D8B030D-6E8A-4147-A177-3AD203B41FA5}">
                      <a16:colId xmlns:a16="http://schemas.microsoft.com/office/drawing/2014/main" val="20004"/>
                    </a:ext>
                  </a:extLst>
                </a:gridCol>
                <a:gridCol w="2139520">
                  <a:extLst>
                    <a:ext uri="{9D8B030D-6E8A-4147-A177-3AD203B41FA5}">
                      <a16:colId xmlns:a16="http://schemas.microsoft.com/office/drawing/2014/main" val="20005"/>
                    </a:ext>
                  </a:extLst>
                </a:gridCol>
                <a:gridCol w="1974941">
                  <a:extLst>
                    <a:ext uri="{9D8B030D-6E8A-4147-A177-3AD203B41FA5}">
                      <a16:colId xmlns:a16="http://schemas.microsoft.com/office/drawing/2014/main" val="20006"/>
                    </a:ext>
                  </a:extLst>
                </a:gridCol>
              </a:tblGrid>
              <a:tr h="453679">
                <a:tc>
                  <a:txBody>
                    <a:bodyPr/>
                    <a:lstStyle/>
                    <a:p>
                      <a:r>
                        <a:rPr lang="en-US" dirty="0">
                          <a:solidFill>
                            <a:schemeClr val="tx1"/>
                          </a:solidFill>
                        </a:rPr>
                        <a:t>TITLE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YEAR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AUTHOR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CONCEPT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TECHNIQUE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FUTURE</a:t>
                      </a:r>
                      <a:r>
                        <a:rPr lang="en-US" baseline="0" dirty="0">
                          <a:solidFill>
                            <a:schemeClr val="tx1"/>
                          </a:solidFill>
                        </a:rPr>
                        <a:t> WORK</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DRAWBACK</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929980">
                <a:tc>
                  <a:txBody>
                    <a:bodyPr/>
                    <a:lstStyle/>
                    <a:p>
                      <a:r>
                        <a:rPr lang="en-US" dirty="0"/>
                        <a:t>Process-induced deformation of L-shaped variable-stiffness composite structures during cure</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2018</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t>Guiming</a:t>
                      </a:r>
                      <a:r>
                        <a:rPr lang="en-US" dirty="0"/>
                        <a:t> </a:t>
                      </a:r>
                      <a:r>
                        <a:rPr lang="en-US" dirty="0" err="1"/>
                        <a:t>Zhanga</a:t>
                      </a:r>
                      <a:r>
                        <a:rPr lang="en-US" dirty="0"/>
                        <a:t> , </a:t>
                      </a:r>
                      <a:r>
                        <a:rPr lang="en-US" dirty="0" err="1"/>
                        <a:t>Jihui</a:t>
                      </a:r>
                      <a:r>
                        <a:rPr lang="en-US" dirty="0"/>
                        <a:t> </a:t>
                      </a:r>
                      <a:r>
                        <a:rPr lang="en-US" dirty="0" err="1"/>
                        <a:t>Wanga</a:t>
                      </a:r>
                      <a:r>
                        <a:rPr lang="en-US" dirty="0"/>
                        <a:t>, </a:t>
                      </a:r>
                      <a:r>
                        <a:rPr lang="en-US" dirty="0" err="1"/>
                        <a:t>Aiqing</a:t>
                      </a:r>
                      <a:r>
                        <a:rPr lang="en-US" dirty="0"/>
                        <a:t> Nib , </a:t>
                      </a:r>
                      <a:r>
                        <a:rPr lang="en-US" dirty="0" err="1"/>
                        <a:t>Haixiao</a:t>
                      </a:r>
                      <a:r>
                        <a:rPr lang="en-US" dirty="0"/>
                        <a:t> Hub , </a:t>
                      </a:r>
                      <a:r>
                        <a:rPr lang="en-US" dirty="0" err="1"/>
                        <a:t>Anxin</a:t>
                      </a:r>
                      <a:r>
                        <a:rPr lang="en-US" dirty="0"/>
                        <a:t> </a:t>
                      </a:r>
                      <a:r>
                        <a:rPr lang="en-US" dirty="0" err="1"/>
                        <a:t>Dingb</a:t>
                      </a:r>
                      <a:r>
                        <a:rPr lang="en-US" dirty="0"/>
                        <a:t> , </a:t>
                      </a:r>
                      <a:r>
                        <a:rPr lang="en-US" dirty="0" err="1"/>
                        <a:t>Shuxin</a:t>
                      </a:r>
                      <a:r>
                        <a:rPr lang="en-US" dirty="0"/>
                        <a:t> Lib</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One of the most key issues for ensuring the accuracy of manufacture and assembly of composite structures reflects on determination of process-induced deformation of composites during cure. </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Composite materials; L-shape; Variable stiffness; Process-induced deformation; Spring-in</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Previously developed model with the fully 3D thermomechanical model was presented to simulate the process-induced deformation of L-shaped variable-stiffness composite structures</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The parameterized L-shaped parts were modeled to investigate the effects of the radius of curvature, the angle, the laminate thickness and the length of flange on spring-in angle of the parts.</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08549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4A17B21-1DFA-BF4D-8F3B-E732C34316A5}"/>
              </a:ext>
            </a:extLst>
          </p:cNvPr>
          <p:cNvSpPr txBox="1">
            <a:spLocks noGrp="1"/>
          </p:cNvSpPr>
          <p:nvPr>
            <p:ph type="title"/>
          </p:nvPr>
        </p:nvSpPr>
        <p:spPr>
          <a:xfrm>
            <a:off x="2592925" y="154260"/>
            <a:ext cx="8911687" cy="52039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latin typeface="Times New Roman" panose="02020603050405020304" pitchFamily="18" charset="0"/>
                <a:cs typeface="Times New Roman" panose="02020603050405020304" pitchFamily="18" charset="0"/>
              </a:rPr>
              <a:t>LITERATURE SURVEY:</a:t>
            </a:r>
          </a:p>
        </p:txBody>
      </p:sp>
      <p:sp>
        <p:nvSpPr>
          <p:cNvPr id="4" name="Content Placeholder 3">
            <a:extLst>
              <a:ext uri="{FF2B5EF4-FFF2-40B4-BE49-F238E27FC236}">
                <a16:creationId xmlns:a16="http://schemas.microsoft.com/office/drawing/2014/main" id="{60954070-8A38-9CB2-34FD-237CE3CF2923}"/>
              </a:ext>
            </a:extLst>
          </p:cNvPr>
          <p:cNvSpPr>
            <a:spLocks noGrp="1"/>
          </p:cNvSpPr>
          <p:nvPr>
            <p:ph idx="1"/>
          </p:nvPr>
        </p:nvSpPr>
        <p:spPr/>
        <p:txBody>
          <a:bodyPr/>
          <a:lstStyle/>
          <a:p>
            <a:endParaRPr lang="en-IN"/>
          </a:p>
        </p:txBody>
      </p:sp>
      <p:graphicFrame>
        <p:nvGraphicFramePr>
          <p:cNvPr id="6" name="Table 5">
            <a:extLst>
              <a:ext uri="{FF2B5EF4-FFF2-40B4-BE49-F238E27FC236}">
                <a16:creationId xmlns:a16="http://schemas.microsoft.com/office/drawing/2014/main" id="{9A4A8BC8-8267-69DD-16FA-DB5E74E948B5}"/>
              </a:ext>
            </a:extLst>
          </p:cNvPr>
          <p:cNvGraphicFramePr>
            <a:graphicFrameLocks noGrp="1"/>
          </p:cNvGraphicFramePr>
          <p:nvPr>
            <p:extLst>
              <p:ext uri="{D42A27DB-BD31-4B8C-83A1-F6EECF244321}">
                <p14:modId xmlns:p14="http://schemas.microsoft.com/office/powerpoint/2010/main" val="2706926380"/>
              </p:ext>
            </p:extLst>
          </p:nvPr>
        </p:nvGraphicFramePr>
        <p:xfrm>
          <a:off x="195209" y="659398"/>
          <a:ext cx="11996791" cy="6344263"/>
        </p:xfrm>
        <a:graphic>
          <a:graphicData uri="http://schemas.openxmlformats.org/drawingml/2006/table">
            <a:tbl>
              <a:tblPr firstRow="1" bandRow="1">
                <a:tableStyleId>{5C22544A-7EE6-4342-B048-85BDC9FD1C3A}</a:tableStyleId>
              </a:tblPr>
              <a:tblGrid>
                <a:gridCol w="1547154">
                  <a:extLst>
                    <a:ext uri="{9D8B030D-6E8A-4147-A177-3AD203B41FA5}">
                      <a16:colId xmlns:a16="http://schemas.microsoft.com/office/drawing/2014/main" val="20000"/>
                    </a:ext>
                  </a:extLst>
                </a:gridCol>
                <a:gridCol w="786260">
                  <a:extLst>
                    <a:ext uri="{9D8B030D-6E8A-4147-A177-3AD203B41FA5}">
                      <a16:colId xmlns:a16="http://schemas.microsoft.com/office/drawing/2014/main" val="20001"/>
                    </a:ext>
                  </a:extLst>
                </a:gridCol>
                <a:gridCol w="1382294">
                  <a:extLst>
                    <a:ext uri="{9D8B030D-6E8A-4147-A177-3AD203B41FA5}">
                      <a16:colId xmlns:a16="http://schemas.microsoft.com/office/drawing/2014/main" val="20002"/>
                    </a:ext>
                  </a:extLst>
                </a:gridCol>
                <a:gridCol w="2041737">
                  <a:extLst>
                    <a:ext uri="{9D8B030D-6E8A-4147-A177-3AD203B41FA5}">
                      <a16:colId xmlns:a16="http://schemas.microsoft.com/office/drawing/2014/main" val="20003"/>
                    </a:ext>
                  </a:extLst>
                </a:gridCol>
                <a:gridCol w="2117826">
                  <a:extLst>
                    <a:ext uri="{9D8B030D-6E8A-4147-A177-3AD203B41FA5}">
                      <a16:colId xmlns:a16="http://schemas.microsoft.com/office/drawing/2014/main" val="20004"/>
                    </a:ext>
                  </a:extLst>
                </a:gridCol>
                <a:gridCol w="2143191">
                  <a:extLst>
                    <a:ext uri="{9D8B030D-6E8A-4147-A177-3AD203B41FA5}">
                      <a16:colId xmlns:a16="http://schemas.microsoft.com/office/drawing/2014/main" val="20005"/>
                    </a:ext>
                  </a:extLst>
                </a:gridCol>
                <a:gridCol w="1978329">
                  <a:extLst>
                    <a:ext uri="{9D8B030D-6E8A-4147-A177-3AD203B41FA5}">
                      <a16:colId xmlns:a16="http://schemas.microsoft.com/office/drawing/2014/main" val="20006"/>
                    </a:ext>
                  </a:extLst>
                </a:gridCol>
              </a:tblGrid>
              <a:tr h="492103">
                <a:tc>
                  <a:txBody>
                    <a:bodyPr/>
                    <a:lstStyle/>
                    <a:p>
                      <a:r>
                        <a:rPr lang="en-US" dirty="0">
                          <a:solidFill>
                            <a:schemeClr val="tx1"/>
                          </a:solidFill>
                        </a:rPr>
                        <a:t>TITLE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YEAR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AUTHOR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CONCEPT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TECHNIQUE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FUTURE</a:t>
                      </a:r>
                      <a:r>
                        <a:rPr lang="en-US" baseline="0" dirty="0">
                          <a:solidFill>
                            <a:schemeClr val="tx1"/>
                          </a:solidFill>
                        </a:rPr>
                        <a:t> WORK</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DRAWBACK</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347525">
                <a:tc>
                  <a:txBody>
                    <a:bodyPr/>
                    <a:lstStyle/>
                    <a:p>
                      <a:r>
                        <a:rPr lang="en-US" dirty="0"/>
                        <a:t>Machine Learning Based Anomaly Detection for Load Forecasting Under Cyberattacks</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2018</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t>Mingjian</a:t>
                      </a:r>
                      <a:r>
                        <a:rPr lang="en-US" dirty="0"/>
                        <a:t> Cui</a:t>
                      </a:r>
                    </a:p>
                    <a:p>
                      <a:endParaRPr lang="en-US" dirty="0">
                        <a:solidFill>
                          <a:schemeClr val="tx1"/>
                        </a:solidFill>
                      </a:endParaRPr>
                    </a:p>
                    <a:p>
                      <a:r>
                        <a:rPr lang="en-US" dirty="0" err="1"/>
                        <a:t>Jianhui</a:t>
                      </a:r>
                      <a:r>
                        <a:rPr lang="en-US" dirty="0"/>
                        <a:t> Wang,</a:t>
                      </a:r>
                    </a:p>
                    <a:p>
                      <a:endParaRPr lang="en-US" dirty="0">
                        <a:solidFill>
                          <a:schemeClr val="tx1"/>
                        </a:solidFill>
                      </a:endParaRPr>
                    </a:p>
                    <a:p>
                      <a:r>
                        <a:rPr lang="en-US" dirty="0" err="1"/>
                        <a:t>Meng</a:t>
                      </a:r>
                      <a:r>
                        <a:rPr lang="en-US" dirty="0"/>
                        <a:t> Yue</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Accurate load forecasting can make both economic and reliability benefits for power system operators. However, the cyberattack on load forecasting may mislead operators to make unsuitable operational decisions for the electricity delivery. </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Anomaly detection, cyberattack, dynamic programming, load forecasting, machine learning.</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This paper develops a machine learning based anomaly detection (MLAD) method for load forecasting under cyberattacks. The predicted load data is first used to reconstruct the benchmark and scaling data by using the k-means clustering. The naive Bayes classification is then used to determine the specific attack template.</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In the future, this research can also be further improved by analyzing the sensitivities of different load forecasting methods with the load data tampered with cyber attacks.</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364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3C4EDF2-289A-C04C-8560-711E94A09B2D}"/>
              </a:ext>
            </a:extLst>
          </p:cNvPr>
          <p:cNvSpPr txBox="1">
            <a:spLocks noGrp="1"/>
          </p:cNvSpPr>
          <p:nvPr>
            <p:ph type="title"/>
          </p:nvPr>
        </p:nvSpPr>
        <p:spPr>
          <a:xfrm>
            <a:off x="2592925" y="120475"/>
            <a:ext cx="8911687" cy="5062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latin typeface="Times New Roman" panose="02020603050405020304" pitchFamily="18" charset="0"/>
                <a:cs typeface="Times New Roman" panose="02020603050405020304" pitchFamily="18" charset="0"/>
              </a:rPr>
              <a:t>LITERATURE SURVEY</a:t>
            </a:r>
          </a:p>
        </p:txBody>
      </p:sp>
      <p:sp>
        <p:nvSpPr>
          <p:cNvPr id="4" name="Content Placeholder 3">
            <a:extLst>
              <a:ext uri="{FF2B5EF4-FFF2-40B4-BE49-F238E27FC236}">
                <a16:creationId xmlns:a16="http://schemas.microsoft.com/office/drawing/2014/main" id="{6C682C68-C816-E63F-8A27-BD7C50690611}"/>
              </a:ext>
            </a:extLst>
          </p:cNvPr>
          <p:cNvSpPr>
            <a:spLocks noGrp="1"/>
          </p:cNvSpPr>
          <p:nvPr>
            <p:ph idx="1"/>
          </p:nvPr>
        </p:nvSpPr>
        <p:spPr/>
        <p:txBody>
          <a:bodyPr/>
          <a:lstStyle/>
          <a:p>
            <a:endParaRPr lang="en-IN"/>
          </a:p>
        </p:txBody>
      </p:sp>
      <p:graphicFrame>
        <p:nvGraphicFramePr>
          <p:cNvPr id="6" name="Table 5">
            <a:extLst>
              <a:ext uri="{FF2B5EF4-FFF2-40B4-BE49-F238E27FC236}">
                <a16:creationId xmlns:a16="http://schemas.microsoft.com/office/drawing/2014/main" id="{A20EC9B6-C002-C5A8-CAB4-E4A945B8B71A}"/>
              </a:ext>
            </a:extLst>
          </p:cNvPr>
          <p:cNvGraphicFramePr>
            <a:graphicFrameLocks noGrp="1"/>
          </p:cNvGraphicFramePr>
          <p:nvPr>
            <p:extLst>
              <p:ext uri="{D42A27DB-BD31-4B8C-83A1-F6EECF244321}">
                <p14:modId xmlns:p14="http://schemas.microsoft.com/office/powerpoint/2010/main" val="2907722762"/>
              </p:ext>
            </p:extLst>
          </p:nvPr>
        </p:nvGraphicFramePr>
        <p:xfrm>
          <a:off x="195209" y="829887"/>
          <a:ext cx="11996791" cy="5907638"/>
        </p:xfrm>
        <a:graphic>
          <a:graphicData uri="http://schemas.openxmlformats.org/drawingml/2006/table">
            <a:tbl>
              <a:tblPr firstRow="1" bandRow="1">
                <a:tableStyleId>{5C22544A-7EE6-4342-B048-85BDC9FD1C3A}</a:tableStyleId>
              </a:tblPr>
              <a:tblGrid>
                <a:gridCol w="1547154">
                  <a:extLst>
                    <a:ext uri="{9D8B030D-6E8A-4147-A177-3AD203B41FA5}">
                      <a16:colId xmlns:a16="http://schemas.microsoft.com/office/drawing/2014/main" val="20000"/>
                    </a:ext>
                  </a:extLst>
                </a:gridCol>
                <a:gridCol w="786260">
                  <a:extLst>
                    <a:ext uri="{9D8B030D-6E8A-4147-A177-3AD203B41FA5}">
                      <a16:colId xmlns:a16="http://schemas.microsoft.com/office/drawing/2014/main" val="20001"/>
                    </a:ext>
                  </a:extLst>
                </a:gridCol>
                <a:gridCol w="1382294">
                  <a:extLst>
                    <a:ext uri="{9D8B030D-6E8A-4147-A177-3AD203B41FA5}">
                      <a16:colId xmlns:a16="http://schemas.microsoft.com/office/drawing/2014/main" val="20002"/>
                    </a:ext>
                  </a:extLst>
                </a:gridCol>
                <a:gridCol w="2041737">
                  <a:extLst>
                    <a:ext uri="{9D8B030D-6E8A-4147-A177-3AD203B41FA5}">
                      <a16:colId xmlns:a16="http://schemas.microsoft.com/office/drawing/2014/main" val="20003"/>
                    </a:ext>
                  </a:extLst>
                </a:gridCol>
                <a:gridCol w="2117826">
                  <a:extLst>
                    <a:ext uri="{9D8B030D-6E8A-4147-A177-3AD203B41FA5}">
                      <a16:colId xmlns:a16="http://schemas.microsoft.com/office/drawing/2014/main" val="20004"/>
                    </a:ext>
                  </a:extLst>
                </a:gridCol>
                <a:gridCol w="2143191">
                  <a:extLst>
                    <a:ext uri="{9D8B030D-6E8A-4147-A177-3AD203B41FA5}">
                      <a16:colId xmlns:a16="http://schemas.microsoft.com/office/drawing/2014/main" val="20005"/>
                    </a:ext>
                  </a:extLst>
                </a:gridCol>
                <a:gridCol w="1978329">
                  <a:extLst>
                    <a:ext uri="{9D8B030D-6E8A-4147-A177-3AD203B41FA5}">
                      <a16:colId xmlns:a16="http://schemas.microsoft.com/office/drawing/2014/main" val="20006"/>
                    </a:ext>
                  </a:extLst>
                </a:gridCol>
              </a:tblGrid>
              <a:tr h="401711">
                <a:tc>
                  <a:txBody>
                    <a:bodyPr/>
                    <a:lstStyle/>
                    <a:p>
                      <a:r>
                        <a:rPr lang="en-US" dirty="0">
                          <a:solidFill>
                            <a:schemeClr val="tx1"/>
                          </a:solidFill>
                        </a:rPr>
                        <a:t>TITLE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YEAR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AUTHOR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CONCEPT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TECHNIQUE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FUTURE</a:t>
                      </a:r>
                      <a:r>
                        <a:rPr lang="en-US" baseline="0" dirty="0">
                          <a:solidFill>
                            <a:schemeClr val="tx1"/>
                          </a:solidFill>
                        </a:rPr>
                        <a:t> WORK</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DRAWBACK</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505927">
                <a:tc>
                  <a:txBody>
                    <a:bodyPr/>
                    <a:lstStyle/>
                    <a:p>
                      <a:r>
                        <a:rPr lang="en-US" dirty="0"/>
                        <a:t>Framework For Image Forgery Detection And Classification Using Machine Learning </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2018</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Shruti</a:t>
                      </a:r>
                      <a:r>
                        <a:rPr lang="en-US" dirty="0"/>
                        <a:t> </a:t>
                      </a:r>
                      <a:r>
                        <a:rPr lang="en-US" dirty="0" err="1"/>
                        <a:t>Ranjan</a:t>
                      </a:r>
                      <a:r>
                        <a:rPr lang="en-US" dirty="0"/>
                        <a:t>, </a:t>
                      </a:r>
                      <a:r>
                        <a:rPr lang="en-US" dirty="0" err="1"/>
                        <a:t>Prayati</a:t>
                      </a:r>
                      <a:r>
                        <a:rPr lang="en-US" dirty="0"/>
                        <a:t> </a:t>
                      </a:r>
                      <a:r>
                        <a:rPr lang="en-US" dirty="0" err="1"/>
                        <a:t>Garhwal</a:t>
                      </a:r>
                      <a:r>
                        <a:rPr lang="en-US" dirty="0"/>
                        <a:t>, </a:t>
                      </a:r>
                      <a:r>
                        <a:rPr lang="en-US" dirty="0" err="1"/>
                        <a:t>Anupama</a:t>
                      </a:r>
                      <a:r>
                        <a:rPr lang="en-US" dirty="0"/>
                        <a:t> </a:t>
                      </a:r>
                      <a:r>
                        <a:rPr lang="en-US" dirty="0" err="1"/>
                        <a:t>Bhan</a:t>
                      </a:r>
                      <a:r>
                        <a:rPr lang="en-US" dirty="0"/>
                        <a:t>, Monika Arora, </a:t>
                      </a:r>
                      <a:r>
                        <a:rPr lang="en-US" dirty="0" err="1"/>
                        <a:t>Anu</a:t>
                      </a:r>
                      <a:r>
                        <a:rPr lang="en-US" dirty="0"/>
                        <a:t> </a:t>
                      </a:r>
                      <a:r>
                        <a:rPr lang="en-US" dirty="0" err="1"/>
                        <a:t>Mehra</a:t>
                      </a:r>
                      <a:endParaRPr lang="en-US" dirty="0">
                        <a:solidFill>
                          <a:schemeClr val="tx1"/>
                        </a:solidFill>
                      </a:endParaRPr>
                    </a:p>
                    <a:p>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rates of cybercrimes have been surging prodigiously. It has been proven incredibly easy to create fake documents with powerful photo editing soft-wares being as pervasive as ever. Documents can be scanned and forged within minutes with the help of these </a:t>
                      </a:r>
                      <a:r>
                        <a:rPr lang="en-US" dirty="0" err="1"/>
                        <a:t>softwares</a:t>
                      </a:r>
                      <a:r>
                        <a:rPr lang="en-US" dirty="0"/>
                        <a:t>.</a:t>
                      </a:r>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Artificial Neural Networks; GLCM features; Graphical User Interface; Machine Learning ; Support Vector Machine</a:t>
                      </a:r>
                      <a:endParaRPr lang="en-US" dirty="0">
                        <a:solidFill>
                          <a:schemeClr val="tx1"/>
                        </a:solidFill>
                      </a:endParaRPr>
                    </a:p>
                    <a:p>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Will continue to refine the methodology so that there are lesser loop-holes in the analysis and will hopefully come up with a better method in future. </a:t>
                      </a:r>
                      <a:endParaRPr lang="en-US" dirty="0">
                        <a:solidFill>
                          <a:schemeClr val="tx1"/>
                        </a:solidFill>
                      </a:endParaRPr>
                    </a:p>
                    <a:p>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advancement in the field of science and technology, the introduction of various advance images editing tools are also surging up.</a:t>
                      </a:r>
                      <a:endParaRPr lang="en-US" dirty="0">
                        <a:solidFill>
                          <a:schemeClr val="tx1"/>
                        </a:solidFill>
                      </a:endParaRPr>
                    </a:p>
                    <a:p>
                      <a:endParaRPr lang="en-US"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69718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5659AC3-C1DC-FA4C-8561-A19529138877}"/>
              </a:ext>
            </a:extLst>
          </p:cNvPr>
          <p:cNvSpPr txBox="1">
            <a:spLocks noGrp="1"/>
          </p:cNvSpPr>
          <p:nvPr>
            <p:ph type="title"/>
          </p:nvPr>
        </p:nvSpPr>
        <p:spPr>
          <a:xfrm>
            <a:off x="2592925" y="624110"/>
            <a:ext cx="8911687" cy="322668"/>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imes New Roman" panose="02020603050405020304" pitchFamily="18" charset="0"/>
                <a:cs typeface="Times New Roman" panose="02020603050405020304" pitchFamily="18" charset="0"/>
              </a:rPr>
              <a:t>PROBLEM STATEMENT: </a:t>
            </a: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EXISTING SYSTEM</a:t>
            </a:r>
            <a:endParaRPr lang="en-IN" sz="1800" b="1" dirty="0">
              <a:latin typeface="Times New Roman" panose="02020603050405020304" pitchFamily="18" charset="0"/>
              <a:cs typeface="Times New Roman" panose="02020603050405020304" pitchFamily="18" charset="0"/>
            </a:endParaRPr>
          </a:p>
        </p:txBody>
      </p:sp>
      <p:sp>
        <p:nvSpPr>
          <p:cNvPr id="7" name="Content Placeholder 5">
            <a:extLst>
              <a:ext uri="{FF2B5EF4-FFF2-40B4-BE49-F238E27FC236}">
                <a16:creationId xmlns:a16="http://schemas.microsoft.com/office/drawing/2014/main" id="{FCF1559B-F332-D644-A178-90548D425A7C}"/>
              </a:ext>
            </a:extLst>
          </p:cNvPr>
          <p:cNvSpPr txBox="1">
            <a:spLocks noGrp="1"/>
          </p:cNvSpPr>
          <p:nvPr>
            <p:ph idx="1"/>
          </p:nvPr>
        </p:nvSpPr>
        <p:spPr>
          <a:xfrm>
            <a:off x="2589213" y="1047750"/>
            <a:ext cx="8915400" cy="48641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system they are proposed logistic regression and K-means classifiers. Researches have been done to study the relation between criminal activities and socio-economic variables like unemployment income level race level of education.</a:t>
            </a:r>
          </a:p>
          <a:p>
            <a:pPr marL="0" indent="0">
              <a:buNone/>
            </a:pPr>
            <a:r>
              <a:rPr lang="en-US" sz="1600" b="1"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Property crime more than doubled over the same period. Since the 1990s, however, crime in the United States has declined steadily. Until recently crime prevention was studied based on strict behavioural and social methods, but the recent developments in Data Analysis have allowed a more quantitative approach in the subject. We will explore a dataset of nearly 12 years of crime reports from across all of San Francisco's neighbourhoods, and we will create a model that predicts the category of crime that occurred, given the time and location.</a:t>
            </a:r>
            <a:endParaRPr lang="en-IN" sz="2000" dirty="0"/>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4176168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525325-D850-E94A-A0B3-1C9B0E8B1358}"/>
              </a:ext>
            </a:extLst>
          </p:cNvPr>
          <p:cNvSpPr txBox="1">
            <a:spLocks noGrp="1"/>
          </p:cNvSpPr>
          <p:nvPr>
            <p:ph type="title"/>
          </p:nvPr>
        </p:nvSpPr>
        <p:spPr>
          <a:xfrm>
            <a:off x="2592925" y="624110"/>
            <a:ext cx="8911687" cy="5033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a:latin typeface="Times New Roman" panose="02020603050405020304" pitchFamily="18" charset="0"/>
                <a:cs typeface="Times New Roman" panose="02020603050405020304" pitchFamily="18" charset="0"/>
              </a:rPr>
              <a:t>DEVELOPMENT ENVIRONMENT:</a:t>
            </a:r>
          </a:p>
        </p:txBody>
      </p:sp>
      <p:sp>
        <p:nvSpPr>
          <p:cNvPr id="2" name="Content Placeholder 2">
            <a:extLst>
              <a:ext uri="{FF2B5EF4-FFF2-40B4-BE49-F238E27FC236}">
                <a16:creationId xmlns:a16="http://schemas.microsoft.com/office/drawing/2014/main" id="{C80E7B2C-B88A-6C42-B8B3-14EF3741A747}"/>
              </a:ext>
            </a:extLst>
          </p:cNvPr>
          <p:cNvSpPr txBox="1">
            <a:spLocks noGrp="1"/>
          </p:cNvSpPr>
          <p:nvPr>
            <p:ph idx="1"/>
          </p:nvPr>
        </p:nvSpPr>
        <p:spPr>
          <a:xfrm>
            <a:off x="2592388" y="1127125"/>
            <a:ext cx="8915400" cy="56314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b="1" dirty="0">
                <a:latin typeface="Times New Roman" panose="02020603050405020304" pitchFamily="18" charset="0"/>
                <a:cs typeface="Times New Roman" panose="02020603050405020304" pitchFamily="18" charset="0"/>
              </a:rPr>
              <a:t>SOFTWARE ENVIRONMENT: </a:t>
            </a:r>
          </a:p>
          <a:p>
            <a:pPr marL="0" indent="0">
              <a:buFont typeface="Wingdings 3" charset="2"/>
              <a:buNone/>
            </a:pP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Operating System	:	Windows 7 , 8, 10 (64 bit)</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Software		      : 	Python and Anaconda Navigator</a:t>
            </a:r>
            <a:endParaRPr lang="en-IN" sz="2000" dirty="0">
              <a:latin typeface="Times New Roman" panose="02020603050405020304" pitchFamily="18" charset="0"/>
              <a:cs typeface="Times New Roman" panose="02020603050405020304" pitchFamily="18" charset="0"/>
            </a:endParaRPr>
          </a:p>
          <a:p>
            <a:pPr marL="0" indent="0">
              <a:buFont typeface="Wingdings 3" charset="2"/>
              <a:buNone/>
            </a:pPr>
            <a:endParaRPr lang="en-IN" sz="2000" dirty="0">
              <a:latin typeface="Times New Roman" panose="02020603050405020304" pitchFamily="18" charset="0"/>
              <a:cs typeface="Times New Roman" panose="02020603050405020304" pitchFamily="18" charset="0"/>
            </a:endParaRPr>
          </a:p>
          <a:p>
            <a:pPr marL="0" indent="0">
              <a:buFont typeface="Wingdings 3" charset="2"/>
              <a:buNone/>
            </a:pPr>
            <a:r>
              <a:rPr lang="en-US" sz="2000" b="1" dirty="0">
                <a:latin typeface="Times New Roman" panose="02020603050405020304" pitchFamily="18" charset="0"/>
                <a:cs typeface="Times New Roman" panose="02020603050405020304" pitchFamily="18" charset="0"/>
              </a:rPr>
              <a:t>HARDWARE ENVIRONMENT:</a:t>
            </a:r>
          </a:p>
          <a:p>
            <a:pPr marL="0" indent="0">
              <a:buFont typeface="Wingdings 3" charset="2"/>
              <a:buNone/>
            </a:pP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Hard Disk		:	500GB and Above</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RAM			: 	4GB and Above</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Processor		:	I3 and Above</a:t>
            </a:r>
            <a:endParaRPr lang="en-IN" sz="2000" dirty="0">
              <a:latin typeface="Times New Roman" panose="02020603050405020304" pitchFamily="18" charset="0"/>
              <a:cs typeface="Times New Roman" panose="02020603050405020304" pitchFamily="18" charset="0"/>
            </a:endParaRPr>
          </a:p>
          <a:p>
            <a:pPr marL="0" indent="0">
              <a:buFont typeface="Wingdings 3" charset="2"/>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62388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197</TotalTime>
  <Words>2327</Words>
  <Application>Microsoft Office PowerPoint</Application>
  <PresentationFormat>Widescreen</PresentationFormat>
  <Paragraphs>165</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Century Gothic</vt:lpstr>
      <vt:lpstr>Noto Sans Symbols</vt:lpstr>
      <vt:lpstr>Roboto</vt:lpstr>
      <vt:lpstr>Times New Roman</vt:lpstr>
      <vt:lpstr>Wingdings</vt:lpstr>
      <vt:lpstr>Wingdings 3</vt:lpstr>
      <vt:lpstr>Wisp</vt:lpstr>
      <vt:lpstr>               Crime Analysis and Prediction using                       Optimized KNN Algorithm</vt:lpstr>
      <vt:lpstr>INTRODUCTION:</vt:lpstr>
      <vt:lpstr>LITERATURE SURVEY:</vt:lpstr>
      <vt:lpstr>LITERATURE SURVEY</vt:lpstr>
      <vt:lpstr>LITERATURE SURVEY</vt:lpstr>
      <vt:lpstr>LITERATURE SURVEY:</vt:lpstr>
      <vt:lpstr>LITERATURE SURVEY</vt:lpstr>
      <vt:lpstr>PROBLEM STATEMENT:   EXISTING SYSTEM</vt:lpstr>
      <vt:lpstr>DEVELOPMENT ENVIRONMENT:</vt:lpstr>
      <vt:lpstr>SYSTEM ARCHITECTURE:</vt:lpstr>
      <vt:lpstr>USE CASE DIAGRAM:</vt:lpstr>
      <vt:lpstr>CLASS DIAGRAM:</vt:lpstr>
      <vt:lpstr>COLLABORATION DIAGRAM:</vt:lpstr>
      <vt:lpstr>ACTIVITY DIAGRAM:</vt:lpstr>
      <vt:lpstr>SEQUENCE DIAGRAM:</vt:lpstr>
      <vt:lpstr>MODULE DESCRIPTION:</vt:lpstr>
      <vt:lpstr>MODULE 1: DATA COLLECTION MODULE:</vt:lpstr>
      <vt:lpstr>MODULE 2 : DATA PRE-PROCESSING : </vt:lpstr>
      <vt:lpstr>  MODULE 3&amp;4: Feature Extraction And Evaluation Model : </vt:lpstr>
      <vt:lpstr>PEFORMANCE ANALYSIS:</vt:lpstr>
      <vt:lpstr>CONCLUSION:</vt:lpstr>
      <vt:lpstr> REFERENCES:</vt:lpstr>
      <vt:lpstr>REFERENCES(CONTD..):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919677573618</dc:creator>
  <cp:lastModifiedBy>trmaishwarya@gmail.com</cp:lastModifiedBy>
  <cp:revision>24</cp:revision>
  <dcterms:created xsi:type="dcterms:W3CDTF">2020-05-27T09:22:30Z</dcterms:created>
  <dcterms:modified xsi:type="dcterms:W3CDTF">2022-05-17T05:17:16Z</dcterms:modified>
</cp:coreProperties>
</file>