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sldIdLst>
    <p:sldId id="256" r:id="rId2"/>
    <p:sldId id="257" r:id="rId3"/>
    <p:sldId id="258" r:id="rId4"/>
    <p:sldId id="263" r:id="rId5"/>
    <p:sldId id="264" r:id="rId6"/>
    <p:sldId id="265" r:id="rId7"/>
    <p:sldId id="279" r:id="rId8"/>
    <p:sldId id="266" r:id="rId9"/>
    <p:sldId id="268" r:id="rId10"/>
    <p:sldId id="270" r:id="rId11"/>
    <p:sldId id="271" r:id="rId12"/>
    <p:sldId id="281" r:id="rId13"/>
    <p:sldId id="280" r:id="rId14"/>
    <p:sldId id="272" r:id="rId15"/>
    <p:sldId id="273" r:id="rId16"/>
    <p:sldId id="274" r:id="rId17"/>
    <p:sldId id="282" r:id="rId18"/>
    <p:sldId id="287" r:id="rId19"/>
    <p:sldId id="283" r:id="rId20"/>
    <p:sldId id="286" r:id="rId21"/>
    <p:sldId id="285" r:id="rId22"/>
    <p:sldId id="28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660"/>
  </p:normalViewPr>
  <p:slideViewPr>
    <p:cSldViewPr snapToGrid="0">
      <p:cViewPr varScale="1">
        <p:scale>
          <a:sx n="62" d="100"/>
          <a:sy n="62"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0A5F-FEB5-A3DA-6F22-E2E29D76A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6870AA-6B28-E169-8254-FACC25BF7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9EC039-E23C-4EF0-2393-C39CBFE9428B}"/>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5" name="Footer Placeholder 4">
            <a:extLst>
              <a:ext uri="{FF2B5EF4-FFF2-40B4-BE49-F238E27FC236}">
                <a16:creationId xmlns:a16="http://schemas.microsoft.com/office/drawing/2014/main" id="{2008B0EF-4659-21A5-88D5-10FD2BF11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CBB3C-C85A-BA43-8998-5AA6EA869C72}"/>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9490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CFDC-AB6E-A6EF-CF58-0BFD475AB2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6B3104-8F5F-A05A-9D36-349438BC8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56F213-A87C-ECBC-F195-EBB16D6D6F99}"/>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5" name="Footer Placeholder 4">
            <a:extLst>
              <a:ext uri="{FF2B5EF4-FFF2-40B4-BE49-F238E27FC236}">
                <a16:creationId xmlns:a16="http://schemas.microsoft.com/office/drawing/2014/main" id="{A3A5CB5A-FBA6-0DD0-5896-8081BFC5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7DD5E-1721-93B2-2842-A34B5EA0057B}"/>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1156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17A9A-7B10-53AE-A580-DD913F9A3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A5D311-D67D-CFC6-F439-5738081FB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0D1A74-3A82-ECF7-1D88-39D80BBC85E1}"/>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5" name="Footer Placeholder 4">
            <a:extLst>
              <a:ext uri="{FF2B5EF4-FFF2-40B4-BE49-F238E27FC236}">
                <a16:creationId xmlns:a16="http://schemas.microsoft.com/office/drawing/2014/main" id="{A55EF1FD-02CB-0681-3464-1018C9DEB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0BA85-B339-694B-EF64-9D00F67A44E6}"/>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2074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FA08-F896-24AB-6532-CBC7605264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E57CAC-3405-915E-C941-A041376D0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74E8B-080A-6467-524B-16763EB004AB}"/>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5" name="Footer Placeholder 4">
            <a:extLst>
              <a:ext uri="{FF2B5EF4-FFF2-40B4-BE49-F238E27FC236}">
                <a16:creationId xmlns:a16="http://schemas.microsoft.com/office/drawing/2014/main" id="{7F316A77-5FBB-7F9D-1724-E5EE6B7B4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51B51-C467-DCF1-3404-15F8121B0CC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370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D56D-D519-3A35-9EEB-C212D46C0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B78F49-45F5-4EEC-E92A-AFAE5763F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CF5E4-21B6-28BB-E50A-6CD60B5D6BA0}"/>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5" name="Footer Placeholder 4">
            <a:extLst>
              <a:ext uri="{FF2B5EF4-FFF2-40B4-BE49-F238E27FC236}">
                <a16:creationId xmlns:a16="http://schemas.microsoft.com/office/drawing/2014/main" id="{5E332852-BEC3-09C9-E1E7-FFEC097E9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FDF74-10BB-67A0-BB10-7B074E3A207C}"/>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0048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8CE4-5919-2201-01EE-ACA13ACB37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14AFA2-CBE4-B4B0-13BD-9E3C110C2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D50CB8-7BD7-10E4-75E9-0753201A4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B1FB35-3BE5-46EA-2FE1-1625CB4DEA99}"/>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6" name="Footer Placeholder 5">
            <a:extLst>
              <a:ext uri="{FF2B5EF4-FFF2-40B4-BE49-F238E27FC236}">
                <a16:creationId xmlns:a16="http://schemas.microsoft.com/office/drawing/2014/main" id="{8FC39FFD-1ACC-C932-07BF-F94B8A2A0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41F1D-0CBB-49DB-666C-1B3CBB20834F}"/>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5224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A68B-6726-4F72-854F-A7F7EAF267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DD6A69-3DEE-8CAD-B2AF-906878BBC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33BD7-724F-BDDB-823D-E113A296B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97DE98-AA02-F652-3050-CD6060363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680D3-0052-06FE-70E9-262A77E4EB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9160C1-AE0A-28B5-2CD8-E0D050E1FB6B}"/>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8" name="Footer Placeholder 7">
            <a:extLst>
              <a:ext uri="{FF2B5EF4-FFF2-40B4-BE49-F238E27FC236}">
                <a16:creationId xmlns:a16="http://schemas.microsoft.com/office/drawing/2014/main" id="{8EA1486A-D7A0-15D9-E12B-4FF6EC0804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5B6B67-41C6-867D-930A-CB3BEB876690}"/>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9188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8ADF-E0E0-B2A0-01B5-9D32059741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F054E3-8F4B-647A-299E-89148AD80C92}"/>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4" name="Footer Placeholder 3">
            <a:extLst>
              <a:ext uri="{FF2B5EF4-FFF2-40B4-BE49-F238E27FC236}">
                <a16:creationId xmlns:a16="http://schemas.microsoft.com/office/drawing/2014/main" id="{27B17F9B-4AF4-417A-09DE-2A01DFC3F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ECC2A-02DF-56B5-F721-14DD31C2D2A5}"/>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9600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30D9A-EBEA-AF95-27BB-01DAA5AE75CD}"/>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3" name="Footer Placeholder 2">
            <a:extLst>
              <a:ext uri="{FF2B5EF4-FFF2-40B4-BE49-F238E27FC236}">
                <a16:creationId xmlns:a16="http://schemas.microsoft.com/office/drawing/2014/main" id="{62C94F7A-34B3-AFCF-89A5-5C9F951FA4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F27D54-A159-64EF-3748-91F32193FEC9}"/>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7443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6250-08E3-95BB-DD31-AA2CE92DE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6BC69C-037C-165B-2703-E8DD3906B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C0487A-32FF-83D2-F230-5F94BB20E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E2646-1BF2-D08C-49A1-6958B4931A32}"/>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6" name="Footer Placeholder 5">
            <a:extLst>
              <a:ext uri="{FF2B5EF4-FFF2-40B4-BE49-F238E27FC236}">
                <a16:creationId xmlns:a16="http://schemas.microsoft.com/office/drawing/2014/main" id="{45C1396E-3F4D-0E90-1125-6FEE0D2B0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18640-78FE-F82F-6FD3-B49DD262DADC}"/>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218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98C3-4A3D-F522-7A8A-9CDDD147A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298BA0-B346-6680-8A98-1F93C743F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43819D-3F59-FF29-A96D-395744637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ADA9E-AD38-92F6-3A4A-7453B6158F83}"/>
              </a:ext>
            </a:extLst>
          </p:cNvPr>
          <p:cNvSpPr>
            <a:spLocks noGrp="1"/>
          </p:cNvSpPr>
          <p:nvPr>
            <p:ph type="dt" sz="half" idx="10"/>
          </p:nvPr>
        </p:nvSpPr>
        <p:spPr/>
        <p:txBody>
          <a:bodyPr/>
          <a:lstStyle/>
          <a:p>
            <a:fld id="{B61BEF0D-F0BB-DE4B-95CE-6DB70DBA9567}" type="datetimeFigureOut">
              <a:rPr lang="en-US" smtClean="0"/>
              <a:pPr/>
              <a:t>5/24/2022</a:t>
            </a:fld>
            <a:endParaRPr lang="en-US"/>
          </a:p>
        </p:txBody>
      </p:sp>
      <p:sp>
        <p:nvSpPr>
          <p:cNvPr id="6" name="Footer Placeholder 5">
            <a:extLst>
              <a:ext uri="{FF2B5EF4-FFF2-40B4-BE49-F238E27FC236}">
                <a16:creationId xmlns:a16="http://schemas.microsoft.com/office/drawing/2014/main" id="{BAB64BE9-DA4E-29FA-4F59-D9F34CFC6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46BD5-82EF-5391-6A6E-797D0767B58A}"/>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1466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99288-955B-98FF-E056-4DD97095A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7CDAF-2ED2-0290-B44B-D35E9D994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450A5-8D2F-F393-D2F3-214BF3E12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5/24/2022</a:t>
            </a:fld>
            <a:endParaRPr lang="en-US"/>
          </a:p>
        </p:txBody>
      </p:sp>
      <p:sp>
        <p:nvSpPr>
          <p:cNvPr id="5" name="Footer Placeholder 4">
            <a:extLst>
              <a:ext uri="{FF2B5EF4-FFF2-40B4-BE49-F238E27FC236}">
                <a16:creationId xmlns:a16="http://schemas.microsoft.com/office/drawing/2014/main" id="{432CABAF-6E76-304E-23B1-0BEDB919C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373627-19E4-2886-775F-D275C42A1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288699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AEBA681C-8A8F-7D45-BF06-EBA19CE3510B}"/>
              </a:ext>
            </a:extLst>
          </p:cNvPr>
          <p:cNvSpPr txBox="1">
            <a:spLocks noGrp="1"/>
          </p:cNvSpPr>
          <p:nvPr>
            <p:ph type="ctrTitle"/>
          </p:nvPr>
        </p:nvSpPr>
        <p:spPr>
          <a:xfrm rot="10800000" flipV="1">
            <a:off x="1987312" y="354161"/>
            <a:ext cx="8528787" cy="126586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Crime Analysis and Prediction using</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Optimized KNN Algorithm</a:t>
            </a:r>
            <a:endParaRPr lang="en-IN" sz="2800" dirty="0"/>
          </a:p>
        </p:txBody>
      </p:sp>
      <p:sp>
        <p:nvSpPr>
          <p:cNvPr id="2" name="Text Placeholder 7">
            <a:extLst>
              <a:ext uri="{FF2B5EF4-FFF2-40B4-BE49-F238E27FC236}">
                <a16:creationId xmlns:a16="http://schemas.microsoft.com/office/drawing/2014/main" id="{FB163B2F-0654-0448-855B-ACF099854A4E}"/>
              </a:ext>
            </a:extLst>
          </p:cNvPr>
          <p:cNvSpPr txBox="1">
            <a:spLocks noGrp="1"/>
          </p:cNvSpPr>
          <p:nvPr>
            <p:ph type="subTitle" idx="1"/>
          </p:nvPr>
        </p:nvSpPr>
        <p:spPr>
          <a:xfrm>
            <a:off x="1987312" y="2008039"/>
            <a:ext cx="9467850" cy="44958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                                                                                                                 GUIDED BY </a:t>
            </a:r>
          </a:p>
          <a:p>
            <a:r>
              <a:rPr lang="en-IN" sz="2000" dirty="0">
                <a:latin typeface="Times New Roman" panose="02020603050405020304" pitchFamily="18" charset="0"/>
                <a:cs typeface="Times New Roman" panose="02020603050405020304" pitchFamily="18" charset="0"/>
              </a:rPr>
              <a:t>AISHWARYA T M  (211418104009)                                       </a:t>
            </a:r>
            <a:r>
              <a:rPr lang="en-IN" dirty="0" err="1">
                <a:solidFill>
                  <a:schemeClr val="tx1"/>
                </a:solidFill>
                <a:latin typeface="Times New Roman" panose="02020603050405020304" pitchFamily="18" charset="0"/>
                <a:cs typeface="Times New Roman" panose="02020603050405020304" pitchFamily="18" charset="0"/>
              </a:rPr>
              <a:t>Mrs.R.DEVI,M.E</a:t>
            </a:r>
            <a:r>
              <a:rPr lang="en-IN" dirty="0">
                <a:solidFill>
                  <a:schemeClr val="tx1"/>
                </a:solidFill>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ASHMIN ANGEL A (211418104028)                               </a:t>
            </a:r>
            <a:r>
              <a:rPr lang="en-IN" dirty="0">
                <a:solidFill>
                  <a:schemeClr val="tx1"/>
                </a:solidFill>
                <a:latin typeface="Times New Roman" panose="02020603050405020304" pitchFamily="18" charset="0"/>
                <a:cs typeface="Times New Roman" panose="02020603050405020304" pitchFamily="18" charset="0"/>
              </a:rPr>
              <a:t>ASSISTANT PROFESSOR</a:t>
            </a:r>
          </a:p>
          <a:p>
            <a:r>
              <a:rPr lang="en-IN" sz="2000" dirty="0">
                <a:latin typeface="Times New Roman" panose="02020603050405020304" pitchFamily="18" charset="0"/>
                <a:cs typeface="Times New Roman" panose="02020603050405020304" pitchFamily="18" charset="0"/>
              </a:rPr>
              <a:t>SRINIDHI ISWARYA B.K (211418104263)                        </a:t>
            </a:r>
            <a:r>
              <a:rPr lang="en-IN" dirty="0">
                <a:solidFill>
                  <a:schemeClr val="tx1"/>
                </a:solidFill>
                <a:latin typeface="Times New Roman" panose="02020603050405020304" pitchFamily="18" charset="0"/>
                <a:cs typeface="Times New Roman" panose="02020603050405020304" pitchFamily="18" charset="0"/>
              </a:rPr>
              <a:t>DEPARTMENT OF CSE </a:t>
            </a:r>
            <a:endParaRPr lang="en-IN" dirty="0"/>
          </a:p>
          <a:p>
            <a:r>
              <a:rPr lang="en-IN" dirty="0">
                <a:solidFill>
                  <a:schemeClr val="tx1"/>
                </a:solidFill>
                <a:latin typeface="Times New Roman" panose="02020603050405020304" pitchFamily="18" charset="0"/>
                <a:cs typeface="Times New Roman" panose="02020603050405020304" pitchFamily="18" charset="0"/>
              </a:rPr>
              <a:t>                                                                                          PANIMALAR ENGINEERING COLLEGE</a:t>
            </a:r>
          </a:p>
          <a:p>
            <a:r>
              <a:rPr lang="en-IN" dirty="0">
                <a:solidFill>
                  <a:schemeClr val="tx1"/>
                </a:solidFill>
                <a:latin typeface="Times New Roman" panose="02020603050405020304" pitchFamily="18" charset="0"/>
                <a:cs typeface="Times New Roman" panose="02020603050405020304" pitchFamily="18" charset="0"/>
              </a:rPr>
              <a:t>                                                                                                                   CHENNAI</a:t>
            </a:r>
          </a:p>
        </p:txBody>
      </p:sp>
    </p:spTree>
    <p:extLst>
      <p:ext uri="{BB962C8B-B14F-4D97-AF65-F5344CB8AC3E}">
        <p14:creationId xmlns:p14="http://schemas.microsoft.com/office/powerpoint/2010/main" val="394789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303C5B-FEB8-E846-837A-537C0A028B68}"/>
              </a:ext>
            </a:extLst>
          </p:cNvPr>
          <p:cNvSpPr txBox="1">
            <a:spLocks noGrp="1"/>
          </p:cNvSpPr>
          <p:nvPr>
            <p:ph type="title"/>
          </p:nvPr>
        </p:nvSpPr>
        <p:spPr>
          <a:xfrm>
            <a:off x="2592388" y="0"/>
            <a:ext cx="8912225" cy="5778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latin typeface="Times New Roman" panose="02020603050405020304" pitchFamily="18" charset="0"/>
                <a:cs typeface="Times New Roman" panose="02020603050405020304" pitchFamily="18" charset="0"/>
              </a:rPr>
              <a:t>                           SEQUENCE DIAGRAM:</a:t>
            </a:r>
          </a:p>
        </p:txBody>
      </p:sp>
      <p:pic>
        <p:nvPicPr>
          <p:cNvPr id="5" name="Content Placeholder 3">
            <a:extLst>
              <a:ext uri="{FF2B5EF4-FFF2-40B4-BE49-F238E27FC236}">
                <a16:creationId xmlns:a16="http://schemas.microsoft.com/office/drawing/2014/main" id="{E4EA4DD0-A2BB-CF4D-9389-93342C867B10}"/>
              </a:ext>
            </a:extLst>
          </p:cNvPr>
          <p:cNvPicPr>
            <a:picLocks noGrp="1" noChangeAspect="1"/>
          </p:cNvPicPr>
          <p:nvPr>
            <p:ph idx="1"/>
          </p:nvPr>
        </p:nvPicPr>
        <p:blipFill>
          <a:blip r:embed="rId2"/>
          <a:stretch>
            <a:fillRect/>
          </a:stretch>
        </p:blipFill>
        <p:spPr>
          <a:xfrm>
            <a:off x="3192569" y="831849"/>
            <a:ext cx="7806735" cy="5661715"/>
          </a:xfrm>
          <a:prstGeom prst="rect">
            <a:avLst/>
          </a:prstGeom>
        </p:spPr>
      </p:pic>
      <p:pic>
        <p:nvPicPr>
          <p:cNvPr id="4" name="Picture 3">
            <a:extLst>
              <a:ext uri="{FF2B5EF4-FFF2-40B4-BE49-F238E27FC236}">
                <a16:creationId xmlns:a16="http://schemas.microsoft.com/office/drawing/2014/main" id="{E2B5A000-F08D-1A92-34AD-7496AA1A09EF}"/>
              </a:ext>
            </a:extLst>
          </p:cNvPr>
          <p:cNvPicPr>
            <a:picLocks noChangeAspect="1"/>
          </p:cNvPicPr>
          <p:nvPr/>
        </p:nvPicPr>
        <p:blipFill>
          <a:blip r:embed="rId3"/>
          <a:stretch>
            <a:fillRect/>
          </a:stretch>
        </p:blipFill>
        <p:spPr>
          <a:xfrm>
            <a:off x="503722" y="468077"/>
            <a:ext cx="11184556" cy="6019351"/>
          </a:xfrm>
          <a:prstGeom prst="rect">
            <a:avLst/>
          </a:prstGeom>
        </p:spPr>
      </p:pic>
    </p:spTree>
    <p:extLst>
      <p:ext uri="{BB962C8B-B14F-4D97-AF65-F5344CB8AC3E}">
        <p14:creationId xmlns:p14="http://schemas.microsoft.com/office/powerpoint/2010/main" val="339897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555DBE-10C4-B642-BA32-CA8398C75B01}"/>
              </a:ext>
            </a:extLst>
          </p:cNvPr>
          <p:cNvSpPr txBox="1">
            <a:spLocks noGrp="1"/>
          </p:cNvSpPr>
          <p:nvPr>
            <p:ph type="title"/>
          </p:nvPr>
        </p:nvSpPr>
        <p:spPr>
          <a:xfrm>
            <a:off x="2592926" y="305703"/>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latin typeface="Times New Roman" panose="02020603050405020304" pitchFamily="18" charset="0"/>
                <a:cs typeface="Times New Roman" panose="02020603050405020304" pitchFamily="18" charset="0"/>
              </a:rPr>
              <a:t>                        MODULE DESCRIPTION:</a:t>
            </a:r>
          </a:p>
        </p:txBody>
      </p:sp>
      <p:sp>
        <p:nvSpPr>
          <p:cNvPr id="2" name="Content Placeholder 2">
            <a:extLst>
              <a:ext uri="{FF2B5EF4-FFF2-40B4-BE49-F238E27FC236}">
                <a16:creationId xmlns:a16="http://schemas.microsoft.com/office/drawing/2014/main" id="{A2FC0D37-5855-5349-9929-244F1D35863A}"/>
              </a:ext>
            </a:extLst>
          </p:cNvPr>
          <p:cNvSpPr txBox="1">
            <a:spLocks noGrp="1"/>
          </p:cNvSpPr>
          <p:nvPr>
            <p:ph idx="1"/>
          </p:nvPr>
        </p:nvSpPr>
        <p:spPr>
          <a:xfrm rot="21600000">
            <a:off x="2589213" y="1070567"/>
            <a:ext cx="8915400" cy="48412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dirty="0">
                <a:latin typeface="Times New Roman" panose="02020603050405020304" pitchFamily="18" charset="0"/>
                <a:cs typeface="Times New Roman" panose="02020603050405020304" pitchFamily="18" charset="0"/>
              </a:rPr>
              <a:t>                    </a:t>
            </a:r>
          </a:p>
          <a:p>
            <a:pPr marL="0" indent="0">
              <a:buFont typeface="Wingdings 3" charset="2"/>
              <a:buNone/>
            </a:pPr>
            <a:endParaRPr lang="en-IN" dirty="0">
              <a:latin typeface="Times New Roman" panose="02020603050405020304" pitchFamily="18" charset="0"/>
              <a:cs typeface="Times New Roman" panose="02020603050405020304" pitchFamily="18" charset="0"/>
            </a:endParaRPr>
          </a:p>
          <a:p>
            <a:pPr marL="0" indent="0">
              <a:buFont typeface="Wingdings 3" charset="2"/>
              <a:buNone/>
            </a:pPr>
            <a:r>
              <a:rPr lang="en-IN" sz="2400" dirty="0">
                <a:latin typeface="Times New Roman" panose="02020603050405020304" pitchFamily="18" charset="0"/>
                <a:cs typeface="Times New Roman" panose="02020603050405020304" pitchFamily="18" charset="0"/>
              </a:rPr>
              <a:t>There are four modules in our project .The list of modules are as follows:</a:t>
            </a:r>
          </a:p>
          <a:p>
            <a:pPr marL="914400" lvl="2" indent="0">
              <a:buFont typeface="Wingdings 3" charset="2"/>
              <a:buNone/>
            </a:pPr>
            <a:endParaRPr lang="en-IN" sz="2400" dirty="0">
              <a:latin typeface="Times New Roman" panose="02020603050405020304" pitchFamily="18" charset="0"/>
              <a:cs typeface="Times New Roman" panose="02020603050405020304" pitchFamily="18" charset="0"/>
            </a:endParaRPr>
          </a:p>
          <a:p>
            <a:pPr marL="914400" lvl="2" indent="0">
              <a:buFont typeface="Wingdings 3" charset="2"/>
              <a:buNone/>
            </a:pPr>
            <a:endParaRPr lang="en-IN" sz="2000" dirty="0">
              <a:latin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Wingdings 3" charset="2"/>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63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5F5F-6D44-4816-D72F-5A4733C4FED3}"/>
              </a:ext>
            </a:extLst>
          </p:cNvPr>
          <p:cNvSpPr>
            <a:spLocks noGrp="1"/>
          </p:cNvSpPr>
          <p:nvPr>
            <p:ph type="title"/>
          </p:nvPr>
        </p:nvSpPr>
        <p:spPr>
          <a:xfrm>
            <a:off x="3359649" y="79579"/>
            <a:ext cx="8832351" cy="464951"/>
          </a:xfrm>
        </p:spPr>
        <p:txBody>
          <a:bodyPr>
            <a:normAutofit/>
          </a:bodyPr>
          <a:lstStyle/>
          <a:p>
            <a:r>
              <a:rPr lang="en-IN" sz="2400" b="1" dirty="0">
                <a:latin typeface="Times New Roman" panose="02020603050405020304" pitchFamily="18" charset="0"/>
                <a:cs typeface="Times New Roman" panose="02020603050405020304" pitchFamily="18" charset="0"/>
              </a:rPr>
              <a:t>MODULE FLOW</a:t>
            </a:r>
          </a:p>
        </p:txBody>
      </p:sp>
      <p:pic>
        <p:nvPicPr>
          <p:cNvPr id="5" name="Content Placeholder 4">
            <a:extLst>
              <a:ext uri="{FF2B5EF4-FFF2-40B4-BE49-F238E27FC236}">
                <a16:creationId xmlns:a16="http://schemas.microsoft.com/office/drawing/2014/main" id="{D067BB04-6733-333B-7ADB-394627C484E8}"/>
              </a:ext>
            </a:extLst>
          </p:cNvPr>
          <p:cNvPicPr>
            <a:picLocks noGrp="1" noChangeAspect="1"/>
          </p:cNvPicPr>
          <p:nvPr>
            <p:ph idx="1"/>
          </p:nvPr>
        </p:nvPicPr>
        <p:blipFill>
          <a:blip r:embed="rId2"/>
          <a:stretch>
            <a:fillRect/>
          </a:stretch>
        </p:blipFill>
        <p:spPr>
          <a:xfrm>
            <a:off x="1428108" y="462337"/>
            <a:ext cx="8219326" cy="6395663"/>
          </a:xfrm>
        </p:spPr>
      </p:pic>
    </p:spTree>
    <p:extLst>
      <p:ext uri="{BB962C8B-B14F-4D97-AF65-F5344CB8AC3E}">
        <p14:creationId xmlns:p14="http://schemas.microsoft.com/office/powerpoint/2010/main" val="386698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954C-140C-18C8-E896-219941F8EC24}"/>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FLOW EXPLANATION</a:t>
            </a:r>
          </a:p>
        </p:txBody>
      </p:sp>
      <p:sp>
        <p:nvSpPr>
          <p:cNvPr id="3" name="Content Placeholder 2">
            <a:extLst>
              <a:ext uri="{FF2B5EF4-FFF2-40B4-BE49-F238E27FC236}">
                <a16:creationId xmlns:a16="http://schemas.microsoft.com/office/drawing/2014/main" id="{7CC85525-B938-EC5E-0F98-76DFC4C4C9B9}"/>
              </a:ext>
            </a:extLst>
          </p:cNvPr>
          <p:cNvSpPr>
            <a:spLocks noGrp="1"/>
          </p:cNvSpPr>
          <p:nvPr>
            <p:ph idx="1"/>
          </p:nvPr>
        </p:nvSpPr>
        <p:spPr>
          <a:xfrm>
            <a:off x="410967" y="1243173"/>
            <a:ext cx="11093646" cy="5393933"/>
          </a:xfrm>
        </p:spPr>
        <p:txBody>
          <a:bodyPr>
            <a:normAutofit lnSpcReduction="10000"/>
          </a:bodyPr>
          <a:lstStyle/>
          <a:p>
            <a:pPr>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First, we take wrongdoing dataset, Channel dataset as indicated by prerequisite and make new dataset which has ascribe as per investigation to be done. </a:t>
            </a:r>
          </a:p>
          <a:p>
            <a:pPr>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Open quick digger device and read exceed expectations record of wrongdoing dataset and apply "Supplant Missing worth administrator" on it and execute activity. Perform "Standardize administrator" on resultant dataset and execute activity. </a:t>
            </a:r>
          </a:p>
          <a:p>
            <a:pPr>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Perform k implies grouping on resultant dataset framed after standardization and execute activity.</a:t>
            </a:r>
          </a:p>
          <a:p>
            <a:pPr>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From plot perspective on result plot information among wrongdoings and get required group. Examination should be possible on bunch framed.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59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E972E6-6B2D-EA4E-986E-5D3E70144B05}"/>
              </a:ext>
            </a:extLst>
          </p:cNvPr>
          <p:cNvSpPr txBox="1">
            <a:spLocks noGrp="1"/>
          </p:cNvSpPr>
          <p:nvPr>
            <p:ph type="title"/>
          </p:nvPr>
        </p:nvSpPr>
        <p:spPr>
          <a:xfrm>
            <a:off x="2592925" y="624110"/>
            <a:ext cx="8911687" cy="5685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MODULE 1: DATA COLLECTION MODULE:</a:t>
            </a:r>
          </a:p>
        </p:txBody>
      </p:sp>
      <p:sp>
        <p:nvSpPr>
          <p:cNvPr id="2" name="Content Placeholder 2">
            <a:extLst>
              <a:ext uri="{FF2B5EF4-FFF2-40B4-BE49-F238E27FC236}">
                <a16:creationId xmlns:a16="http://schemas.microsoft.com/office/drawing/2014/main" id="{5EE97B08-0AFD-6F4D-AD06-7196E5569A81}"/>
              </a:ext>
            </a:extLst>
          </p:cNvPr>
          <p:cNvSpPr txBox="1">
            <a:spLocks noGrp="1"/>
          </p:cNvSpPr>
          <p:nvPr>
            <p:ph idx="1"/>
          </p:nvPr>
        </p:nvSpPr>
        <p:spPr>
          <a:xfrm>
            <a:off x="1037690" y="1530350"/>
            <a:ext cx="10466923" cy="438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indent="-342900" algn="just">
              <a:lnSpc>
                <a:spcPct val="150000"/>
              </a:lnSpc>
              <a:spcAft>
                <a:spcPts val="800"/>
              </a:spcAft>
              <a:buFont typeface="Wingdings" panose="05000000000000000000" pitchFamily="2" charset="2"/>
              <a:buChar char="Ø"/>
            </a:pPr>
            <a:r>
              <a:rPr lang="en-US" sz="2400" dirty="0">
                <a:solidFill>
                  <a:srgbClr val="20212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Data collection is the process of gathering and measuring information from countless different sources. In order to use the data we collect to develop practical artificial intelligence (AI) and machine learning solutions, it must be collected and stored in a way that makes sense for the business problem at hand. </a:t>
            </a:r>
            <a:r>
              <a:rPr lang="en-US" sz="24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Data for which you already know the target answer is called labelled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16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404BC8-6BCC-D64E-B267-CBDB5F3B915A}"/>
              </a:ext>
            </a:extLst>
          </p:cNvPr>
          <p:cNvSpPr txBox="1">
            <a:spLocks noGrp="1"/>
          </p:cNvSpPr>
          <p:nvPr>
            <p:ph type="title"/>
          </p:nvPr>
        </p:nvSpPr>
        <p:spPr>
          <a:xfrm>
            <a:off x="2592925" y="310877"/>
            <a:ext cx="8911687" cy="8456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latin typeface="Times New Roman" panose="02020603050405020304" pitchFamily="18" charset="0"/>
                <a:cs typeface="Times New Roman" panose="02020603050405020304" pitchFamily="18" charset="0"/>
              </a:rPr>
              <a:t>             MODULE 2 : </a:t>
            </a:r>
            <a:r>
              <a:rPr lang="en-US" sz="2000" b="1" dirty="0">
                <a:solidFill>
                  <a:srgbClr val="000000"/>
                </a:solidFill>
                <a:effectLst/>
                <a:latin typeface="Times New Roman" panose="02020603050405020304" pitchFamily="18" charset="0"/>
                <a:ea typeface="Times New Roman" panose="02020603050405020304" pitchFamily="18" charset="0"/>
              </a:rPr>
              <a:t>DATA PRE-PROCESSING </a:t>
            </a:r>
            <a:r>
              <a:rPr lang="en-IN" sz="2000" b="1" dirty="0">
                <a:latin typeface="Times New Roman" panose="02020603050405020304" pitchFamily="18" charset="0"/>
                <a:cs typeface="Times New Roman" panose="02020603050405020304" pitchFamily="18" charset="0"/>
              </a:rPr>
              <a:t> </a:t>
            </a:r>
            <a:endParaRPr lang="en-IN" sz="2000" dirty="0"/>
          </a:p>
        </p:txBody>
      </p:sp>
      <p:sp>
        <p:nvSpPr>
          <p:cNvPr id="2" name="Content Placeholder 2">
            <a:extLst>
              <a:ext uri="{FF2B5EF4-FFF2-40B4-BE49-F238E27FC236}">
                <a16:creationId xmlns:a16="http://schemas.microsoft.com/office/drawing/2014/main" id="{FEFECE2E-8CE9-034A-94C1-E66292C20B0C}"/>
              </a:ext>
            </a:extLst>
          </p:cNvPr>
          <p:cNvSpPr txBox="1">
            <a:spLocks noGrp="1"/>
          </p:cNvSpPr>
          <p:nvPr>
            <p:ph idx="1"/>
          </p:nvPr>
        </p:nvSpPr>
        <p:spPr>
          <a:xfrm>
            <a:off x="390418" y="1243173"/>
            <a:ext cx="11114195" cy="6000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1000"/>
              </a:spcAft>
              <a:buFont typeface="Wingdings" panose="05000000000000000000" pitchFamily="2" charset="2"/>
              <a:buChar char="Ø"/>
            </a:pPr>
            <a:r>
              <a:rPr lang="en-US" sz="2400" dirty="0">
                <a:solidFill>
                  <a:srgbClr val="000000"/>
                </a:solidFill>
                <a:effectLst/>
                <a:highlight>
                  <a:srgbClr val="FFFFFF"/>
                </a:highlight>
                <a:latin typeface="Times New Roman" panose="02020603050405020304" pitchFamily="18" charset="0"/>
                <a:ea typeface="Times New Roman" panose="02020603050405020304" pitchFamily="18" charset="0"/>
              </a:rPr>
              <a:t>Organize our selected data by formatting, cleaning and sampling from it.</a:t>
            </a:r>
            <a:endParaRPr lang="en-IN" sz="2400" dirty="0">
              <a:effectLst/>
              <a:latin typeface="Calibri" panose="020F0502020204030204" pitchFamily="34" charset="0"/>
              <a:ea typeface="Calibri" panose="020F0502020204030204" pitchFamily="34" charset="0"/>
            </a:endParaRPr>
          </a:p>
          <a:p>
            <a:pPr algn="just">
              <a:lnSpc>
                <a:spcPct val="107000"/>
              </a:lnSpc>
              <a:spcAft>
                <a:spcPts val="1440"/>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rPr>
              <a:t>Three common data pre-processing steps are:</a:t>
            </a:r>
            <a:endParaRPr lang="en-IN" sz="2400" dirty="0">
              <a:effectLst/>
              <a:latin typeface="Calibri" panose="020F0502020204030204" pitchFamily="34" charset="0"/>
              <a:ea typeface="Calibri" panose="020F0502020204030204" pitchFamily="34" charset="0"/>
            </a:endParaRPr>
          </a:p>
          <a:p>
            <a:pPr lvl="0" algn="just">
              <a:lnSpc>
                <a:spcPct val="107000"/>
              </a:lnSpc>
              <a:spcAft>
                <a:spcPts val="800"/>
              </a:spcAft>
              <a:buSzPts val="1000"/>
              <a:buFont typeface="Wingdings" panose="05000000000000000000" pitchFamily="2" charset="2"/>
              <a:buChar char="Ø"/>
            </a:pPr>
            <a:r>
              <a:rPr lang="en-US" sz="2400" b="1" dirty="0">
                <a:solidFill>
                  <a:srgbClr val="000000"/>
                </a:solidFill>
                <a:effectLst/>
                <a:latin typeface="Times New Roman" panose="02020603050405020304" pitchFamily="18" charset="0"/>
                <a:ea typeface="Times New Roman" panose="02020603050405020304" pitchFamily="18" charset="0"/>
                <a:cs typeface="Noto Sans Symbols"/>
              </a:rPr>
              <a:t>Formatting</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The data we have selected may not be in a format that is suitable for you to work with. </a:t>
            </a:r>
          </a:p>
          <a:p>
            <a:pPr lvl="0" algn="just">
              <a:lnSpc>
                <a:spcPct val="107000"/>
              </a:lnSpc>
              <a:spcAft>
                <a:spcPts val="800"/>
              </a:spcAft>
              <a:buSzPts val="1000"/>
              <a:buFont typeface="Wingdings" panose="05000000000000000000" pitchFamily="2" charset="2"/>
              <a:buChar char="Ø"/>
            </a:pPr>
            <a:r>
              <a:rPr lang="en-US" sz="2400" b="1" dirty="0">
                <a:solidFill>
                  <a:srgbClr val="000000"/>
                </a:solidFill>
                <a:effectLst/>
                <a:latin typeface="Times New Roman" panose="02020603050405020304" pitchFamily="18" charset="0"/>
                <a:ea typeface="Times New Roman" panose="02020603050405020304" pitchFamily="18" charset="0"/>
                <a:cs typeface="Noto Sans Symbols"/>
              </a:rPr>
              <a:t>Cleaning</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Cleaning data is the removal or fixing of missing data. There may be data instances that are incomplete and do not carry the data you believe you need to address the problem. These instances may need to be removed</a:t>
            </a:r>
          </a:p>
          <a:p>
            <a:pPr lvl="0" algn="just">
              <a:lnSpc>
                <a:spcPct val="107000"/>
              </a:lnSpc>
              <a:spcAft>
                <a:spcPts val="800"/>
              </a:spcAft>
              <a:buSzPts val="1000"/>
              <a:buFont typeface="Wingdings" panose="05000000000000000000" pitchFamily="2" charset="2"/>
              <a:buChar char="Ø"/>
            </a:pPr>
            <a:r>
              <a:rPr lang="en-US" sz="2400" b="1" dirty="0">
                <a:solidFill>
                  <a:srgbClr val="000000"/>
                </a:solidFill>
                <a:effectLst/>
                <a:latin typeface="Times New Roman" panose="02020603050405020304" pitchFamily="18" charset="0"/>
                <a:ea typeface="Times New Roman" panose="02020603050405020304" pitchFamily="18" charset="0"/>
                <a:cs typeface="Noto Sans Symbols"/>
              </a:rPr>
              <a:t>Sampling</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There may be far more selected data available than you need to work with. More data can result in much longer running times for algorithms and larger computational and memory requirements.</a:t>
            </a:r>
            <a:endParaRPr lang="en-IN" sz="2400" dirty="0">
              <a:effectLst/>
              <a:latin typeface="Noto Sans Symbols"/>
              <a:ea typeface="Noto Sans Symbols"/>
              <a:cs typeface="Noto Sans Symbols"/>
            </a:endParaRPr>
          </a:p>
          <a:p>
            <a:pPr marL="0" indent="0" algn="just">
              <a:lnSpc>
                <a:spcPct val="150000"/>
              </a:lnSpc>
              <a:spcAft>
                <a:spcPts val="800"/>
              </a:spcAft>
              <a:buNone/>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Calibri" panose="020F0502020204030204" pitchFamily="34" charset="0"/>
              <a:ea typeface="Calibri" panose="020F0502020204030204" pitchFamily="34" charset="0"/>
            </a:endParaRP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256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17A7F2-93CC-0944-B92B-891194148780}"/>
              </a:ext>
            </a:extLst>
          </p:cNvPr>
          <p:cNvSpPr txBox="1">
            <a:spLocks noGrp="1"/>
          </p:cNvSpPr>
          <p:nvPr>
            <p:ph type="title"/>
          </p:nvPr>
        </p:nvSpPr>
        <p:spPr>
          <a:xfrm>
            <a:off x="2156925" y="155921"/>
            <a:ext cx="8911687" cy="13252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MODULE 3: </a:t>
            </a:r>
            <a:r>
              <a:rPr lang="en-US" sz="2400" b="1" dirty="0">
                <a:effectLst/>
                <a:latin typeface="Times New Roman" panose="02020603050405020304" pitchFamily="18" charset="0"/>
                <a:ea typeface="Times New Roman" panose="02020603050405020304" pitchFamily="18" charset="0"/>
              </a:rPr>
              <a:t>Feature Extraction</a:t>
            </a:r>
            <a:br>
              <a:rPr lang="en-IN"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07616812-DD45-2543-A6F9-82ABF45779EA}"/>
              </a:ext>
            </a:extLst>
          </p:cNvPr>
          <p:cNvSpPr txBox="1">
            <a:spLocks noGrp="1"/>
          </p:cNvSpPr>
          <p:nvPr>
            <p:ph idx="1"/>
          </p:nvPr>
        </p:nvSpPr>
        <p:spPr>
          <a:xfrm>
            <a:off x="2075380" y="1481138"/>
            <a:ext cx="9429233" cy="44307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spcAft>
                <a:spcPts val="800"/>
              </a:spcAf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rPr>
              <a:t>Feature Extraction:</a:t>
            </a:r>
            <a:endParaRPr lang="en-IN" sz="2400" dirty="0">
              <a:effectLst/>
              <a:latin typeface="Calibri" panose="020F0502020204030204" pitchFamily="34" charset="0"/>
              <a:ea typeface="Calibri" panose="020F0502020204030204" pitchFamily="34" charset="0"/>
            </a:endParaRPr>
          </a:p>
          <a:p>
            <a:pPr>
              <a:lnSpc>
                <a:spcPct val="150000"/>
              </a:lnSpc>
              <a:spcAft>
                <a:spcPts val="80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Features selection is done which can be used to build the model. </a:t>
            </a:r>
          </a:p>
          <a:p>
            <a:pPr>
              <a:lnSpc>
                <a:spcPct val="150000"/>
              </a:lnSpc>
              <a:spcAft>
                <a:spcPts val="80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attributes used for feature selection are Block, Location, District, Community area, like dates, crime description, day of week, X, Y, Location.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39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1BA8-6829-3221-8699-CF049FEA0DB4}"/>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MODEL 4: EVALUATION MODEL</a:t>
            </a:r>
          </a:p>
        </p:txBody>
      </p:sp>
      <p:sp>
        <p:nvSpPr>
          <p:cNvPr id="3" name="Content Placeholder 2">
            <a:extLst>
              <a:ext uri="{FF2B5EF4-FFF2-40B4-BE49-F238E27FC236}">
                <a16:creationId xmlns:a16="http://schemas.microsoft.com/office/drawing/2014/main" id="{C79717F3-3F5C-B0A4-605D-0976A1868B1F}"/>
              </a:ext>
            </a:extLst>
          </p:cNvPr>
          <p:cNvSpPr>
            <a:spLocks noGrp="1"/>
          </p:cNvSpPr>
          <p:nvPr>
            <p:ph idx="1"/>
          </p:nvPr>
        </p:nvSpPr>
        <p:spPr>
          <a:xfrm>
            <a:off x="1695236" y="2133600"/>
            <a:ext cx="9809376" cy="3777622"/>
          </a:xfrm>
        </p:spPr>
        <p:txBody>
          <a:bodyPr/>
          <a:lstStyle/>
          <a:p>
            <a:pPr algn="just">
              <a:lnSpc>
                <a:spcPct val="150000"/>
              </a:lnSpc>
              <a:spcAft>
                <a:spcPts val="80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In this module we implement the algorithm which one give best accuracy value.</a:t>
            </a:r>
          </a:p>
          <a:p>
            <a:pPr algn="just">
              <a:lnSpc>
                <a:spcPct val="150000"/>
              </a:lnSpc>
              <a:spcAft>
                <a:spcPts val="80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 Based on that applying the algorithm it should calculate and give the accuracy. Here we are applying the algorithm and get the result on the form of graphical format.</a:t>
            </a:r>
            <a:endParaRPr lang="en-IN" sz="24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81805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BA8-707E-F751-DDA8-89BA8CDB9AC0}"/>
              </a:ext>
            </a:extLst>
          </p:cNvPr>
          <p:cNvSpPr>
            <a:spLocks noGrp="1"/>
          </p:cNvSpPr>
          <p:nvPr>
            <p:ph type="title"/>
          </p:nvPr>
        </p:nvSpPr>
        <p:spPr>
          <a:xfrm>
            <a:off x="2914462" y="0"/>
            <a:ext cx="8911687" cy="1280890"/>
          </a:xfrm>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TESTING METHODS</a:t>
            </a:r>
          </a:p>
        </p:txBody>
      </p:sp>
      <p:sp>
        <p:nvSpPr>
          <p:cNvPr id="3" name="Content Placeholder 2">
            <a:extLst>
              <a:ext uri="{FF2B5EF4-FFF2-40B4-BE49-F238E27FC236}">
                <a16:creationId xmlns:a16="http://schemas.microsoft.com/office/drawing/2014/main" id="{CD437215-DC8D-C09D-8D0C-E77F03DEF357}"/>
              </a:ext>
            </a:extLst>
          </p:cNvPr>
          <p:cNvSpPr>
            <a:spLocks noGrp="1"/>
          </p:cNvSpPr>
          <p:nvPr>
            <p:ph idx="1"/>
          </p:nvPr>
        </p:nvSpPr>
        <p:spPr>
          <a:xfrm>
            <a:off x="174661" y="852755"/>
            <a:ext cx="12017339" cy="6005245"/>
          </a:xfrm>
        </p:spPr>
        <p:txBody>
          <a:bodyPr>
            <a:normAutofit lnSpcReduction="10000"/>
          </a:bodyPr>
          <a:lstStyle/>
          <a:p>
            <a:pPr marL="0" lvl="0" indent="0" algn="just">
              <a:lnSpc>
                <a:spcPct val="110000"/>
              </a:lnSpc>
              <a:spcAft>
                <a:spcPts val="800"/>
              </a:spcAft>
              <a:buNone/>
            </a:pPr>
            <a:r>
              <a:rPr lang="en-US"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Testing</a:t>
            </a:r>
            <a:endParaRPr lang="en-IN" sz="2200" dirty="0">
              <a:effectLst/>
              <a:latin typeface="Times New Roman" panose="02020603050405020304" pitchFamily="18" charset="0"/>
              <a:ea typeface="Noto Sans Symbols"/>
              <a:cs typeface="Times New Roman" panose="02020603050405020304" pitchFamily="18" charset="0"/>
            </a:endParaRPr>
          </a:p>
          <a:p>
            <a:pPr algn="just">
              <a:lnSpc>
                <a:spcPct val="150000"/>
              </a:lnSpc>
              <a:spcAft>
                <a:spcPts val="10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Aft>
                <a:spcPts val="100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Functional testing is centered on the following items: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0000"/>
              </a:lnSpc>
              <a:spcAft>
                <a:spcPts val="800"/>
              </a:spcAft>
              <a:buSzPts val="1000"/>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Functions: Identified functions must be exercised. Output: Identified classes of software outputs must be exercised. Systems/Procedures: system should work properly</a:t>
            </a:r>
            <a:endParaRPr lang="en-IN" sz="2200" dirty="0">
              <a:effectLst/>
              <a:latin typeface="Times New Roman" panose="02020603050405020304" pitchFamily="18" charset="0"/>
              <a:ea typeface="Noto Sans Symbols"/>
              <a:cs typeface="Times New Roman" panose="02020603050405020304" pitchFamily="18" charset="0"/>
            </a:endParaRPr>
          </a:p>
          <a:p>
            <a:pPr marL="0" indent="0" algn="just">
              <a:lnSpc>
                <a:spcPct val="110000"/>
              </a:lnSpc>
              <a:spcAft>
                <a:spcPts val="1000"/>
              </a:spcAft>
              <a:buNone/>
            </a:pPr>
            <a:r>
              <a:rPr lang="en-US"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1000"/>
              </a:spcAft>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448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DF1-AF92-DA7C-514D-C80BA70DCF0E}"/>
              </a:ext>
            </a:extLst>
          </p:cNvPr>
          <p:cNvSpPr>
            <a:spLocks noGrp="1"/>
          </p:cNvSpPr>
          <p:nvPr>
            <p:ph type="title"/>
          </p:nvPr>
        </p:nvSpPr>
        <p:spPr>
          <a:xfrm>
            <a:off x="3795001" y="0"/>
            <a:ext cx="8911687" cy="883578"/>
          </a:xfrm>
        </p:spPr>
        <p:txBody>
          <a:bodyPr>
            <a:normAutofit/>
          </a:bodyPr>
          <a:lstStyle/>
          <a:p>
            <a:r>
              <a:rPr lang="en-IN" sz="2000" b="1" dirty="0">
                <a:latin typeface="Times New Roman" panose="02020603050405020304" pitchFamily="18" charset="0"/>
                <a:cs typeface="Times New Roman" panose="02020603050405020304" pitchFamily="18" charset="0"/>
              </a:rPr>
              <a:t>       SCREENSHOT</a:t>
            </a:r>
          </a:p>
        </p:txBody>
      </p:sp>
      <p:pic>
        <p:nvPicPr>
          <p:cNvPr id="5" name="Content Placeholder 4">
            <a:extLst>
              <a:ext uri="{FF2B5EF4-FFF2-40B4-BE49-F238E27FC236}">
                <a16:creationId xmlns:a16="http://schemas.microsoft.com/office/drawing/2014/main" id="{75CCA3A2-E6CE-C55A-8ED2-594A7009FD4A}"/>
              </a:ext>
            </a:extLst>
          </p:cNvPr>
          <p:cNvPicPr>
            <a:picLocks noGrp="1" noChangeAspect="1"/>
          </p:cNvPicPr>
          <p:nvPr>
            <p:ph idx="1"/>
          </p:nvPr>
        </p:nvPicPr>
        <p:blipFill>
          <a:blip r:embed="rId2"/>
          <a:stretch>
            <a:fillRect/>
          </a:stretch>
        </p:blipFill>
        <p:spPr>
          <a:xfrm>
            <a:off x="195209" y="750013"/>
            <a:ext cx="11996791" cy="6107987"/>
          </a:xfrm>
        </p:spPr>
      </p:pic>
    </p:spTree>
    <p:extLst>
      <p:ext uri="{BB962C8B-B14F-4D97-AF65-F5344CB8AC3E}">
        <p14:creationId xmlns:p14="http://schemas.microsoft.com/office/powerpoint/2010/main" val="311088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1BC0D4-0C46-BC4A-B62A-AA3250AE7596}"/>
              </a:ext>
            </a:extLst>
          </p:cNvPr>
          <p:cNvSpPr txBox="1">
            <a:spLocks noGrp="1"/>
          </p:cNvSpPr>
          <p:nvPr>
            <p:ph type="title"/>
          </p:nvPr>
        </p:nvSpPr>
        <p:spPr>
          <a:xfrm>
            <a:off x="2592925" y="624110"/>
            <a:ext cx="8911687" cy="5444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INTRODUCTION:</a:t>
            </a:r>
          </a:p>
        </p:txBody>
      </p:sp>
      <p:sp>
        <p:nvSpPr>
          <p:cNvPr id="2" name="Text Placeholder 2">
            <a:extLst>
              <a:ext uri="{FF2B5EF4-FFF2-40B4-BE49-F238E27FC236}">
                <a16:creationId xmlns:a16="http://schemas.microsoft.com/office/drawing/2014/main" id="{DD2F0634-E491-5949-A8B7-52D76B989A9B}"/>
              </a:ext>
            </a:extLst>
          </p:cNvPr>
          <p:cNvSpPr txBox="1">
            <a:spLocks noGrp="1"/>
          </p:cNvSpPr>
          <p:nvPr>
            <p:ph idx="1"/>
          </p:nvPr>
        </p:nvSpPr>
        <p:spPr>
          <a:xfrm>
            <a:off x="1315092" y="1168601"/>
            <a:ext cx="10189520" cy="526302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rPr>
              <a:t>The objective of this project is to tackle a vital issue in the society - Crimes. Analyzing and examining of crimes happening in the world will give us a Broadview in understanding the crime regions and can be used to take necessary precautions to mitigate the crime rates.</a:t>
            </a:r>
          </a:p>
          <a:p>
            <a:pPr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rPr>
              <a:t> Identifying Crime patterns will allow us to tackle problems with unique approaches in specific crime category regions and improve more security measures in society. Current studies show the reason of increase in crime rates is more in areas that are economically backward. In few decades’ property crime will be a target. </a:t>
            </a:r>
          </a:p>
          <a:p>
            <a:pPr algn="just">
              <a:lnSpc>
                <a:spcPct val="107000"/>
              </a:lnSpc>
              <a:spcAft>
                <a:spcPts val="800"/>
              </a:spcAft>
            </a:pPr>
            <a:r>
              <a:rPr lang="en-US" sz="2400" dirty="0">
                <a:effectLst/>
                <a:latin typeface="Times New Roman" panose="02020603050405020304" pitchFamily="18" charset="0"/>
                <a:ea typeface="Times New Roman" panose="02020603050405020304" pitchFamily="18" charset="0"/>
              </a:rPr>
              <a:t>The following approach involves predicting crimes classifying, pattern detection and visualization with effective tools and technologies. Use of past crime data trends helps us to correlate factors which might help understanding the future scope of crimes.</a:t>
            </a:r>
            <a:endParaRPr lang="en-IN" sz="2400" dirty="0">
              <a:effectLst/>
              <a:latin typeface="Calibri" panose="020F0502020204030204" pitchFamily="34" charset="0"/>
              <a:ea typeface="Calibri" panose="020F0502020204030204" pitchFamily="34"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967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B450-9422-D85A-A801-504AAF2B33EC}"/>
              </a:ext>
            </a:extLst>
          </p:cNvPr>
          <p:cNvSpPr>
            <a:spLocks noGrp="1"/>
          </p:cNvSpPr>
          <p:nvPr>
            <p:ph type="title"/>
          </p:nvPr>
        </p:nvSpPr>
        <p:spPr>
          <a:xfrm>
            <a:off x="4740224" y="79579"/>
            <a:ext cx="8911687" cy="1280890"/>
          </a:xfrm>
        </p:spPr>
        <p:txBody>
          <a:bodyPr>
            <a:normAutofit/>
          </a:bodyPr>
          <a:lstStyle/>
          <a:p>
            <a:r>
              <a:rPr lang="en-IN" sz="2400" b="1" dirty="0">
                <a:latin typeface="Times New Roman" panose="02020603050405020304" pitchFamily="18" charset="0"/>
                <a:cs typeface="Times New Roman" panose="02020603050405020304" pitchFamily="18" charset="0"/>
              </a:rPr>
              <a:t>SCREENSHOT</a:t>
            </a:r>
          </a:p>
        </p:txBody>
      </p:sp>
      <p:pic>
        <p:nvPicPr>
          <p:cNvPr id="5" name="Content Placeholder 4">
            <a:extLst>
              <a:ext uri="{FF2B5EF4-FFF2-40B4-BE49-F238E27FC236}">
                <a16:creationId xmlns:a16="http://schemas.microsoft.com/office/drawing/2014/main" id="{8F2EC8E9-BAB8-4EA9-3FC5-E516A6B04381}"/>
              </a:ext>
            </a:extLst>
          </p:cNvPr>
          <p:cNvPicPr>
            <a:picLocks noGrp="1" noChangeAspect="1"/>
          </p:cNvPicPr>
          <p:nvPr>
            <p:ph idx="1"/>
          </p:nvPr>
        </p:nvPicPr>
        <p:blipFill>
          <a:blip r:embed="rId2"/>
          <a:stretch>
            <a:fillRect/>
          </a:stretch>
        </p:blipFill>
        <p:spPr>
          <a:xfrm>
            <a:off x="1099335" y="1091955"/>
            <a:ext cx="10561834" cy="5686465"/>
          </a:xfrm>
        </p:spPr>
      </p:pic>
    </p:spTree>
    <p:extLst>
      <p:ext uri="{BB962C8B-B14F-4D97-AF65-F5344CB8AC3E}">
        <p14:creationId xmlns:p14="http://schemas.microsoft.com/office/powerpoint/2010/main" val="2442402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D769-A5D6-D3E6-85A2-9D1D1B2D9446}"/>
              </a:ext>
            </a:extLst>
          </p:cNvPr>
          <p:cNvSpPr>
            <a:spLocks noGrp="1"/>
          </p:cNvSpPr>
          <p:nvPr>
            <p:ph type="title"/>
          </p:nvPr>
        </p:nvSpPr>
        <p:spPr>
          <a:xfrm>
            <a:off x="4503919" y="141224"/>
            <a:ext cx="8911687" cy="1280890"/>
          </a:xfrm>
        </p:spPr>
        <p:txBody>
          <a:bodyPr>
            <a:normAutofit/>
          </a:bodyPr>
          <a:lstStyle/>
          <a:p>
            <a:r>
              <a:rPr lang="en-IN" sz="2400" b="1" dirty="0">
                <a:latin typeface="Times New Roman" panose="02020603050405020304" pitchFamily="18" charset="0"/>
                <a:cs typeface="Times New Roman" panose="02020603050405020304" pitchFamily="18" charset="0"/>
              </a:rPr>
              <a:t>SCREENSHOT</a:t>
            </a:r>
          </a:p>
        </p:txBody>
      </p:sp>
      <p:pic>
        <p:nvPicPr>
          <p:cNvPr id="5" name="Content Placeholder 4">
            <a:extLst>
              <a:ext uri="{FF2B5EF4-FFF2-40B4-BE49-F238E27FC236}">
                <a16:creationId xmlns:a16="http://schemas.microsoft.com/office/drawing/2014/main" id="{6B9177A7-F90D-9090-6AA8-FEF1F647CD39}"/>
              </a:ext>
            </a:extLst>
          </p:cNvPr>
          <p:cNvPicPr>
            <a:picLocks noGrp="1" noChangeAspect="1"/>
          </p:cNvPicPr>
          <p:nvPr>
            <p:ph idx="1"/>
          </p:nvPr>
        </p:nvPicPr>
        <p:blipFill>
          <a:blip r:embed="rId2"/>
          <a:stretch>
            <a:fillRect/>
          </a:stretch>
        </p:blipFill>
        <p:spPr>
          <a:xfrm>
            <a:off x="308225" y="1273996"/>
            <a:ext cx="11394040" cy="5442780"/>
          </a:xfrm>
        </p:spPr>
      </p:pic>
    </p:spTree>
    <p:extLst>
      <p:ext uri="{BB962C8B-B14F-4D97-AF65-F5344CB8AC3E}">
        <p14:creationId xmlns:p14="http://schemas.microsoft.com/office/powerpoint/2010/main" val="105291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DCA6-DD7D-EB0A-9F86-2676CACF7313}"/>
              </a:ext>
            </a:extLst>
          </p:cNvPr>
          <p:cNvSpPr>
            <a:spLocks noGrp="1"/>
          </p:cNvSpPr>
          <p:nvPr>
            <p:ph type="title"/>
          </p:nvPr>
        </p:nvSpPr>
        <p:spPr>
          <a:xfrm>
            <a:off x="2479910" y="161773"/>
            <a:ext cx="8911687" cy="927288"/>
          </a:xfrm>
        </p:spPr>
        <p:txBody>
          <a:bodyPr>
            <a:normAutofit/>
          </a:bodyPr>
          <a:lstStyle/>
          <a:p>
            <a:r>
              <a:rPr lang="en-IN" sz="2400" b="1" dirty="0">
                <a:latin typeface="Times New Roman" panose="02020603050405020304" pitchFamily="18" charset="0"/>
                <a:cs typeface="Times New Roman" panose="02020603050405020304" pitchFamily="18" charset="0"/>
              </a:rPr>
              <a:t>                             SCREENSHOT</a:t>
            </a:r>
          </a:p>
        </p:txBody>
      </p:sp>
      <p:pic>
        <p:nvPicPr>
          <p:cNvPr id="9" name="Content Placeholder 8">
            <a:extLst>
              <a:ext uri="{FF2B5EF4-FFF2-40B4-BE49-F238E27FC236}">
                <a16:creationId xmlns:a16="http://schemas.microsoft.com/office/drawing/2014/main" id="{662A3767-E1FF-28D9-8F83-1425E4C32F60}"/>
              </a:ext>
            </a:extLst>
          </p:cNvPr>
          <p:cNvPicPr>
            <a:picLocks noGrp="1" noChangeAspect="1"/>
          </p:cNvPicPr>
          <p:nvPr>
            <p:ph idx="1"/>
          </p:nvPr>
        </p:nvPicPr>
        <p:blipFill>
          <a:blip r:embed="rId2"/>
          <a:stretch>
            <a:fillRect/>
          </a:stretch>
        </p:blipFill>
        <p:spPr>
          <a:xfrm>
            <a:off x="1160980" y="849274"/>
            <a:ext cx="9986481" cy="6008725"/>
          </a:xfrm>
        </p:spPr>
      </p:pic>
    </p:spTree>
    <p:extLst>
      <p:ext uri="{BB962C8B-B14F-4D97-AF65-F5344CB8AC3E}">
        <p14:creationId xmlns:p14="http://schemas.microsoft.com/office/powerpoint/2010/main" val="390032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69D0D0DC-7E3A-2645-9C67-D516CCFB4707}"/>
              </a:ext>
            </a:extLst>
          </p:cNvPr>
          <p:cNvSpPr txBox="1">
            <a:spLocks noGrp="1"/>
          </p:cNvSpPr>
          <p:nvPr>
            <p:ph type="title"/>
          </p:nvPr>
        </p:nvSpPr>
        <p:spPr>
          <a:xfrm rot="10800000" flipV="1">
            <a:off x="4230124" y="675482"/>
            <a:ext cx="9503967" cy="8553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91EDE349-D5F4-A84A-A676-FEF04988D5C3}"/>
              </a:ext>
            </a:extLst>
          </p:cNvPr>
          <p:cNvSpPr txBox="1">
            <a:spLocks noGrp="1"/>
          </p:cNvSpPr>
          <p:nvPr>
            <p:ph idx="1"/>
          </p:nvPr>
        </p:nvSpPr>
        <p:spPr>
          <a:xfrm>
            <a:off x="1551399" y="1530849"/>
            <a:ext cx="9791272" cy="51193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spcAft>
                <a:spcPts val="800"/>
              </a:spcAft>
            </a:pP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the present study, ML models with machine learning algorithms (ensemble and simile),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SVm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SVM-Random forest, SVM-stacking  and Naive Bias, were designed and were implemented. </a:t>
            </a:r>
          </a:p>
          <a:p>
            <a:pPr algn="just">
              <a:lnSpc>
                <a:spcPct val="150000"/>
              </a:lnSpc>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Each predetermined factor was feed into a violent crime training dataset (murder, rape, robbery, etc.). We discovered a major conclusion after successfully training and validating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simodels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Wingdings 3" charset="2"/>
              <a:buNone/>
            </a:pPr>
            <a:br>
              <a:rPr lang="en-US" sz="2300" dirty="0">
                <a:latin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670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FCD6377-4FD6-6D4C-ADF5-3C5A7EBB9EFA}"/>
              </a:ext>
            </a:extLst>
          </p:cNvPr>
          <p:cNvSpPr txBox="1">
            <a:spLocks noGrp="1"/>
          </p:cNvSpPr>
          <p:nvPr>
            <p:ph type="title"/>
          </p:nvPr>
        </p:nvSpPr>
        <p:spPr>
          <a:xfrm>
            <a:off x="2001838" y="0"/>
            <a:ext cx="8912225" cy="747713"/>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700" b="1" dirty="0">
                <a:latin typeface="Times New Roman" panose="02020603050405020304" pitchFamily="18" charset="0"/>
                <a:cs typeface="Times New Roman" panose="02020603050405020304" pitchFamily="18" charset="0"/>
              </a:rPr>
              <a:t>REFERENCES:</a:t>
            </a:r>
          </a:p>
        </p:txBody>
      </p:sp>
      <p:sp>
        <p:nvSpPr>
          <p:cNvPr id="5" name="Content Placeholder 2">
            <a:extLst>
              <a:ext uri="{FF2B5EF4-FFF2-40B4-BE49-F238E27FC236}">
                <a16:creationId xmlns:a16="http://schemas.microsoft.com/office/drawing/2014/main" id="{693FD122-1E7C-5A43-8D8F-3A3EA5135B9D}"/>
              </a:ext>
            </a:extLst>
          </p:cNvPr>
          <p:cNvSpPr txBox="1">
            <a:spLocks noGrp="1"/>
          </p:cNvSpPr>
          <p:nvPr>
            <p:ph idx="1"/>
          </p:nvPr>
        </p:nvSpPr>
        <p:spPr>
          <a:xfrm>
            <a:off x="390419" y="746941"/>
            <a:ext cx="11584728" cy="611105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800"/>
              </a:spcAft>
            </a:pPr>
            <a:r>
              <a:rPr lang="en-US" sz="2200" dirty="0">
                <a:effectLst/>
                <a:latin typeface="Times New Roman" panose="02020603050405020304" pitchFamily="18" charset="0"/>
                <a:ea typeface="Times New Roman" panose="02020603050405020304" pitchFamily="18" charset="0"/>
              </a:rPr>
              <a:t>[1] M. Cahill and G. Mulligan, ‘‘Using geographically weighted regression to explore local crime patterns,’’ Social Sci. </a:t>
            </a:r>
            <a:r>
              <a:rPr lang="en-US" sz="2200" dirty="0" err="1">
                <a:effectLst/>
                <a:latin typeface="Times New Roman" panose="02020603050405020304" pitchFamily="18" charset="0"/>
                <a:ea typeface="Times New Roman" panose="02020603050405020304" pitchFamily="18" charset="0"/>
              </a:rPr>
              <a:t>Comput</a:t>
            </a:r>
            <a:r>
              <a:rPr lang="en-US" sz="2200" dirty="0">
                <a:effectLst/>
                <a:latin typeface="Times New Roman" panose="02020603050405020304" pitchFamily="18" charset="0"/>
                <a:ea typeface="Times New Roman" panose="02020603050405020304" pitchFamily="18" charset="0"/>
              </a:rPr>
              <a:t>. Rev., vol. 25, no. 2, pp. 174–193, May 2007, </a:t>
            </a:r>
            <a:r>
              <a:rPr lang="en-US" sz="2200" dirty="0" err="1">
                <a:effectLst/>
                <a:latin typeface="Times New Roman" panose="02020603050405020304" pitchFamily="18" charset="0"/>
                <a:ea typeface="Times New Roman" panose="02020603050405020304" pitchFamily="18" charset="0"/>
              </a:rPr>
              <a:t>doi</a:t>
            </a:r>
            <a:r>
              <a:rPr lang="en-US" sz="2200" dirty="0">
                <a:effectLst/>
                <a:latin typeface="Times New Roman" panose="02020603050405020304" pitchFamily="18" charset="0"/>
                <a:ea typeface="Times New Roman" panose="02020603050405020304" pitchFamily="18" charset="0"/>
              </a:rPr>
              <a:t>: 10.1177/0894439307298925.</a:t>
            </a:r>
            <a:endParaRPr lang="en-IN" sz="22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2200" dirty="0">
                <a:effectLst/>
                <a:latin typeface="Times New Roman" panose="02020603050405020304" pitchFamily="18" charset="0"/>
                <a:ea typeface="Times New Roman" panose="02020603050405020304" pitchFamily="18" charset="0"/>
              </a:rPr>
              <a:t> [2] J. M. Caplan, L. W. Kennedy, and J. Miller, ‘‘Risk terrain modeling: Brokering criminological theory and GIS methods for crime forecasting,’’ Justice Quart., vol. 28, no. 2, pp. 360–381, Apr. 2011, </a:t>
            </a:r>
            <a:r>
              <a:rPr lang="en-US" sz="2200" dirty="0" err="1">
                <a:effectLst/>
                <a:latin typeface="Times New Roman" panose="02020603050405020304" pitchFamily="18" charset="0"/>
                <a:ea typeface="Times New Roman" panose="02020603050405020304" pitchFamily="18" charset="0"/>
              </a:rPr>
              <a:t>doi</a:t>
            </a:r>
            <a:r>
              <a:rPr lang="en-US" sz="2200" dirty="0">
                <a:effectLst/>
                <a:latin typeface="Times New Roman" panose="02020603050405020304" pitchFamily="18" charset="0"/>
                <a:ea typeface="Times New Roman" panose="02020603050405020304" pitchFamily="18" charset="0"/>
              </a:rPr>
              <a:t>: 10.1080/07418825.2010.486037. </a:t>
            </a:r>
            <a:endParaRPr lang="en-IN" sz="22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2200" dirty="0">
                <a:effectLst/>
                <a:latin typeface="Times New Roman" panose="02020603050405020304" pitchFamily="18" charset="0"/>
                <a:ea typeface="Times New Roman" panose="02020603050405020304" pitchFamily="18" charset="0"/>
              </a:rPr>
              <a:t>[3] A. </a:t>
            </a:r>
            <a:r>
              <a:rPr lang="en-US" sz="2200" dirty="0" err="1">
                <a:effectLst/>
                <a:latin typeface="Times New Roman" panose="02020603050405020304" pitchFamily="18" charset="0"/>
                <a:ea typeface="Times New Roman" panose="02020603050405020304" pitchFamily="18" charset="0"/>
              </a:rPr>
              <a:t>Almehmadi</a:t>
            </a:r>
            <a:r>
              <a:rPr lang="en-US" sz="2200" dirty="0">
                <a:effectLst/>
                <a:latin typeface="Times New Roman" panose="02020603050405020304" pitchFamily="18" charset="0"/>
                <a:ea typeface="Times New Roman" panose="02020603050405020304" pitchFamily="18" charset="0"/>
              </a:rPr>
              <a:t>, Z. </a:t>
            </a:r>
            <a:r>
              <a:rPr lang="en-US" sz="2200" dirty="0" err="1">
                <a:effectLst/>
                <a:latin typeface="Times New Roman" panose="02020603050405020304" pitchFamily="18" charset="0"/>
                <a:ea typeface="Times New Roman" panose="02020603050405020304" pitchFamily="18" charset="0"/>
              </a:rPr>
              <a:t>Joudaki</a:t>
            </a:r>
            <a:r>
              <a:rPr lang="en-US" sz="2200" dirty="0">
                <a:effectLst/>
                <a:latin typeface="Times New Roman" panose="02020603050405020304" pitchFamily="18" charset="0"/>
                <a:ea typeface="Times New Roman" panose="02020603050405020304" pitchFamily="18" charset="0"/>
              </a:rPr>
              <a:t>, and R. </a:t>
            </a:r>
            <a:r>
              <a:rPr lang="en-US" sz="2200" dirty="0" err="1">
                <a:effectLst/>
                <a:latin typeface="Times New Roman" panose="02020603050405020304" pitchFamily="18" charset="0"/>
                <a:ea typeface="Times New Roman" panose="02020603050405020304" pitchFamily="18" charset="0"/>
              </a:rPr>
              <a:t>Jalali</a:t>
            </a:r>
            <a:r>
              <a:rPr lang="en-US" sz="2200" dirty="0">
                <a:effectLst/>
                <a:latin typeface="Times New Roman" panose="02020603050405020304" pitchFamily="18" charset="0"/>
                <a:ea typeface="Times New Roman" panose="02020603050405020304" pitchFamily="18" charset="0"/>
              </a:rPr>
              <a:t>, ‘‘Language usage on Twitter predicts crime rates,’’ in Proc. 10th Int. Conf. </a:t>
            </a:r>
            <a:r>
              <a:rPr lang="en-US" sz="2200" dirty="0" err="1">
                <a:effectLst/>
                <a:latin typeface="Times New Roman" panose="02020603050405020304" pitchFamily="18" charset="0"/>
                <a:ea typeface="Times New Roman" panose="02020603050405020304" pitchFamily="18" charset="0"/>
              </a:rPr>
              <a:t>Secur</a:t>
            </a:r>
            <a:r>
              <a:rPr lang="en-US" sz="2200" dirty="0">
                <a:effectLst/>
                <a:latin typeface="Times New Roman" panose="02020603050405020304" pitchFamily="18" charset="0"/>
                <a:ea typeface="Times New Roman" panose="02020603050405020304" pitchFamily="18" charset="0"/>
              </a:rPr>
              <a:t>. Inf. </a:t>
            </a:r>
            <a:r>
              <a:rPr lang="en-US" sz="2200" dirty="0" err="1">
                <a:effectLst/>
                <a:latin typeface="Times New Roman" panose="02020603050405020304" pitchFamily="18" charset="0"/>
                <a:ea typeface="Times New Roman" panose="02020603050405020304" pitchFamily="18" charset="0"/>
              </a:rPr>
              <a:t>Netw</a:t>
            </a:r>
            <a:r>
              <a:rPr lang="en-US" sz="2200" dirty="0">
                <a:effectLst/>
                <a:latin typeface="Times New Roman" panose="02020603050405020304" pitchFamily="18" charset="0"/>
                <a:ea typeface="Times New Roman" panose="02020603050405020304" pitchFamily="18" charset="0"/>
              </a:rPr>
              <a:t>., Oct. 2017, pp. 307–310, </a:t>
            </a:r>
            <a:r>
              <a:rPr lang="en-US" sz="2200" dirty="0" err="1">
                <a:effectLst/>
                <a:latin typeface="Times New Roman" panose="02020603050405020304" pitchFamily="18" charset="0"/>
                <a:ea typeface="Times New Roman" panose="02020603050405020304" pitchFamily="18" charset="0"/>
              </a:rPr>
              <a:t>doi</a:t>
            </a:r>
            <a:r>
              <a:rPr lang="en-US" sz="2200" dirty="0">
                <a:effectLst/>
                <a:latin typeface="Times New Roman" panose="02020603050405020304" pitchFamily="18" charset="0"/>
                <a:ea typeface="Times New Roman" panose="02020603050405020304" pitchFamily="18" charset="0"/>
              </a:rPr>
              <a:t>: 10.1145/3136825.3136854. </a:t>
            </a:r>
            <a:endParaRPr lang="en-IN" sz="2200" dirty="0">
              <a:effectLst/>
              <a:latin typeface="Calibri" panose="020F0502020204030204" pitchFamily="34" charset="0"/>
              <a:ea typeface="Calibri" panose="020F0502020204030204" pitchFamily="34" charset="0"/>
            </a:endParaRPr>
          </a:p>
          <a:p>
            <a:pPr algn="just">
              <a:lnSpc>
                <a:spcPct val="107000"/>
              </a:lnSpc>
              <a:spcAft>
                <a:spcPts val="800"/>
              </a:spcAft>
            </a:pPr>
            <a:r>
              <a:rPr lang="en-US" sz="2200" dirty="0">
                <a:effectLst/>
                <a:latin typeface="Times New Roman" panose="02020603050405020304" pitchFamily="18" charset="0"/>
                <a:ea typeface="Times New Roman" panose="02020603050405020304" pitchFamily="18" charset="0"/>
              </a:rPr>
              <a:t>[4] V. K. </a:t>
            </a:r>
            <a:r>
              <a:rPr lang="en-US" sz="2200" dirty="0" err="1">
                <a:effectLst/>
                <a:latin typeface="Times New Roman" panose="02020603050405020304" pitchFamily="18" charset="0"/>
                <a:ea typeface="Times New Roman" panose="02020603050405020304" pitchFamily="18" charset="0"/>
              </a:rPr>
              <a:t>Borooah</a:t>
            </a:r>
            <a:r>
              <a:rPr lang="en-US" sz="2200" dirty="0">
                <a:effectLst/>
                <a:latin typeface="Times New Roman" panose="02020603050405020304" pitchFamily="18" charset="0"/>
                <a:ea typeface="Times New Roman" panose="02020603050405020304" pitchFamily="18" charset="0"/>
              </a:rPr>
              <a:t> and N. Ireland, ‘‘Deprivation, violence, and conflict: An analysis of Naxalite activity in the districts of India,’’ Int. J. Conf. Violence, vol. 2, no. 2, pp. 317–333, 2008, </a:t>
            </a:r>
            <a:r>
              <a:rPr lang="en-US" sz="2200" dirty="0" err="1">
                <a:effectLst/>
                <a:latin typeface="Times New Roman" panose="02020603050405020304" pitchFamily="18" charset="0"/>
                <a:ea typeface="Times New Roman" panose="02020603050405020304" pitchFamily="18" charset="0"/>
              </a:rPr>
              <a:t>doi</a:t>
            </a:r>
            <a:r>
              <a:rPr lang="en-US" sz="2200" dirty="0">
                <a:effectLst/>
                <a:latin typeface="Times New Roman" panose="02020603050405020304" pitchFamily="18" charset="0"/>
                <a:ea typeface="Times New Roman" panose="02020603050405020304" pitchFamily="18" charset="0"/>
              </a:rPr>
              <a:t>: 10.4119/UNIBI/ijcv.42. </a:t>
            </a:r>
          </a:p>
          <a:p>
            <a:pPr algn="just">
              <a:lnSpc>
                <a:spcPct val="107000"/>
              </a:lnSpc>
              <a:spcAft>
                <a:spcPts val="800"/>
              </a:spcAft>
            </a:pPr>
            <a:r>
              <a:rPr lang="en-US" sz="2200" dirty="0">
                <a:effectLst/>
                <a:latin typeface="Times New Roman" panose="02020603050405020304" pitchFamily="18" charset="0"/>
                <a:ea typeface="Times New Roman" panose="02020603050405020304" pitchFamily="18" charset="0"/>
              </a:rPr>
              <a:t>[5] A. </a:t>
            </a:r>
            <a:r>
              <a:rPr lang="en-US" sz="2200" dirty="0" err="1">
                <a:effectLst/>
                <a:latin typeface="Times New Roman" panose="02020603050405020304" pitchFamily="18" charset="0"/>
                <a:ea typeface="Times New Roman" panose="02020603050405020304" pitchFamily="18" charset="0"/>
              </a:rPr>
              <a:t>Babakura</a:t>
            </a:r>
            <a:r>
              <a:rPr lang="en-US" sz="2200" dirty="0">
                <a:effectLst/>
                <a:latin typeface="Times New Roman" panose="02020603050405020304" pitchFamily="18" charset="0"/>
                <a:ea typeface="Times New Roman" panose="02020603050405020304" pitchFamily="18" charset="0"/>
              </a:rPr>
              <a:t>, M. N. </a:t>
            </a:r>
            <a:r>
              <a:rPr lang="en-US" sz="2200" dirty="0" err="1">
                <a:effectLst/>
                <a:latin typeface="Times New Roman" panose="02020603050405020304" pitchFamily="18" charset="0"/>
                <a:ea typeface="Times New Roman" panose="02020603050405020304" pitchFamily="18" charset="0"/>
              </a:rPr>
              <a:t>Sulaiman</a:t>
            </a:r>
            <a:r>
              <a:rPr lang="en-US" sz="2200" dirty="0">
                <a:effectLst/>
                <a:latin typeface="Times New Roman" panose="02020603050405020304" pitchFamily="18" charset="0"/>
                <a:ea typeface="Times New Roman" panose="02020603050405020304" pitchFamily="18" charset="0"/>
              </a:rPr>
              <a:t>, and M. A. Yusuf, ‘‘Improved method of classification algorithms for crime prediction,’’ in Proc. Int. </a:t>
            </a:r>
            <a:r>
              <a:rPr lang="en-US" sz="2200" dirty="0" err="1">
                <a:effectLst/>
                <a:latin typeface="Times New Roman" panose="02020603050405020304" pitchFamily="18" charset="0"/>
                <a:ea typeface="Times New Roman" panose="02020603050405020304" pitchFamily="18" charset="0"/>
              </a:rPr>
              <a:t>Symp</a:t>
            </a:r>
            <a:r>
              <a:rPr lang="en-US" sz="2200" dirty="0">
                <a:effectLst/>
                <a:latin typeface="Times New Roman" panose="02020603050405020304" pitchFamily="18" charset="0"/>
                <a:ea typeface="Times New Roman" panose="02020603050405020304" pitchFamily="18" charset="0"/>
              </a:rPr>
              <a:t>. Biometrics </a:t>
            </a:r>
            <a:r>
              <a:rPr lang="en-US" sz="2200" dirty="0" err="1">
                <a:effectLst/>
                <a:latin typeface="Times New Roman" panose="02020603050405020304" pitchFamily="18" charset="0"/>
                <a:ea typeface="Times New Roman" panose="02020603050405020304" pitchFamily="18" charset="0"/>
              </a:rPr>
              <a:t>Secur</a:t>
            </a:r>
            <a:r>
              <a:rPr lang="en-US" sz="2200" dirty="0">
                <a:effectLst/>
                <a:latin typeface="Times New Roman" panose="02020603050405020304" pitchFamily="18" charset="0"/>
                <a:ea typeface="Times New Roman" panose="02020603050405020304" pitchFamily="18" charset="0"/>
              </a:rPr>
              <a:t>. Technol. (ISBAST), Aug. 2014, pp. 250–255, </a:t>
            </a:r>
            <a:r>
              <a:rPr lang="en-US" sz="2200" dirty="0" err="1">
                <a:effectLst/>
                <a:latin typeface="Times New Roman" panose="02020603050405020304" pitchFamily="18" charset="0"/>
                <a:ea typeface="Times New Roman" panose="02020603050405020304" pitchFamily="18" charset="0"/>
              </a:rPr>
              <a:t>doi</a:t>
            </a:r>
            <a:r>
              <a:rPr lang="en-US" sz="2200" dirty="0">
                <a:effectLst/>
                <a:latin typeface="Times New Roman" panose="02020603050405020304" pitchFamily="18" charset="0"/>
                <a:ea typeface="Times New Roman" panose="02020603050405020304" pitchFamily="18" charset="0"/>
              </a:rPr>
              <a:t>: 10.1109/ISBAST.2014.7013130.</a:t>
            </a:r>
            <a:endParaRPr lang="en-IN" sz="2200" dirty="0">
              <a:effectLst/>
              <a:latin typeface="Calibri" panose="020F0502020204030204" pitchFamily="34" charset="0"/>
              <a:ea typeface="Calibri" panose="020F0502020204030204" pitchFamily="34" charset="0"/>
            </a:endParaRPr>
          </a:p>
          <a:p>
            <a:pPr algn="just">
              <a:lnSpc>
                <a:spcPct val="107000"/>
              </a:lnSpc>
              <a:spcAft>
                <a:spcPts val="800"/>
              </a:spcAft>
            </a:pPr>
            <a:endParaRPr lang="en-IN" sz="2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756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D693DCA-90F0-CB4B-88BA-7FD153E127E0}"/>
              </a:ext>
            </a:extLst>
          </p:cNvPr>
          <p:cNvSpPr txBox="1">
            <a:spLocks noGrp="1"/>
          </p:cNvSpPr>
          <p:nvPr>
            <p:ph type="title"/>
          </p:nvPr>
        </p:nvSpPr>
        <p:spPr>
          <a:xfrm>
            <a:off x="3455955" y="0"/>
            <a:ext cx="8911687" cy="4360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761DFE7C-34ED-87ED-B4D3-8AD001BEB014}"/>
              </a:ext>
            </a:extLst>
          </p:cNvPr>
          <p:cNvPicPr>
            <a:picLocks noGrp="1" noChangeAspect="1"/>
          </p:cNvPicPr>
          <p:nvPr>
            <p:ph idx="1"/>
          </p:nvPr>
        </p:nvPicPr>
        <p:blipFill>
          <a:blip r:embed="rId2"/>
          <a:stretch>
            <a:fillRect/>
          </a:stretch>
        </p:blipFill>
        <p:spPr>
          <a:xfrm>
            <a:off x="92467" y="436064"/>
            <a:ext cx="12099533" cy="6421935"/>
          </a:xfrm>
        </p:spPr>
      </p:pic>
    </p:spTree>
    <p:extLst>
      <p:ext uri="{BB962C8B-B14F-4D97-AF65-F5344CB8AC3E}">
        <p14:creationId xmlns:p14="http://schemas.microsoft.com/office/powerpoint/2010/main" val="300604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659AC3-C1DC-FA4C-8561-A19529138877}"/>
              </a:ext>
            </a:extLst>
          </p:cNvPr>
          <p:cNvSpPr txBox="1">
            <a:spLocks noGrp="1"/>
          </p:cNvSpPr>
          <p:nvPr>
            <p:ph type="title"/>
          </p:nvPr>
        </p:nvSpPr>
        <p:spPr>
          <a:xfrm>
            <a:off x="2592925" y="624110"/>
            <a:ext cx="8911687" cy="32266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                   PROBLEM STATEMENT: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p:txBody>
      </p:sp>
      <p:sp>
        <p:nvSpPr>
          <p:cNvPr id="7" name="Content Placeholder 5">
            <a:extLst>
              <a:ext uri="{FF2B5EF4-FFF2-40B4-BE49-F238E27FC236}">
                <a16:creationId xmlns:a16="http://schemas.microsoft.com/office/drawing/2014/main" id="{FCF1559B-F332-D644-A178-90548D425A7C}"/>
              </a:ext>
            </a:extLst>
          </p:cNvPr>
          <p:cNvSpPr txBox="1">
            <a:spLocks noGrp="1"/>
          </p:cNvSpPr>
          <p:nvPr>
            <p:ph idx="1"/>
          </p:nvPr>
        </p:nvSpPr>
        <p:spPr>
          <a:xfrm>
            <a:off x="821933" y="1273996"/>
            <a:ext cx="10682680" cy="558400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system they are proposed logistic regression and K-means classifiers. Researches have been done to study the relation between criminal activities and socio-economic variables like unemployment income level race level of education.</a:t>
            </a:r>
          </a:p>
          <a:p>
            <a:pPr marL="0" indent="0">
              <a:buNone/>
            </a:pPr>
            <a:r>
              <a:rPr lang="en-US" sz="2400" b="1" dirty="0">
                <a:latin typeface="Times New Roman" panose="02020603050405020304" pitchFamily="18" charset="0"/>
                <a:cs typeface="Times New Roman" panose="02020603050405020304" pitchFamily="18" charset="0"/>
              </a:rPr>
              <a:t>                      PROPOSED SYSTEM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Property crime more than doubled over the same period. Since the 1990s, however, crime in the United States has declined steadily. Until recently crime prevention was studied based on strict behavioural and social methods, but the recent developments in Data Analysis have allowed a more quantitative approach in the subject. We will explore a dataset of nearly 12 years of crime reports from across all of San Francisco's neighbourhoods, and we will create a model that predicts the category of crime that occurred, given the time and location.</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417616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525325-D850-E94A-A0B3-1C9B0E8B1358}"/>
              </a:ext>
            </a:extLst>
          </p:cNvPr>
          <p:cNvSpPr txBox="1">
            <a:spLocks noGrp="1"/>
          </p:cNvSpPr>
          <p:nvPr>
            <p:ph type="title"/>
          </p:nvPr>
        </p:nvSpPr>
        <p:spPr>
          <a:xfrm>
            <a:off x="2574078" y="366532"/>
            <a:ext cx="8911687" cy="5033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               DEVELOPMENT ENVIRONMENT</a:t>
            </a:r>
            <a:r>
              <a:rPr lang="en-IN" sz="2000" b="1" dirty="0">
                <a:latin typeface="Times New Roman" panose="02020603050405020304" pitchFamily="18" charset="0"/>
                <a:cs typeface="Times New Roman" panose="02020603050405020304" pitchFamily="18" charset="0"/>
              </a:rPr>
              <a:t>:</a:t>
            </a:r>
          </a:p>
        </p:txBody>
      </p:sp>
      <p:sp>
        <p:nvSpPr>
          <p:cNvPr id="2" name="Content Placeholder 2">
            <a:extLst>
              <a:ext uri="{FF2B5EF4-FFF2-40B4-BE49-F238E27FC236}">
                <a16:creationId xmlns:a16="http://schemas.microsoft.com/office/drawing/2014/main" id="{C80E7B2C-B88A-6C42-B8B3-14EF3741A747}"/>
              </a:ext>
            </a:extLst>
          </p:cNvPr>
          <p:cNvSpPr txBox="1">
            <a:spLocks noGrp="1"/>
          </p:cNvSpPr>
          <p:nvPr>
            <p:ph idx="1"/>
          </p:nvPr>
        </p:nvSpPr>
        <p:spPr>
          <a:xfrm>
            <a:off x="2592388" y="1127125"/>
            <a:ext cx="8915400" cy="56314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latin typeface="Times New Roman" panose="02020603050405020304" pitchFamily="18" charset="0"/>
                <a:cs typeface="Times New Roman" panose="02020603050405020304" pitchFamily="18" charset="0"/>
              </a:rPr>
              <a:t>SOFTWARE ENVIRONMENT: </a:t>
            </a: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Operating System	:	Windows 7 , 8, 10 (64 bit)</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Software		      : 	Python and Anaconda Navigator</a:t>
            </a:r>
            <a:endParaRPr lang="en-IN" sz="2400" dirty="0">
              <a:latin typeface="Times New Roman" panose="02020603050405020304" pitchFamily="18" charset="0"/>
              <a:cs typeface="Times New Roman" panose="02020603050405020304" pitchFamily="18" charset="0"/>
            </a:endParaRP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a:p>
            <a:pPr marL="0" indent="0">
              <a:buFont typeface="Wingdings 3" charset="2"/>
              <a:buNone/>
            </a:pPr>
            <a:r>
              <a:rPr lang="en-US" sz="2400" b="1" dirty="0">
                <a:latin typeface="Times New Roman" panose="02020603050405020304" pitchFamily="18" charset="0"/>
                <a:cs typeface="Times New Roman" panose="02020603050405020304" pitchFamily="18" charset="0"/>
              </a:rPr>
              <a:t>HARDWARE ENVIRONMENT:</a:t>
            </a:r>
          </a:p>
          <a:p>
            <a:pPr marL="0" indent="0">
              <a:buFont typeface="Wingdings 3" charset="2"/>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Hard Disk		:	500GB and Above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RAM			: 	4GB and Above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Processor		:	I3 and Above</a:t>
            </a:r>
            <a:endParaRPr lang="en-IN" sz="2400" dirty="0">
              <a:latin typeface="Times New Roman" panose="02020603050405020304" pitchFamily="18" charset="0"/>
              <a:cs typeface="Times New Roman" panose="02020603050405020304" pitchFamily="18" charset="0"/>
            </a:endParaRPr>
          </a:p>
          <a:p>
            <a:pPr marL="0" indent="0">
              <a:buFont typeface="Wingdings 3" charset="2"/>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2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9E4603-47C6-D644-BE79-9432C2F7CF14}"/>
              </a:ext>
            </a:extLst>
          </p:cNvPr>
          <p:cNvSpPr txBox="1">
            <a:spLocks noGrp="1"/>
          </p:cNvSpPr>
          <p:nvPr>
            <p:ph type="title"/>
          </p:nvPr>
        </p:nvSpPr>
        <p:spPr>
          <a:xfrm>
            <a:off x="2592388" y="339048"/>
            <a:ext cx="8912225" cy="6164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            SYSTEM  ARCHITECTURE:</a:t>
            </a:r>
          </a:p>
        </p:txBody>
      </p:sp>
      <p:pic>
        <p:nvPicPr>
          <p:cNvPr id="2" name="Picture 1">
            <a:extLst>
              <a:ext uri="{FF2B5EF4-FFF2-40B4-BE49-F238E27FC236}">
                <a16:creationId xmlns:a16="http://schemas.microsoft.com/office/drawing/2014/main" id="{F1C04D7C-DDCA-D476-BE5F-51F475ED3C87}"/>
              </a:ext>
            </a:extLst>
          </p:cNvPr>
          <p:cNvPicPr>
            <a:picLocks noChangeAspect="1"/>
          </p:cNvPicPr>
          <p:nvPr/>
        </p:nvPicPr>
        <p:blipFill>
          <a:blip r:embed="rId2"/>
          <a:stretch>
            <a:fillRect/>
          </a:stretch>
        </p:blipFill>
        <p:spPr>
          <a:xfrm>
            <a:off x="0" y="955498"/>
            <a:ext cx="12072136" cy="5753527"/>
          </a:xfrm>
          <a:prstGeom prst="rect">
            <a:avLst/>
          </a:prstGeom>
        </p:spPr>
      </p:pic>
      <p:pic>
        <p:nvPicPr>
          <p:cNvPr id="5" name="Picture 4">
            <a:extLst>
              <a:ext uri="{FF2B5EF4-FFF2-40B4-BE49-F238E27FC236}">
                <a16:creationId xmlns:a16="http://schemas.microsoft.com/office/drawing/2014/main" id="{2631DCB7-F8A2-1F61-5FEE-1C424EC4478C}"/>
              </a:ext>
            </a:extLst>
          </p:cNvPr>
          <p:cNvPicPr>
            <a:picLocks noChangeAspect="1"/>
          </p:cNvPicPr>
          <p:nvPr/>
        </p:nvPicPr>
        <p:blipFill>
          <a:blip r:embed="rId3"/>
          <a:stretch>
            <a:fillRect/>
          </a:stretch>
        </p:blipFill>
        <p:spPr>
          <a:xfrm>
            <a:off x="904126" y="1230034"/>
            <a:ext cx="1757738" cy="496023"/>
          </a:xfrm>
          <a:prstGeom prst="rect">
            <a:avLst/>
          </a:prstGeom>
        </p:spPr>
      </p:pic>
      <p:pic>
        <p:nvPicPr>
          <p:cNvPr id="7" name="Picture 6">
            <a:extLst>
              <a:ext uri="{FF2B5EF4-FFF2-40B4-BE49-F238E27FC236}">
                <a16:creationId xmlns:a16="http://schemas.microsoft.com/office/drawing/2014/main" id="{669BCAD1-D860-B194-5D74-3FDF5B2E3B5E}"/>
              </a:ext>
            </a:extLst>
          </p:cNvPr>
          <p:cNvPicPr>
            <a:picLocks noChangeAspect="1"/>
          </p:cNvPicPr>
          <p:nvPr/>
        </p:nvPicPr>
        <p:blipFill>
          <a:blip r:embed="rId4"/>
          <a:stretch>
            <a:fillRect/>
          </a:stretch>
        </p:blipFill>
        <p:spPr>
          <a:xfrm>
            <a:off x="1684963" y="3349376"/>
            <a:ext cx="2486346" cy="595899"/>
          </a:xfrm>
          <a:prstGeom prst="rect">
            <a:avLst/>
          </a:prstGeom>
        </p:spPr>
      </p:pic>
      <p:pic>
        <p:nvPicPr>
          <p:cNvPr id="9" name="Picture 8">
            <a:extLst>
              <a:ext uri="{FF2B5EF4-FFF2-40B4-BE49-F238E27FC236}">
                <a16:creationId xmlns:a16="http://schemas.microsoft.com/office/drawing/2014/main" id="{CD5823A7-E373-A46D-0AC0-8A88E338BC95}"/>
              </a:ext>
            </a:extLst>
          </p:cNvPr>
          <p:cNvPicPr>
            <a:picLocks noChangeAspect="1"/>
          </p:cNvPicPr>
          <p:nvPr/>
        </p:nvPicPr>
        <p:blipFill>
          <a:blip r:embed="rId5"/>
          <a:stretch>
            <a:fillRect/>
          </a:stretch>
        </p:blipFill>
        <p:spPr>
          <a:xfrm>
            <a:off x="3935003" y="2373330"/>
            <a:ext cx="1458930" cy="719191"/>
          </a:xfrm>
          <a:prstGeom prst="rect">
            <a:avLst/>
          </a:prstGeom>
        </p:spPr>
      </p:pic>
      <p:pic>
        <p:nvPicPr>
          <p:cNvPr id="11" name="Picture 10">
            <a:extLst>
              <a:ext uri="{FF2B5EF4-FFF2-40B4-BE49-F238E27FC236}">
                <a16:creationId xmlns:a16="http://schemas.microsoft.com/office/drawing/2014/main" id="{CCEC6EC4-1287-CA36-EF19-F596BDB41291}"/>
              </a:ext>
            </a:extLst>
          </p:cNvPr>
          <p:cNvPicPr>
            <a:picLocks noChangeAspect="1"/>
          </p:cNvPicPr>
          <p:nvPr/>
        </p:nvPicPr>
        <p:blipFill>
          <a:blip r:embed="rId6"/>
          <a:stretch>
            <a:fillRect/>
          </a:stretch>
        </p:blipFill>
        <p:spPr>
          <a:xfrm>
            <a:off x="6507498" y="955497"/>
            <a:ext cx="2369374" cy="595899"/>
          </a:xfrm>
          <a:prstGeom prst="rect">
            <a:avLst/>
          </a:prstGeom>
        </p:spPr>
      </p:pic>
      <p:pic>
        <p:nvPicPr>
          <p:cNvPr id="13" name="Picture 12">
            <a:extLst>
              <a:ext uri="{FF2B5EF4-FFF2-40B4-BE49-F238E27FC236}">
                <a16:creationId xmlns:a16="http://schemas.microsoft.com/office/drawing/2014/main" id="{0AB27A59-7438-8DC9-BC35-FEBC8C5AF05C}"/>
              </a:ext>
            </a:extLst>
          </p:cNvPr>
          <p:cNvPicPr>
            <a:picLocks noChangeAspect="1"/>
          </p:cNvPicPr>
          <p:nvPr/>
        </p:nvPicPr>
        <p:blipFill>
          <a:blip r:embed="rId7"/>
          <a:stretch>
            <a:fillRect/>
          </a:stretch>
        </p:blipFill>
        <p:spPr>
          <a:xfrm>
            <a:off x="945012" y="5301466"/>
            <a:ext cx="1593524" cy="513708"/>
          </a:xfrm>
          <a:prstGeom prst="rect">
            <a:avLst/>
          </a:prstGeom>
        </p:spPr>
      </p:pic>
      <p:pic>
        <p:nvPicPr>
          <p:cNvPr id="15" name="Picture 14">
            <a:extLst>
              <a:ext uri="{FF2B5EF4-FFF2-40B4-BE49-F238E27FC236}">
                <a16:creationId xmlns:a16="http://schemas.microsoft.com/office/drawing/2014/main" id="{2AD42B10-C9C1-BC93-73A6-6C1140BACF49}"/>
              </a:ext>
            </a:extLst>
          </p:cNvPr>
          <p:cNvPicPr>
            <a:picLocks noChangeAspect="1"/>
          </p:cNvPicPr>
          <p:nvPr/>
        </p:nvPicPr>
        <p:blipFill>
          <a:blip r:embed="rId8"/>
          <a:stretch>
            <a:fillRect/>
          </a:stretch>
        </p:blipFill>
        <p:spPr>
          <a:xfrm>
            <a:off x="3935004" y="6064617"/>
            <a:ext cx="1458930" cy="719191"/>
          </a:xfrm>
          <a:prstGeom prst="rect">
            <a:avLst/>
          </a:prstGeom>
        </p:spPr>
      </p:pic>
      <p:pic>
        <p:nvPicPr>
          <p:cNvPr id="17" name="Picture 16">
            <a:extLst>
              <a:ext uri="{FF2B5EF4-FFF2-40B4-BE49-F238E27FC236}">
                <a16:creationId xmlns:a16="http://schemas.microsoft.com/office/drawing/2014/main" id="{C0F3EB02-E079-FEEB-85F7-6143DDEAB855}"/>
              </a:ext>
            </a:extLst>
          </p:cNvPr>
          <p:cNvPicPr>
            <a:picLocks noChangeAspect="1"/>
          </p:cNvPicPr>
          <p:nvPr/>
        </p:nvPicPr>
        <p:blipFill>
          <a:blip r:embed="rId9"/>
          <a:stretch>
            <a:fillRect/>
          </a:stretch>
        </p:blipFill>
        <p:spPr>
          <a:xfrm>
            <a:off x="7582329" y="2373330"/>
            <a:ext cx="1458930" cy="616451"/>
          </a:xfrm>
          <a:prstGeom prst="rect">
            <a:avLst/>
          </a:prstGeom>
        </p:spPr>
      </p:pic>
      <p:pic>
        <p:nvPicPr>
          <p:cNvPr id="19" name="Picture 18">
            <a:extLst>
              <a:ext uri="{FF2B5EF4-FFF2-40B4-BE49-F238E27FC236}">
                <a16:creationId xmlns:a16="http://schemas.microsoft.com/office/drawing/2014/main" id="{EF1BEF85-7268-97E2-4442-70AE8A26860E}"/>
              </a:ext>
            </a:extLst>
          </p:cNvPr>
          <p:cNvPicPr>
            <a:picLocks noChangeAspect="1"/>
          </p:cNvPicPr>
          <p:nvPr/>
        </p:nvPicPr>
        <p:blipFill>
          <a:blip r:embed="rId10"/>
          <a:stretch>
            <a:fillRect/>
          </a:stretch>
        </p:blipFill>
        <p:spPr>
          <a:xfrm>
            <a:off x="6025795" y="6200073"/>
            <a:ext cx="1781309" cy="448278"/>
          </a:xfrm>
          <a:prstGeom prst="rect">
            <a:avLst/>
          </a:prstGeom>
        </p:spPr>
      </p:pic>
      <p:pic>
        <p:nvPicPr>
          <p:cNvPr id="21" name="Picture 20">
            <a:extLst>
              <a:ext uri="{FF2B5EF4-FFF2-40B4-BE49-F238E27FC236}">
                <a16:creationId xmlns:a16="http://schemas.microsoft.com/office/drawing/2014/main" id="{F38A4766-8CDB-B84A-73C2-28ECCF7ACA88}"/>
              </a:ext>
            </a:extLst>
          </p:cNvPr>
          <p:cNvPicPr>
            <a:picLocks noChangeAspect="1"/>
          </p:cNvPicPr>
          <p:nvPr/>
        </p:nvPicPr>
        <p:blipFill>
          <a:blip r:embed="rId11"/>
          <a:stretch>
            <a:fillRect/>
          </a:stretch>
        </p:blipFill>
        <p:spPr>
          <a:xfrm>
            <a:off x="7931649" y="6129126"/>
            <a:ext cx="1530851" cy="565079"/>
          </a:xfrm>
          <a:prstGeom prst="rect">
            <a:avLst/>
          </a:prstGeom>
        </p:spPr>
      </p:pic>
      <p:pic>
        <p:nvPicPr>
          <p:cNvPr id="23" name="Picture 22">
            <a:extLst>
              <a:ext uri="{FF2B5EF4-FFF2-40B4-BE49-F238E27FC236}">
                <a16:creationId xmlns:a16="http://schemas.microsoft.com/office/drawing/2014/main" id="{979C209E-850E-B0F8-F7DD-9758CE2F9031}"/>
              </a:ext>
            </a:extLst>
          </p:cNvPr>
          <p:cNvPicPr>
            <a:picLocks noChangeAspect="1"/>
          </p:cNvPicPr>
          <p:nvPr/>
        </p:nvPicPr>
        <p:blipFill>
          <a:blip r:embed="rId12"/>
          <a:stretch>
            <a:fillRect/>
          </a:stretch>
        </p:blipFill>
        <p:spPr>
          <a:xfrm>
            <a:off x="10644027" y="6349429"/>
            <a:ext cx="789832" cy="347092"/>
          </a:xfrm>
          <a:prstGeom prst="rect">
            <a:avLst/>
          </a:prstGeom>
        </p:spPr>
      </p:pic>
    </p:spTree>
    <p:extLst>
      <p:ext uri="{BB962C8B-B14F-4D97-AF65-F5344CB8AC3E}">
        <p14:creationId xmlns:p14="http://schemas.microsoft.com/office/powerpoint/2010/main" val="421730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8580-33CD-8F76-2714-08CC9105F899}"/>
              </a:ext>
            </a:extLst>
          </p:cNvPr>
          <p:cNvSpPr>
            <a:spLocks noGrp="1"/>
          </p:cNvSpPr>
          <p:nvPr>
            <p:ph type="title"/>
          </p:nvPr>
        </p:nvSpPr>
        <p:spPr>
          <a:xfrm>
            <a:off x="400692" y="-16335"/>
            <a:ext cx="9534418" cy="697372"/>
          </a:xfrm>
        </p:spPr>
        <p:txBody>
          <a:bodyPr>
            <a:normAutofit/>
          </a:bodyPr>
          <a:lstStyle/>
          <a:p>
            <a:r>
              <a:rPr lang="en-IN" sz="2400" b="1" dirty="0">
                <a:latin typeface="Times New Roman" panose="02020603050405020304" pitchFamily="18" charset="0"/>
                <a:cs typeface="Times New Roman" panose="02020603050405020304" pitchFamily="18" charset="0"/>
              </a:rPr>
              <a:t>                                                       Data flow diagram</a:t>
            </a:r>
          </a:p>
        </p:txBody>
      </p:sp>
      <p:sp>
        <p:nvSpPr>
          <p:cNvPr id="4" name="Content Placeholder 3">
            <a:extLst>
              <a:ext uri="{FF2B5EF4-FFF2-40B4-BE49-F238E27FC236}">
                <a16:creationId xmlns:a16="http://schemas.microsoft.com/office/drawing/2014/main" id="{315DD796-9FC9-7027-F10E-23ACE0C52DBB}"/>
              </a:ext>
            </a:extLst>
          </p:cNvPr>
          <p:cNvSpPr>
            <a:spLocks noGrp="1"/>
          </p:cNvSpPr>
          <p:nvPr>
            <p:ph idx="1"/>
          </p:nvPr>
        </p:nvSpPr>
        <p:spPr>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100">
                <a:effectLst/>
                <a:latin typeface="Calibri" panose="020F0502020204030204" pitchFamily="34" charset="0"/>
                <a:ea typeface="Calibri" panose="020F0502020204030204" pitchFamily="34" charset="0"/>
              </a:rPr>
              <a:t> </a:t>
            </a:r>
            <a:endParaRPr lang="en-IN" sz="1100">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CC1653DF-EF57-CB34-03B1-777932FD5E7A}"/>
              </a:ext>
            </a:extLst>
          </p:cNvPr>
          <p:cNvSpPr/>
          <p:nvPr/>
        </p:nvSpPr>
        <p:spPr>
          <a:xfrm>
            <a:off x="3714750" y="48260"/>
            <a:ext cx="2624405" cy="4595659"/>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100">
                <a:effectLst/>
                <a:latin typeface="Calibri" panose="020F0502020204030204" pitchFamily="34" charset="0"/>
                <a:ea typeface="Calibri" panose="020F0502020204030204" pitchFamily="34" charset="0"/>
              </a:rPr>
              <a:t> </a:t>
            </a:r>
            <a:endParaRPr lang="en-IN" sz="1100">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E45882FE-C96A-EC60-3BAF-291BBCDD477B}"/>
              </a:ext>
            </a:extLst>
          </p:cNvPr>
          <p:cNvPicPr>
            <a:picLocks noChangeAspect="1"/>
          </p:cNvPicPr>
          <p:nvPr/>
        </p:nvPicPr>
        <p:blipFill>
          <a:blip r:embed="rId2"/>
          <a:stretch>
            <a:fillRect/>
          </a:stretch>
        </p:blipFill>
        <p:spPr>
          <a:xfrm>
            <a:off x="154113" y="624111"/>
            <a:ext cx="6180424" cy="6233890"/>
          </a:xfrm>
          <a:prstGeom prst="rect">
            <a:avLst/>
          </a:prstGeom>
        </p:spPr>
      </p:pic>
      <p:pic>
        <p:nvPicPr>
          <p:cNvPr id="9" name="Picture 8">
            <a:extLst>
              <a:ext uri="{FF2B5EF4-FFF2-40B4-BE49-F238E27FC236}">
                <a16:creationId xmlns:a16="http://schemas.microsoft.com/office/drawing/2014/main" id="{94BE5EB5-18C2-E995-10FC-1E8090E967E2}"/>
              </a:ext>
            </a:extLst>
          </p:cNvPr>
          <p:cNvPicPr>
            <a:picLocks noChangeAspect="1"/>
          </p:cNvPicPr>
          <p:nvPr/>
        </p:nvPicPr>
        <p:blipFill>
          <a:blip r:embed="rId3"/>
          <a:stretch>
            <a:fillRect/>
          </a:stretch>
        </p:blipFill>
        <p:spPr>
          <a:xfrm>
            <a:off x="6339154" y="624110"/>
            <a:ext cx="5852846" cy="6233890"/>
          </a:xfrm>
          <a:prstGeom prst="rect">
            <a:avLst/>
          </a:prstGeom>
        </p:spPr>
      </p:pic>
    </p:spTree>
    <p:extLst>
      <p:ext uri="{BB962C8B-B14F-4D97-AF65-F5344CB8AC3E}">
        <p14:creationId xmlns:p14="http://schemas.microsoft.com/office/powerpoint/2010/main" val="125962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83EA-C9BE-8341-898D-97B195E404CB}"/>
              </a:ext>
            </a:extLst>
          </p:cNvPr>
          <p:cNvSpPr txBox="1">
            <a:spLocks noGrp="1"/>
          </p:cNvSpPr>
          <p:nvPr>
            <p:ph type="title"/>
          </p:nvPr>
        </p:nvSpPr>
        <p:spPr>
          <a:xfrm>
            <a:off x="2592925" y="0"/>
            <a:ext cx="8911687" cy="4818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USE CASE DIAGRAM:</a:t>
            </a:r>
          </a:p>
        </p:txBody>
      </p:sp>
      <p:pic>
        <p:nvPicPr>
          <p:cNvPr id="6" name="Picture 6">
            <a:extLst>
              <a:ext uri="{FF2B5EF4-FFF2-40B4-BE49-F238E27FC236}">
                <a16:creationId xmlns:a16="http://schemas.microsoft.com/office/drawing/2014/main" id="{569A6861-1874-9841-AA6B-7371BAFD18F0}"/>
              </a:ext>
            </a:extLst>
          </p:cNvPr>
          <p:cNvPicPr>
            <a:picLocks noGrp="1" noChangeAspect="1"/>
          </p:cNvPicPr>
          <p:nvPr>
            <p:ph idx="1"/>
          </p:nvPr>
        </p:nvPicPr>
        <p:blipFill>
          <a:blip r:embed="rId2"/>
          <a:stretch>
            <a:fillRect/>
          </a:stretch>
        </p:blipFill>
        <p:spPr>
          <a:xfrm>
            <a:off x="4409361" y="807177"/>
            <a:ext cx="5698434" cy="5894205"/>
          </a:xfrm>
        </p:spPr>
      </p:pic>
      <p:pic>
        <p:nvPicPr>
          <p:cNvPr id="4" name="image12.jpg">
            <a:extLst>
              <a:ext uri="{FF2B5EF4-FFF2-40B4-BE49-F238E27FC236}">
                <a16:creationId xmlns:a16="http://schemas.microsoft.com/office/drawing/2014/main" id="{463BF93A-172C-5101-05BD-E189CFA85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685" y="509490"/>
            <a:ext cx="7796110" cy="619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11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2593-DBA1-1540-B3D8-573057D3F577}"/>
              </a:ext>
            </a:extLst>
          </p:cNvPr>
          <p:cNvSpPr txBox="1">
            <a:spLocks noGrp="1"/>
          </p:cNvSpPr>
          <p:nvPr>
            <p:ph type="title"/>
          </p:nvPr>
        </p:nvSpPr>
        <p:spPr>
          <a:xfrm>
            <a:off x="2557463" y="258763"/>
            <a:ext cx="9067800" cy="6191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COLLABORATION DIAGRAM:</a:t>
            </a:r>
          </a:p>
        </p:txBody>
      </p:sp>
      <p:pic>
        <p:nvPicPr>
          <p:cNvPr id="4" name="image31.png">
            <a:extLst>
              <a:ext uri="{FF2B5EF4-FFF2-40B4-BE49-F238E27FC236}">
                <a16:creationId xmlns:a16="http://schemas.microsoft.com/office/drawing/2014/main" id="{149BF936-4CAC-F99B-ACF8-1321FE333161}"/>
              </a:ext>
            </a:extLst>
          </p:cNvPr>
          <p:cNvPicPr>
            <a:picLocks/>
          </p:cNvPicPr>
          <p:nvPr/>
        </p:nvPicPr>
        <p:blipFill>
          <a:blip r:embed="rId2"/>
          <a:srcRect/>
          <a:stretch>
            <a:fillRect/>
          </a:stretch>
        </p:blipFill>
        <p:spPr>
          <a:xfrm>
            <a:off x="519764" y="1312863"/>
            <a:ext cx="11165305" cy="5059061"/>
          </a:xfrm>
          <a:prstGeom prst="rect">
            <a:avLst/>
          </a:prstGeom>
          <a:ln/>
        </p:spPr>
      </p:pic>
    </p:spTree>
    <p:extLst>
      <p:ext uri="{BB962C8B-B14F-4D97-AF65-F5344CB8AC3E}">
        <p14:creationId xmlns:p14="http://schemas.microsoft.com/office/powerpoint/2010/main" val="4272179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1344</Words>
  <Application>Microsoft Office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Noto Sans Symbols</vt:lpstr>
      <vt:lpstr>Times New Roman</vt:lpstr>
      <vt:lpstr>Wingdings</vt:lpstr>
      <vt:lpstr>Wingdings 3</vt:lpstr>
      <vt:lpstr>Office Theme</vt:lpstr>
      <vt:lpstr>               Crime Analysis and Prediction using                       Optimized KNN Algorithm</vt:lpstr>
      <vt:lpstr>INTRODUCTION:</vt:lpstr>
      <vt:lpstr>LITERATURE SURVEY:</vt:lpstr>
      <vt:lpstr>                   PROBLEM STATEMENT:   EXISTING SYSTEM</vt:lpstr>
      <vt:lpstr>               DEVELOPMENT ENVIRONMENT:</vt:lpstr>
      <vt:lpstr>            SYSTEM  ARCHITECTURE:</vt:lpstr>
      <vt:lpstr>                                                       Data flow diagram</vt:lpstr>
      <vt:lpstr>                          USE CASE DIAGRAM:</vt:lpstr>
      <vt:lpstr>                        COLLABORATION DIAGRAM:</vt:lpstr>
      <vt:lpstr>                           SEQUENCE DIAGRAM:</vt:lpstr>
      <vt:lpstr>                        MODULE DESCRIPTION:</vt:lpstr>
      <vt:lpstr>MODULE FLOW</vt:lpstr>
      <vt:lpstr>                                                    FLOW EXPLANATION</vt:lpstr>
      <vt:lpstr>MODULE 1: DATA COLLECTION MODULE:</vt:lpstr>
      <vt:lpstr>             MODULE 2 : DATA PRE-PROCESSING  </vt:lpstr>
      <vt:lpstr>                     MODULE 3: Feature Extraction </vt:lpstr>
      <vt:lpstr>                                    MODEL 4: EVALUATION MODEL</vt:lpstr>
      <vt:lpstr>               TESTING METHODS</vt:lpstr>
      <vt:lpstr>       SCREENSHOT</vt:lpstr>
      <vt:lpstr>SCREENSHOT</vt:lpstr>
      <vt:lpstr>SCREENSHOT</vt:lpstr>
      <vt:lpstr>                             SCREENSHOT</vt:lpstr>
      <vt:lpstr>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919677573618</dc:creator>
  <cp:lastModifiedBy>trmaishwarya@gmail.com</cp:lastModifiedBy>
  <cp:revision>49</cp:revision>
  <dcterms:created xsi:type="dcterms:W3CDTF">2020-05-27T09:22:30Z</dcterms:created>
  <dcterms:modified xsi:type="dcterms:W3CDTF">2022-05-24T16:13:04Z</dcterms:modified>
</cp:coreProperties>
</file>