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sldIdLst>
    <p:sldId id="256" r:id="rId5"/>
    <p:sldId id="274" r:id="rId6"/>
    <p:sldId id="275" r:id="rId7"/>
    <p:sldId id="276" r:id="rId8"/>
    <p:sldId id="285" r:id="rId9"/>
    <p:sldId id="289" r:id="rId10"/>
    <p:sldId id="29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503A"/>
    <a:srgbClr val="0DB1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08"/>
    <p:restoredTop sz="94692"/>
  </p:normalViewPr>
  <p:slideViewPr>
    <p:cSldViewPr snapToGrid="0">
      <p:cViewPr varScale="1">
        <p:scale>
          <a:sx n="114" d="100"/>
          <a:sy n="114" d="100"/>
        </p:scale>
        <p:origin x="264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E96995-DC13-4BAE-9830-BF7046CFF489}" type="datetimeFigureOut">
              <a:rPr lang="en-US" smtClean="0"/>
              <a:t>10/26/23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E922F2-8D02-4119-828B-D9E9EF595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40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Edit pie</a:t>
            </a:r>
            <a:br>
              <a:rPr lang="en-US"/>
            </a:br>
            <a:r>
              <a:rPr lang="en-US"/>
              <a:t>remove left hand side chart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E922F2-8D02-4119-828B-D9E9EF595D7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986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2819407"/>
            <a:ext cx="10363200" cy="1146175"/>
          </a:xfrm>
        </p:spPr>
        <p:txBody>
          <a:bodyPr>
            <a:normAutofit/>
          </a:bodyPr>
          <a:lstStyle>
            <a:lvl1pPr algn="ctr">
              <a:defRPr sz="4051">
                <a:latin typeface="Arial Black" panose="020B0A04020102020204" pitchFamily="34" charset="0"/>
              </a:defRPr>
            </a:lvl1pPr>
          </a:lstStyle>
          <a:p>
            <a:r>
              <a:rPr lang="en-US"/>
              <a:t>TITLE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28800" y="3886200"/>
            <a:ext cx="8534400" cy="533400"/>
          </a:xfrm>
        </p:spPr>
        <p:txBody>
          <a:bodyPr>
            <a:normAutofit/>
          </a:bodyPr>
          <a:lstStyle>
            <a:lvl1pPr marL="0" indent="0" algn="ctr">
              <a:buNone/>
              <a:defRPr sz="1651" baseline="0">
                <a:solidFill>
                  <a:srgbClr val="0DB14B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8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3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Presenter Name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9A299-2666-4198-B3D9-63647C6506BA}" type="datetime1">
              <a:rPr lang="en-US" smtClean="0"/>
              <a:t>10/26/23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1791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4A7F8-7CE4-43C6-930B-1DD41D6F0CD8}" type="datetime1">
              <a:rPr lang="en-US" smtClean="0"/>
              <a:t>10/26/23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AC578-DDC4-4AB6-A53F-C0EE6B85B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691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5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5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15C0A-AB52-403D-860A-8C5C4CDE39DB}" type="datetime1">
              <a:rPr lang="en-US" smtClean="0"/>
              <a:t>10/26/23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AC578-DDC4-4AB6-A53F-C0EE6B85B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246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342891" lvl="0" indent="-17144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148663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61771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92CCA-01EE-4827-8FA6-97FD14757ABD}" type="datetime1">
              <a:rPr lang="en-US" smtClean="0"/>
              <a:t>10/26/23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AC578-DDC4-4AB6-A53F-C0EE6B85B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687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63084" y="4406907"/>
            <a:ext cx="103632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TITLE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891" indent="0">
              <a:buNone/>
              <a:defRPr sz="1351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674" indent="0">
              <a:buNone/>
              <a:defRPr sz="1051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051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051">
                <a:solidFill>
                  <a:schemeClr val="tx1">
                    <a:tint val="75000"/>
                  </a:schemeClr>
                </a:solidFill>
              </a:defRPr>
            </a:lvl6pPr>
            <a:lvl7pPr marL="2057349" indent="0">
              <a:buNone/>
              <a:defRPr sz="1051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051">
                <a:solidFill>
                  <a:schemeClr val="tx1">
                    <a:tint val="75000"/>
                  </a:schemeClr>
                </a:solidFill>
              </a:defRPr>
            </a:lvl8pPr>
            <a:lvl9pPr marL="2743131" indent="0">
              <a:buNone/>
              <a:defRPr sz="105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6A4F5-E2B1-43F4-A048-9C36B98906CE}" type="datetime1">
              <a:rPr lang="en-US" smtClean="0"/>
              <a:t>10/26/23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717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SECTION 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1"/>
            </a:lvl4pPr>
            <a:lvl5pPr>
              <a:defRPr sz="1351"/>
            </a:lvl5pPr>
            <a:lvl6pPr>
              <a:defRPr sz="1351"/>
            </a:lvl6pPr>
            <a:lvl7pPr>
              <a:defRPr sz="1351"/>
            </a:lvl7pPr>
            <a:lvl8pPr>
              <a:defRPr sz="1351"/>
            </a:lvl8pPr>
            <a:lvl9pPr>
              <a:defRPr sz="135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6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1"/>
            </a:lvl4pPr>
            <a:lvl5pPr>
              <a:defRPr sz="1351"/>
            </a:lvl5pPr>
            <a:lvl6pPr>
              <a:defRPr sz="1351"/>
            </a:lvl6pPr>
            <a:lvl7pPr>
              <a:defRPr sz="1351"/>
            </a:lvl7pPr>
            <a:lvl8pPr>
              <a:defRPr sz="1351"/>
            </a:lvl8pPr>
            <a:lvl9pPr>
              <a:defRPr sz="135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5CEA6-9482-4B9D-A2F1-BD4222EF3E93}" type="datetime1">
              <a:rPr lang="en-US" smtClean="0"/>
              <a:t>10/26/23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AC578-DDC4-4AB6-A53F-C0EE6B85B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588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SECTION HEADER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1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1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51DE4-8121-4A99-AC55-FD5AE66B63BB}" type="datetime1">
              <a:rPr lang="en-US" smtClean="0"/>
              <a:t>10/26/23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AC578-DDC4-4AB6-A53F-C0EE6B85B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249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SECTION HEADER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9A5D5-954D-430A-B265-B37ADB4E7A02}" type="datetime1">
              <a:rPr lang="en-US" smtClean="0"/>
              <a:t>10/26/23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AC578-DDC4-4AB6-A53F-C0EE6B85B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543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93065-C096-40E9-9452-00B0D4166A6C}" type="datetime1">
              <a:rPr lang="en-US" smtClean="0"/>
              <a:t>10/26/23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AC578-DDC4-4AB6-A53F-C0EE6B85B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054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7"/>
            <a:ext cx="681566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051"/>
            </a:lvl1pPr>
            <a:lvl2pPr marL="342891" indent="0">
              <a:buNone/>
              <a:defRPr sz="900"/>
            </a:lvl2pPr>
            <a:lvl3pPr marL="685783" indent="0">
              <a:buNone/>
              <a:defRPr sz="751"/>
            </a:lvl3pPr>
            <a:lvl4pPr marL="1028674" indent="0">
              <a:buNone/>
              <a:defRPr sz="675"/>
            </a:lvl4pPr>
            <a:lvl5pPr marL="1371566" indent="0">
              <a:buNone/>
              <a:defRPr sz="675"/>
            </a:lvl5pPr>
            <a:lvl6pPr marL="1714457" indent="0">
              <a:buNone/>
              <a:defRPr sz="675"/>
            </a:lvl6pPr>
            <a:lvl7pPr marL="2057349" indent="0">
              <a:buNone/>
              <a:defRPr sz="675"/>
            </a:lvl7pPr>
            <a:lvl8pPr marL="2400240" indent="0">
              <a:buNone/>
              <a:defRPr sz="675"/>
            </a:lvl8pPr>
            <a:lvl9pPr marL="2743131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23F89-6A11-4F83-8010-28DE3926DF7B}" type="datetime1">
              <a:rPr lang="en-US" smtClean="0"/>
              <a:t>10/26/23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AC578-DDC4-4AB6-A53F-C0EE6B85B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400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89717" y="4800600"/>
            <a:ext cx="7315200" cy="566738"/>
          </a:xfrm>
        </p:spPr>
        <p:txBody>
          <a:bodyPr anchor="b">
            <a:normAutofit/>
          </a:bodyPr>
          <a:lstStyle>
            <a:lvl1pPr algn="l">
              <a:defRPr sz="1800" b="1" baseline="0"/>
            </a:lvl1pPr>
          </a:lstStyle>
          <a:p>
            <a:r>
              <a:rPr lang="en-US"/>
              <a:t>PICTURE TITLE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891" indent="0">
              <a:buNone/>
              <a:defRPr sz="2100"/>
            </a:lvl2pPr>
            <a:lvl3pPr marL="685783" indent="0">
              <a:buNone/>
              <a:defRPr sz="1800"/>
            </a:lvl3pPr>
            <a:lvl4pPr marL="1028674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9" indent="0">
              <a:buNone/>
              <a:defRPr sz="1500"/>
            </a:lvl7pPr>
            <a:lvl8pPr marL="2400240" indent="0">
              <a:buNone/>
              <a:defRPr sz="1500"/>
            </a:lvl8pPr>
            <a:lvl9pPr marL="2743131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051"/>
            </a:lvl1pPr>
            <a:lvl2pPr marL="342891" indent="0">
              <a:buNone/>
              <a:defRPr sz="900"/>
            </a:lvl2pPr>
            <a:lvl3pPr marL="685783" indent="0">
              <a:buNone/>
              <a:defRPr sz="751"/>
            </a:lvl3pPr>
            <a:lvl4pPr marL="1028674" indent="0">
              <a:buNone/>
              <a:defRPr sz="675"/>
            </a:lvl4pPr>
            <a:lvl5pPr marL="1371566" indent="0">
              <a:buNone/>
              <a:defRPr sz="675"/>
            </a:lvl5pPr>
            <a:lvl6pPr marL="1714457" indent="0">
              <a:buNone/>
              <a:defRPr sz="675"/>
            </a:lvl6pPr>
            <a:lvl7pPr marL="2057349" indent="0">
              <a:buNone/>
              <a:defRPr sz="675"/>
            </a:lvl7pPr>
            <a:lvl8pPr marL="2400240" indent="0">
              <a:buNone/>
              <a:defRPr sz="675"/>
            </a:lvl8pPr>
            <a:lvl9pPr marL="2743131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89D77-A266-47C1-9317-255572291C32}" type="datetime1">
              <a:rPr lang="en-US" smtClean="0"/>
              <a:t>10/26/23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AC578-DDC4-4AB6-A53F-C0EE6B85B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341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Section Header	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7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226DA-A45E-43FA-BC1D-3DA1A687516D}" type="datetime1">
              <a:rPr lang="en-US" smtClean="0"/>
              <a:t>10/26/23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7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7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AC578-DDC4-4AB6-A53F-C0EE6B85B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370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l" defTabSz="685783" rtl="0" eaLnBrk="1" latinLnBrk="0" hangingPunct="1">
        <a:spcBef>
          <a:spcPct val="0"/>
        </a:spcBef>
        <a:buNone/>
        <a:defRPr sz="3600" kern="1200" baseline="0">
          <a:solidFill>
            <a:schemeClr val="tx1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57168" indent="-257168" algn="l" defTabSz="685783" rtl="0" eaLnBrk="1" latinLnBrk="0" hangingPunct="1">
        <a:spcBef>
          <a:spcPct val="20000"/>
        </a:spcBef>
        <a:buClr>
          <a:srgbClr val="0DB14B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57199" indent="-214308" algn="l" defTabSz="685783" rtl="0" eaLnBrk="1" latinLnBrk="0" hangingPunct="1">
        <a:spcBef>
          <a:spcPct val="20000"/>
        </a:spcBef>
        <a:buClr>
          <a:srgbClr val="0DB14B"/>
        </a:buClr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29" indent="-171446" algn="l" defTabSz="685783" rtl="0" eaLnBrk="1" latinLnBrk="0" hangingPunct="1">
        <a:spcBef>
          <a:spcPct val="20000"/>
        </a:spcBef>
        <a:buClr>
          <a:srgbClr val="0DB14B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00121" indent="-171446" algn="l" defTabSz="685783" rtl="0" eaLnBrk="1" latinLnBrk="0" hangingPunct="1">
        <a:spcBef>
          <a:spcPct val="20000"/>
        </a:spcBef>
        <a:buClr>
          <a:srgbClr val="0DB14B"/>
        </a:buClr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12" indent="-171446" algn="l" defTabSz="685783" rtl="0" eaLnBrk="1" latinLnBrk="0" hangingPunct="1">
        <a:spcBef>
          <a:spcPct val="20000"/>
        </a:spcBef>
        <a:buClr>
          <a:srgbClr val="0DB14B"/>
        </a:buClr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04" indent="-171446" algn="l" defTabSz="685783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8" indent="-171446" algn="l" defTabSz="685783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1pPr>
      <a:lvl2pPr marL="342891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4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9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1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6E7ADA31-C0A2-5FFB-E9E4-043B0F117DEB}"/>
              </a:ext>
            </a:extLst>
          </p:cNvPr>
          <p:cNvSpPr/>
          <p:nvPr/>
        </p:nvSpPr>
        <p:spPr>
          <a:xfrm flipH="1">
            <a:off x="1447800" y="1816372"/>
            <a:ext cx="9220191" cy="1343255"/>
          </a:xfrm>
          <a:prstGeom prst="rect">
            <a:avLst/>
          </a:prstGeom>
          <a:noFill/>
          <a:ln>
            <a:noFill/>
            <a:extLst>
              <a:ext uri="{C807C97D-BFC1-408E-A445-0C87EB9F89A2}">
                <ask:lineSketchStyleProps xmlns:ask="http://schemas.microsoft.com/office/drawing/2018/sketchyshapes" sd="1060270509">
                  <a:custGeom>
                    <a:avLst/>
                    <a:gdLst>
                      <a:gd name="connsiteX0" fmla="*/ 0 w 2515742"/>
                      <a:gd name="connsiteY0" fmla="*/ 0 h 1040448"/>
                      <a:gd name="connsiteX1" fmla="*/ 578621 w 2515742"/>
                      <a:gd name="connsiteY1" fmla="*/ 0 h 1040448"/>
                      <a:gd name="connsiteX2" fmla="*/ 1232714 w 2515742"/>
                      <a:gd name="connsiteY2" fmla="*/ 0 h 1040448"/>
                      <a:gd name="connsiteX3" fmla="*/ 1911964 w 2515742"/>
                      <a:gd name="connsiteY3" fmla="*/ 0 h 1040448"/>
                      <a:gd name="connsiteX4" fmla="*/ 2515742 w 2515742"/>
                      <a:gd name="connsiteY4" fmla="*/ 0 h 1040448"/>
                      <a:gd name="connsiteX5" fmla="*/ 2515742 w 2515742"/>
                      <a:gd name="connsiteY5" fmla="*/ 530628 h 1040448"/>
                      <a:gd name="connsiteX6" fmla="*/ 2515742 w 2515742"/>
                      <a:gd name="connsiteY6" fmla="*/ 1040448 h 1040448"/>
                      <a:gd name="connsiteX7" fmla="*/ 1886807 w 2515742"/>
                      <a:gd name="connsiteY7" fmla="*/ 1040448 h 1040448"/>
                      <a:gd name="connsiteX8" fmla="*/ 1333343 w 2515742"/>
                      <a:gd name="connsiteY8" fmla="*/ 1040448 h 1040448"/>
                      <a:gd name="connsiteX9" fmla="*/ 754723 w 2515742"/>
                      <a:gd name="connsiteY9" fmla="*/ 1040448 h 1040448"/>
                      <a:gd name="connsiteX10" fmla="*/ 0 w 2515742"/>
                      <a:gd name="connsiteY10" fmla="*/ 1040448 h 1040448"/>
                      <a:gd name="connsiteX11" fmla="*/ 0 w 2515742"/>
                      <a:gd name="connsiteY11" fmla="*/ 551437 h 1040448"/>
                      <a:gd name="connsiteX12" fmla="*/ 0 w 2515742"/>
                      <a:gd name="connsiteY12" fmla="*/ 0 h 104044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2515742" h="1040448" fill="none" extrusionOk="0">
                        <a:moveTo>
                          <a:pt x="0" y="0"/>
                        </a:moveTo>
                        <a:cubicBezTo>
                          <a:pt x="284420" y="-18765"/>
                          <a:pt x="307239" y="-27289"/>
                          <a:pt x="578621" y="0"/>
                        </a:cubicBezTo>
                        <a:cubicBezTo>
                          <a:pt x="850003" y="27289"/>
                          <a:pt x="926310" y="31484"/>
                          <a:pt x="1232714" y="0"/>
                        </a:cubicBezTo>
                        <a:cubicBezTo>
                          <a:pt x="1539118" y="-31484"/>
                          <a:pt x="1712252" y="2911"/>
                          <a:pt x="1911964" y="0"/>
                        </a:cubicBezTo>
                        <a:cubicBezTo>
                          <a:pt x="2111676" y="-2911"/>
                          <a:pt x="2252802" y="28280"/>
                          <a:pt x="2515742" y="0"/>
                        </a:cubicBezTo>
                        <a:cubicBezTo>
                          <a:pt x="2530884" y="249549"/>
                          <a:pt x="2540107" y="340715"/>
                          <a:pt x="2515742" y="530628"/>
                        </a:cubicBezTo>
                        <a:cubicBezTo>
                          <a:pt x="2491377" y="720541"/>
                          <a:pt x="2537696" y="807619"/>
                          <a:pt x="2515742" y="1040448"/>
                        </a:cubicBezTo>
                        <a:cubicBezTo>
                          <a:pt x="2314036" y="1056656"/>
                          <a:pt x="2039514" y="1023909"/>
                          <a:pt x="1886807" y="1040448"/>
                        </a:cubicBezTo>
                        <a:cubicBezTo>
                          <a:pt x="1734100" y="1056987"/>
                          <a:pt x="1515571" y="1037242"/>
                          <a:pt x="1333343" y="1040448"/>
                        </a:cubicBezTo>
                        <a:cubicBezTo>
                          <a:pt x="1151115" y="1043654"/>
                          <a:pt x="1013332" y="1057770"/>
                          <a:pt x="754723" y="1040448"/>
                        </a:cubicBezTo>
                        <a:cubicBezTo>
                          <a:pt x="496114" y="1023126"/>
                          <a:pt x="159487" y="1067085"/>
                          <a:pt x="0" y="1040448"/>
                        </a:cubicBezTo>
                        <a:cubicBezTo>
                          <a:pt x="-23347" y="895514"/>
                          <a:pt x="-3041" y="792367"/>
                          <a:pt x="0" y="551437"/>
                        </a:cubicBezTo>
                        <a:cubicBezTo>
                          <a:pt x="3041" y="310507"/>
                          <a:pt x="-6060" y="180992"/>
                          <a:pt x="0" y="0"/>
                        </a:cubicBezTo>
                        <a:close/>
                      </a:path>
                      <a:path w="2515742" h="1040448" stroke="0" extrusionOk="0">
                        <a:moveTo>
                          <a:pt x="0" y="0"/>
                        </a:moveTo>
                        <a:cubicBezTo>
                          <a:pt x="185521" y="17401"/>
                          <a:pt x="478310" y="18616"/>
                          <a:pt x="603778" y="0"/>
                        </a:cubicBezTo>
                        <a:cubicBezTo>
                          <a:pt x="729246" y="-18616"/>
                          <a:pt x="1004225" y="-17546"/>
                          <a:pt x="1157241" y="0"/>
                        </a:cubicBezTo>
                        <a:cubicBezTo>
                          <a:pt x="1310257" y="17546"/>
                          <a:pt x="1579819" y="21383"/>
                          <a:pt x="1710705" y="0"/>
                        </a:cubicBezTo>
                        <a:cubicBezTo>
                          <a:pt x="1841591" y="-21383"/>
                          <a:pt x="2217775" y="-17284"/>
                          <a:pt x="2515742" y="0"/>
                        </a:cubicBezTo>
                        <a:cubicBezTo>
                          <a:pt x="2513335" y="187698"/>
                          <a:pt x="2529312" y="357854"/>
                          <a:pt x="2515742" y="509820"/>
                        </a:cubicBezTo>
                        <a:cubicBezTo>
                          <a:pt x="2502172" y="661786"/>
                          <a:pt x="2500096" y="782876"/>
                          <a:pt x="2515742" y="1040448"/>
                        </a:cubicBezTo>
                        <a:cubicBezTo>
                          <a:pt x="2352588" y="1035622"/>
                          <a:pt x="2089570" y="1028409"/>
                          <a:pt x="1836492" y="1040448"/>
                        </a:cubicBezTo>
                        <a:cubicBezTo>
                          <a:pt x="1583414" y="1052488"/>
                          <a:pt x="1383779" y="1036152"/>
                          <a:pt x="1257871" y="1040448"/>
                        </a:cubicBezTo>
                        <a:cubicBezTo>
                          <a:pt x="1131963" y="1044744"/>
                          <a:pt x="794611" y="1025071"/>
                          <a:pt x="603778" y="1040448"/>
                        </a:cubicBezTo>
                        <a:cubicBezTo>
                          <a:pt x="412945" y="1055825"/>
                          <a:pt x="154220" y="1046300"/>
                          <a:pt x="0" y="1040448"/>
                        </a:cubicBezTo>
                        <a:cubicBezTo>
                          <a:pt x="-22994" y="873914"/>
                          <a:pt x="-22336" y="649699"/>
                          <a:pt x="0" y="541033"/>
                        </a:cubicBezTo>
                        <a:cubicBezTo>
                          <a:pt x="22336" y="432367"/>
                          <a:pt x="9767" y="18942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Gill Sans MT" panose="020B0502020104020203" pitchFamily="34" charset="0"/>
            </a:endParaRPr>
          </a:p>
        </p:txBody>
      </p:sp>
      <p:pic>
        <p:nvPicPr>
          <p:cNvPr id="36" name="Picture 3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0B241D2-78AD-6745-C0BC-3659ED057AB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036" y="1959918"/>
            <a:ext cx="8845928" cy="2943323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C6136BC-3E9B-BF3A-9FB6-4A1418784AE0}"/>
              </a:ext>
            </a:extLst>
          </p:cNvPr>
          <p:cNvSpPr/>
          <p:nvPr/>
        </p:nvSpPr>
        <p:spPr>
          <a:xfrm>
            <a:off x="1659056" y="1933196"/>
            <a:ext cx="8845928" cy="2982357"/>
          </a:xfrm>
          <a:prstGeom prst="rect">
            <a:avLst/>
          </a:prstGeom>
          <a:noFill/>
          <a:ln w="44450" cap="flat" cmpd="sng" algn="ctr">
            <a:solidFill>
              <a:srgbClr val="00503A">
                <a:alpha val="31000"/>
              </a:srgbClr>
            </a:solidFill>
            <a:prstDash val="solid"/>
          </a:ln>
          <a:effectLst>
            <a:softEdge rad="0"/>
          </a:effectLst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6CB36891-4CCD-546A-3CAE-5BB4CCB823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515" b="23319"/>
          <a:stretch/>
        </p:blipFill>
        <p:spPr bwMode="auto">
          <a:xfrm>
            <a:off x="10668000" y="228600"/>
            <a:ext cx="1050994" cy="57980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B1074F8C-6002-DCC4-4007-BA0A0449CF7C}"/>
              </a:ext>
            </a:extLst>
          </p:cNvPr>
          <p:cNvSpPr txBox="1">
            <a:spLocks/>
          </p:cNvSpPr>
          <p:nvPr/>
        </p:nvSpPr>
        <p:spPr>
          <a:xfrm>
            <a:off x="1645076" y="2706279"/>
            <a:ext cx="4495795" cy="1459836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tx1">
                <a:lumMod val="75000"/>
                <a:lumOff val="25000"/>
                <a:alpha val="48000"/>
              </a:schemeClr>
            </a:outerShdw>
          </a:effectLst>
        </p:spPr>
        <p:txBody>
          <a:bodyPr vert="horz" lIns="91440" tIns="45720" rIns="91440" bIns="45720" rtlCol="0" anchor="b">
            <a:normAutofit fontScale="9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all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/>
                <a:ea typeface="+mj-ea"/>
                <a:cs typeface="+mj-cs"/>
              </a:rPr>
              <a:t>Behavioral Analysis for digital strategy:</a:t>
            </a:r>
            <a:br>
              <a:rPr kumimoji="0" lang="en-US" sz="2800" b="1" i="0" u="none" strike="noStrike" kern="1200" cap="all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/>
                <a:ea typeface="+mj-ea"/>
                <a:cs typeface="+mj-cs"/>
              </a:rPr>
            </a:br>
            <a:r>
              <a:rPr kumimoji="0" lang="en-US" sz="2800" b="1" i="0" u="none" strike="noStrike" kern="1200" cap="all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/>
                <a:ea typeface="+mj-ea"/>
                <a:cs typeface="+mj-cs"/>
              </a:rPr>
              <a:t>Exercise &amp; Fitness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833B8BF-A1F9-2A52-9C70-6EFA0D9C2BFF}"/>
              </a:ext>
            </a:extLst>
          </p:cNvPr>
          <p:cNvSpPr txBox="1"/>
          <p:nvPr/>
        </p:nvSpPr>
        <p:spPr>
          <a:xfrm>
            <a:off x="7162800" y="3016080"/>
            <a:ext cx="2833350" cy="830997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tx1">
                <a:lumMod val="75000"/>
                <a:lumOff val="25000"/>
                <a:alpha val="48000"/>
              </a:schemeClr>
            </a:outerShdw>
          </a:effectLst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2400" b="1">
                <a:solidFill>
                  <a:prstClr val="black"/>
                </a:solidFill>
                <a:latin typeface="Gill Sans MT" panose="020B0502020104020203"/>
              </a:rPr>
              <a:t>Team 8</a:t>
            </a:r>
          </a:p>
          <a:p>
            <a:pPr algn="ctr" defTabSz="457200"/>
            <a:r>
              <a:rPr lang="en-US" sz="2400" b="1">
                <a:solidFill>
                  <a:prstClr val="black"/>
                </a:solidFill>
                <a:latin typeface="Gill Sans MT" panose="020B0502020104020203"/>
              </a:rPr>
              <a:t>May 03, 2023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8AA3758-1B54-9BF0-ED6A-D8FA992B84C2}"/>
              </a:ext>
            </a:extLst>
          </p:cNvPr>
          <p:cNvCxnSpPr>
            <a:cxnSpLocks/>
          </p:cNvCxnSpPr>
          <p:nvPr/>
        </p:nvCxnSpPr>
        <p:spPr>
          <a:xfrm>
            <a:off x="6108700" y="2914062"/>
            <a:ext cx="0" cy="1035031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50800" dist="50800" dir="5400000" algn="ctr" rotWithShape="0">
              <a:schemeClr val="tx1">
                <a:lumMod val="75000"/>
                <a:lumOff val="25000"/>
                <a:alpha val="48000"/>
              </a:scheme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8271459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8E5EF7C6-BB12-F38A-47C3-AFADC58044E5}"/>
              </a:ext>
            </a:extLst>
          </p:cNvPr>
          <p:cNvSpPr/>
          <p:nvPr/>
        </p:nvSpPr>
        <p:spPr>
          <a:xfrm flipH="1">
            <a:off x="608287" y="485719"/>
            <a:ext cx="4831425" cy="825874"/>
          </a:xfrm>
          <a:prstGeom prst="rect">
            <a:avLst/>
          </a:prstGeom>
          <a:solidFill>
            <a:srgbClr val="E9CD6C">
              <a:alpha val="20000"/>
            </a:srgbClr>
          </a:solidFill>
          <a:ln>
            <a:extLst>
              <a:ext uri="{C807C97D-BFC1-408E-A445-0C87EB9F89A2}">
                <ask:lineSketchStyleProps xmlns:ask="http://schemas.microsoft.com/office/drawing/2018/sketchyshapes" sd="1060270509">
                  <a:custGeom>
                    <a:avLst/>
                    <a:gdLst>
                      <a:gd name="connsiteX0" fmla="*/ 0 w 2515742"/>
                      <a:gd name="connsiteY0" fmla="*/ 0 h 1040448"/>
                      <a:gd name="connsiteX1" fmla="*/ 578621 w 2515742"/>
                      <a:gd name="connsiteY1" fmla="*/ 0 h 1040448"/>
                      <a:gd name="connsiteX2" fmla="*/ 1232714 w 2515742"/>
                      <a:gd name="connsiteY2" fmla="*/ 0 h 1040448"/>
                      <a:gd name="connsiteX3" fmla="*/ 1911964 w 2515742"/>
                      <a:gd name="connsiteY3" fmla="*/ 0 h 1040448"/>
                      <a:gd name="connsiteX4" fmla="*/ 2515742 w 2515742"/>
                      <a:gd name="connsiteY4" fmla="*/ 0 h 1040448"/>
                      <a:gd name="connsiteX5" fmla="*/ 2515742 w 2515742"/>
                      <a:gd name="connsiteY5" fmla="*/ 530628 h 1040448"/>
                      <a:gd name="connsiteX6" fmla="*/ 2515742 w 2515742"/>
                      <a:gd name="connsiteY6" fmla="*/ 1040448 h 1040448"/>
                      <a:gd name="connsiteX7" fmla="*/ 1886807 w 2515742"/>
                      <a:gd name="connsiteY7" fmla="*/ 1040448 h 1040448"/>
                      <a:gd name="connsiteX8" fmla="*/ 1333343 w 2515742"/>
                      <a:gd name="connsiteY8" fmla="*/ 1040448 h 1040448"/>
                      <a:gd name="connsiteX9" fmla="*/ 754723 w 2515742"/>
                      <a:gd name="connsiteY9" fmla="*/ 1040448 h 1040448"/>
                      <a:gd name="connsiteX10" fmla="*/ 0 w 2515742"/>
                      <a:gd name="connsiteY10" fmla="*/ 1040448 h 1040448"/>
                      <a:gd name="connsiteX11" fmla="*/ 0 w 2515742"/>
                      <a:gd name="connsiteY11" fmla="*/ 551437 h 1040448"/>
                      <a:gd name="connsiteX12" fmla="*/ 0 w 2515742"/>
                      <a:gd name="connsiteY12" fmla="*/ 0 h 104044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2515742" h="1040448" fill="none" extrusionOk="0">
                        <a:moveTo>
                          <a:pt x="0" y="0"/>
                        </a:moveTo>
                        <a:cubicBezTo>
                          <a:pt x="284420" y="-18765"/>
                          <a:pt x="307239" y="-27289"/>
                          <a:pt x="578621" y="0"/>
                        </a:cubicBezTo>
                        <a:cubicBezTo>
                          <a:pt x="850003" y="27289"/>
                          <a:pt x="926310" y="31484"/>
                          <a:pt x="1232714" y="0"/>
                        </a:cubicBezTo>
                        <a:cubicBezTo>
                          <a:pt x="1539118" y="-31484"/>
                          <a:pt x="1712252" y="2911"/>
                          <a:pt x="1911964" y="0"/>
                        </a:cubicBezTo>
                        <a:cubicBezTo>
                          <a:pt x="2111676" y="-2911"/>
                          <a:pt x="2252802" y="28280"/>
                          <a:pt x="2515742" y="0"/>
                        </a:cubicBezTo>
                        <a:cubicBezTo>
                          <a:pt x="2530884" y="249549"/>
                          <a:pt x="2540107" y="340715"/>
                          <a:pt x="2515742" y="530628"/>
                        </a:cubicBezTo>
                        <a:cubicBezTo>
                          <a:pt x="2491377" y="720541"/>
                          <a:pt x="2537696" y="807619"/>
                          <a:pt x="2515742" y="1040448"/>
                        </a:cubicBezTo>
                        <a:cubicBezTo>
                          <a:pt x="2314036" y="1056656"/>
                          <a:pt x="2039514" y="1023909"/>
                          <a:pt x="1886807" y="1040448"/>
                        </a:cubicBezTo>
                        <a:cubicBezTo>
                          <a:pt x="1734100" y="1056987"/>
                          <a:pt x="1515571" y="1037242"/>
                          <a:pt x="1333343" y="1040448"/>
                        </a:cubicBezTo>
                        <a:cubicBezTo>
                          <a:pt x="1151115" y="1043654"/>
                          <a:pt x="1013332" y="1057770"/>
                          <a:pt x="754723" y="1040448"/>
                        </a:cubicBezTo>
                        <a:cubicBezTo>
                          <a:pt x="496114" y="1023126"/>
                          <a:pt x="159487" y="1067085"/>
                          <a:pt x="0" y="1040448"/>
                        </a:cubicBezTo>
                        <a:cubicBezTo>
                          <a:pt x="-23347" y="895514"/>
                          <a:pt x="-3041" y="792367"/>
                          <a:pt x="0" y="551437"/>
                        </a:cubicBezTo>
                        <a:cubicBezTo>
                          <a:pt x="3041" y="310507"/>
                          <a:pt x="-6060" y="180992"/>
                          <a:pt x="0" y="0"/>
                        </a:cubicBezTo>
                        <a:close/>
                      </a:path>
                      <a:path w="2515742" h="1040448" stroke="0" extrusionOk="0">
                        <a:moveTo>
                          <a:pt x="0" y="0"/>
                        </a:moveTo>
                        <a:cubicBezTo>
                          <a:pt x="185521" y="17401"/>
                          <a:pt x="478310" y="18616"/>
                          <a:pt x="603778" y="0"/>
                        </a:cubicBezTo>
                        <a:cubicBezTo>
                          <a:pt x="729246" y="-18616"/>
                          <a:pt x="1004225" y="-17546"/>
                          <a:pt x="1157241" y="0"/>
                        </a:cubicBezTo>
                        <a:cubicBezTo>
                          <a:pt x="1310257" y="17546"/>
                          <a:pt x="1579819" y="21383"/>
                          <a:pt x="1710705" y="0"/>
                        </a:cubicBezTo>
                        <a:cubicBezTo>
                          <a:pt x="1841591" y="-21383"/>
                          <a:pt x="2217775" y="-17284"/>
                          <a:pt x="2515742" y="0"/>
                        </a:cubicBezTo>
                        <a:cubicBezTo>
                          <a:pt x="2513335" y="187698"/>
                          <a:pt x="2529312" y="357854"/>
                          <a:pt x="2515742" y="509820"/>
                        </a:cubicBezTo>
                        <a:cubicBezTo>
                          <a:pt x="2502172" y="661786"/>
                          <a:pt x="2500096" y="782876"/>
                          <a:pt x="2515742" y="1040448"/>
                        </a:cubicBezTo>
                        <a:cubicBezTo>
                          <a:pt x="2352588" y="1035622"/>
                          <a:pt x="2089570" y="1028409"/>
                          <a:pt x="1836492" y="1040448"/>
                        </a:cubicBezTo>
                        <a:cubicBezTo>
                          <a:pt x="1583414" y="1052488"/>
                          <a:pt x="1383779" y="1036152"/>
                          <a:pt x="1257871" y="1040448"/>
                        </a:cubicBezTo>
                        <a:cubicBezTo>
                          <a:pt x="1131963" y="1044744"/>
                          <a:pt x="794611" y="1025071"/>
                          <a:pt x="603778" y="1040448"/>
                        </a:cubicBezTo>
                        <a:cubicBezTo>
                          <a:pt x="412945" y="1055825"/>
                          <a:pt x="154220" y="1046300"/>
                          <a:pt x="0" y="1040448"/>
                        </a:cubicBezTo>
                        <a:cubicBezTo>
                          <a:pt x="-22994" y="873914"/>
                          <a:pt x="-22336" y="649699"/>
                          <a:pt x="0" y="541033"/>
                        </a:cubicBezTo>
                        <a:cubicBezTo>
                          <a:pt x="22336" y="432367"/>
                          <a:pt x="9767" y="18942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Gill Sans MT" panose="020B050202010402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B9A215-97CE-57B0-6DEC-C06E21F6E390}"/>
              </a:ext>
            </a:extLst>
          </p:cNvPr>
          <p:cNvSpPr/>
          <p:nvPr/>
        </p:nvSpPr>
        <p:spPr>
          <a:xfrm>
            <a:off x="11319367" y="504593"/>
            <a:ext cx="723900" cy="307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Team 8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5B8A8D1A-8186-6316-1EF0-E5FEE13983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515" b="23319"/>
          <a:stretch/>
        </p:blipFill>
        <p:spPr bwMode="auto">
          <a:xfrm>
            <a:off x="11319367" y="102203"/>
            <a:ext cx="720233" cy="39733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8DBBF1D-D75A-1031-EE4C-6554D95028E0}"/>
              </a:ext>
            </a:extLst>
          </p:cNvPr>
          <p:cNvSpPr txBox="1"/>
          <p:nvPr/>
        </p:nvSpPr>
        <p:spPr>
          <a:xfrm>
            <a:off x="1505565" y="648886"/>
            <a:ext cx="39108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>
                <a:latin typeface="Gill Sans MT" panose="020B0502020104020203" pitchFamily="34" charset="0"/>
                <a:ea typeface="Samsung Sharp Sans" pitchFamily="2" charset="0"/>
                <a:cs typeface="Samsung Sharp Sans" pitchFamily="2" charset="0"/>
              </a:rPr>
              <a:t>Data Preprocessing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88FA547-F5BF-9619-3DDA-E3A43F0B54B5}"/>
              </a:ext>
            </a:extLst>
          </p:cNvPr>
          <p:cNvSpPr/>
          <p:nvPr/>
        </p:nvSpPr>
        <p:spPr>
          <a:xfrm>
            <a:off x="609600" y="1530547"/>
            <a:ext cx="10024966" cy="40691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endParaRPr lang="en-US">
              <a:solidFill>
                <a:prstClr val="white"/>
              </a:solidFill>
              <a:latin typeface="Gill Sans MT" panose="020B0502020104020203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EBA6B66-F833-2730-F8C7-3B32A1E76E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098" y="563845"/>
            <a:ext cx="655226" cy="65522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42090BE-8276-3284-D2D0-B4BB02A1D430}"/>
              </a:ext>
            </a:extLst>
          </p:cNvPr>
          <p:cNvSpPr txBox="1"/>
          <p:nvPr/>
        </p:nvSpPr>
        <p:spPr>
          <a:xfrm>
            <a:off x="1420931" y="1714408"/>
            <a:ext cx="9014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Gill Sans MT" panose="020B0502020104020203" pitchFamily="34" charset="0"/>
              </a:rPr>
              <a:t>Preprocess </a:t>
            </a:r>
            <a:r>
              <a:rPr lang="en-US">
                <a:latin typeface="Gill Sans MT" panose="020B0502020104020203" pitchFamily="34" charset="0"/>
              </a:rPr>
              <a:t>to filter our category based on terms: </a:t>
            </a:r>
            <a:r>
              <a:rPr lang="en-US" b="1">
                <a:solidFill>
                  <a:srgbClr val="0070C0"/>
                </a:solidFill>
                <a:latin typeface="Gill Sans MT" panose="020B0502020104020203" pitchFamily="34" charset="0"/>
              </a:rPr>
              <a:t>Exercise, Fitness, Gym, Health, Yoga, Workout, Fitness Equipment, Nutrition, </a:t>
            </a:r>
            <a:r>
              <a:rPr lang="en-US">
                <a:latin typeface="Gill Sans MT" panose="020B0502020104020203" pitchFamily="34" charset="0"/>
              </a:rPr>
              <a:t>Pre-defined: (</a:t>
            </a:r>
            <a:r>
              <a:rPr lang="en-US" b="1">
                <a:solidFill>
                  <a:srgbClr val="0070C0"/>
                </a:solidFill>
                <a:latin typeface="Gill Sans MT" panose="020B0502020104020203" pitchFamily="34" charset="0"/>
              </a:rPr>
              <a:t>Sports &amp; Outdoors, Shoes</a:t>
            </a:r>
            <a:r>
              <a:rPr lang="en-US">
                <a:latin typeface="Gill Sans MT" panose="020B0502020104020203" pitchFamily="34" charset="0"/>
              </a:rPr>
              <a:t>).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44660C4-4B5F-7D38-306F-8D0DA6C71C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323" y="1790084"/>
            <a:ext cx="610608" cy="61060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E887299-0BB8-A9AC-9360-523FBA09A4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0685" y="2511708"/>
            <a:ext cx="494977" cy="49497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36869CB-1813-887F-21EF-17B176FF928C}"/>
              </a:ext>
            </a:extLst>
          </p:cNvPr>
          <p:cNvSpPr txBox="1"/>
          <p:nvPr/>
        </p:nvSpPr>
        <p:spPr>
          <a:xfrm>
            <a:off x="2136698" y="2624485"/>
            <a:ext cx="17910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Gill Sans MT" panose="020B0502020104020203" pitchFamily="34" charset="0"/>
              </a:rPr>
              <a:t>F</a:t>
            </a:r>
            <a:r>
              <a:rPr lang="en-US" sz="1800" b="0" i="0">
                <a:effectLst/>
                <a:latin typeface="Gill Sans MT" panose="020B0502020104020203" pitchFamily="34" charset="0"/>
              </a:rPr>
              <a:t>ilter </a:t>
            </a:r>
            <a:r>
              <a:rPr lang="en-US">
                <a:latin typeface="Gill Sans MT" panose="020B0502020104020203" pitchFamily="34" charset="0"/>
              </a:rPr>
              <a:t>C</a:t>
            </a:r>
            <a:r>
              <a:rPr lang="en-US" sz="1800" b="0" i="0">
                <a:effectLst/>
                <a:latin typeface="Gill Sans MT" panose="020B0502020104020203" pitchFamily="34" charset="0"/>
              </a:rPr>
              <a:t>ategory</a:t>
            </a:r>
            <a:endParaRPr lang="en-US">
              <a:latin typeface="Gill Sans MT" panose="020B0502020104020203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F851E44-3E67-D4B3-7B51-1F1ABA2FF6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00685" y="3360128"/>
            <a:ext cx="494978" cy="49497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CF1F7CA-1513-8211-01AE-4D4581B3D056}"/>
              </a:ext>
            </a:extLst>
          </p:cNvPr>
          <p:cNvSpPr txBox="1"/>
          <p:nvPr/>
        </p:nvSpPr>
        <p:spPr>
          <a:xfrm>
            <a:off x="2138450" y="3398854"/>
            <a:ext cx="26735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>
                <a:effectLst/>
                <a:latin typeface="Gill Sans MT" panose="020B0502020104020203" pitchFamily="34" charset="0"/>
              </a:rPr>
              <a:t>Converting </a:t>
            </a:r>
            <a:r>
              <a:rPr lang="en-US">
                <a:latin typeface="Gill Sans MT" panose="020B0502020104020203" pitchFamily="34" charset="0"/>
              </a:rPr>
              <a:t>Ti</a:t>
            </a:r>
            <a:r>
              <a:rPr lang="en-US" sz="1800" b="0" i="0">
                <a:effectLst/>
                <a:latin typeface="Gill Sans MT" panose="020B0502020104020203" pitchFamily="34" charset="0"/>
              </a:rPr>
              <a:t>mestamps</a:t>
            </a:r>
            <a:endParaRPr lang="en-US">
              <a:latin typeface="Gill Sans MT" panose="020B050202010402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156A73-AFCB-A9DD-10E2-6A97CF896E86}"/>
              </a:ext>
            </a:extLst>
          </p:cNvPr>
          <p:cNvSpPr txBox="1"/>
          <p:nvPr/>
        </p:nvSpPr>
        <p:spPr>
          <a:xfrm>
            <a:off x="2177270" y="4173223"/>
            <a:ext cx="21605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>
                <a:effectLst/>
                <a:latin typeface="Gill Sans MT" panose="020B0502020104020203" pitchFamily="34" charset="0"/>
              </a:rPr>
              <a:t>Irrelevant Columns</a:t>
            </a:r>
            <a:endParaRPr lang="en-US">
              <a:latin typeface="Gill Sans MT" panose="020B0502020104020203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0FAC596-65D3-D616-3B96-C24A5335BE2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00685" y="4137878"/>
            <a:ext cx="494977" cy="49497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2ABBAC4-4E63-9015-4604-734D9F64CB4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88803" y="4872264"/>
            <a:ext cx="518740" cy="51874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702A416-E744-9F9F-FB48-338BC68E4AC9}"/>
              </a:ext>
            </a:extLst>
          </p:cNvPr>
          <p:cNvSpPr txBox="1"/>
          <p:nvPr/>
        </p:nvSpPr>
        <p:spPr>
          <a:xfrm>
            <a:off x="2174476" y="4895998"/>
            <a:ext cx="31753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Gill Sans MT" panose="020B0502020104020203" pitchFamily="34" charset="0"/>
              </a:rPr>
              <a:t>R</a:t>
            </a:r>
            <a:r>
              <a:rPr lang="en-US" sz="1800" b="0" i="0">
                <a:effectLst/>
                <a:latin typeface="Gill Sans MT" panose="020B0502020104020203" pitchFamily="34" charset="0"/>
              </a:rPr>
              <a:t>edundancy &amp; Missing Data</a:t>
            </a:r>
            <a:endParaRPr lang="en-US">
              <a:latin typeface="Gill Sans MT" panose="020B0502020104020203" pitchFamily="34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9EF1681-FB11-7119-1A81-D36EEF414778}"/>
              </a:ext>
            </a:extLst>
          </p:cNvPr>
          <p:cNvSpPr/>
          <p:nvPr/>
        </p:nvSpPr>
        <p:spPr>
          <a:xfrm>
            <a:off x="1527575" y="2400692"/>
            <a:ext cx="3748552" cy="3058539"/>
          </a:xfrm>
          <a:prstGeom prst="round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MT" panose="020B0502020104020203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3D8F52F-2D2D-443A-E514-25ABFC628BE1}"/>
              </a:ext>
            </a:extLst>
          </p:cNvPr>
          <p:cNvSpPr txBox="1"/>
          <p:nvPr/>
        </p:nvSpPr>
        <p:spPr>
          <a:xfrm>
            <a:off x="5234246" y="3489565"/>
            <a:ext cx="911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Gill Sans MT" panose="020B0502020104020203" pitchFamily="34" charset="0"/>
              </a:rPr>
              <a:t>Results </a:t>
            </a: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A43344A6-56E3-86CB-5307-B8B48D078F8F}"/>
              </a:ext>
            </a:extLst>
          </p:cNvPr>
          <p:cNvSpPr/>
          <p:nvPr/>
        </p:nvSpPr>
        <p:spPr>
          <a:xfrm>
            <a:off x="5274079" y="3843299"/>
            <a:ext cx="757503" cy="199394"/>
          </a:xfrm>
          <a:prstGeom prst="rightArrow">
            <a:avLst/>
          </a:prstGeom>
          <a:solidFill>
            <a:schemeClr val="accent1"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MT" panose="020B0502020104020203" pitchFamily="34" charset="0"/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BE3A26A0-6B11-D946-B960-8791D5C7D2FE}"/>
              </a:ext>
            </a:extLst>
          </p:cNvPr>
          <p:cNvSpPr/>
          <p:nvPr/>
        </p:nvSpPr>
        <p:spPr>
          <a:xfrm>
            <a:off x="6071428" y="2737085"/>
            <a:ext cx="4055403" cy="2277234"/>
          </a:xfrm>
          <a:prstGeom prst="round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  <a:latin typeface="Gill Sans MT" panose="020B0502020104020203" pitchFamily="34" charset="0"/>
              </a:rPr>
              <a:t>1140 Purchases​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  <a:latin typeface="Gill Sans MT" panose="020B0502020104020203" pitchFamily="34" charset="0"/>
              </a:rPr>
              <a:t>590 Unique Users​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  <a:latin typeface="Gill Sans MT" panose="020B0502020104020203" pitchFamily="34" charset="0"/>
              </a:rPr>
              <a:t>While considering 6 hours before &amp; after Purchase​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  <a:latin typeface="Gill Sans MT" panose="020B0502020104020203" pitchFamily="34" charset="0"/>
              </a:rPr>
              <a:t>1481 related media behavior​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  <a:latin typeface="Gill Sans MT" panose="020B0502020104020203" pitchFamily="34" charset="0"/>
              </a:rPr>
              <a:t>1736 related visits​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  <a:latin typeface="Gill Sans MT" panose="020B0502020104020203" pitchFamily="34" charset="0"/>
              </a:rPr>
              <a:t>5202 social behavior records​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04173CD-91F2-C1CD-8FFC-A12EC732C0F4}"/>
              </a:ext>
            </a:extLst>
          </p:cNvPr>
          <p:cNvGrpSpPr/>
          <p:nvPr/>
        </p:nvGrpSpPr>
        <p:grpSpPr>
          <a:xfrm>
            <a:off x="3838865" y="6127815"/>
            <a:ext cx="7792502" cy="396377"/>
            <a:chOff x="2009773" y="6386693"/>
            <a:chExt cx="8838471" cy="396377"/>
          </a:xfrm>
          <a:solidFill>
            <a:srgbClr val="E9CD6C"/>
          </a:solidFill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35612F4C-9F14-4879-0AD9-21623776EC9C}"/>
                </a:ext>
              </a:extLst>
            </p:cNvPr>
            <p:cNvGrpSpPr/>
            <p:nvPr/>
          </p:nvGrpSpPr>
          <p:grpSpPr>
            <a:xfrm>
              <a:off x="2009773" y="6386694"/>
              <a:ext cx="7294520" cy="396376"/>
              <a:chOff x="1475133" y="4713889"/>
              <a:chExt cx="5470889" cy="297282"/>
            </a:xfrm>
            <a:grpFill/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A01C28AD-0E4D-7E3B-40CE-79FB666944CA}"/>
                  </a:ext>
                </a:extLst>
              </p:cNvPr>
              <p:cNvSpPr/>
              <p:nvPr/>
            </p:nvSpPr>
            <p:spPr>
              <a:xfrm>
                <a:off x="2578393" y="4961073"/>
                <a:ext cx="1056338" cy="50098"/>
              </a:xfrm>
              <a:prstGeom prst="rect">
                <a:avLst/>
              </a:prstGeom>
              <a:grp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>
                  <a:latin typeface="Gill Sans MT" panose="020B0502020104020203" pitchFamily="34" charset="0"/>
                </a:endParaRP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7240B717-CE27-5A44-B84E-7951F7B93D71}"/>
                  </a:ext>
                </a:extLst>
              </p:cNvPr>
              <p:cNvSpPr/>
              <p:nvPr/>
            </p:nvSpPr>
            <p:spPr>
              <a:xfrm>
                <a:off x="1631612" y="4961073"/>
                <a:ext cx="888269" cy="45719"/>
              </a:xfrm>
              <a:prstGeom prst="rect">
                <a:avLst/>
              </a:prstGeom>
              <a:grp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>
                  <a:latin typeface="Gill Sans MT" panose="020B0502020104020203" pitchFamily="34" charset="0"/>
                </a:endParaRP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B592C15-5A0A-225E-D0AA-F0BB53F05801}"/>
                  </a:ext>
                </a:extLst>
              </p:cNvPr>
              <p:cNvSpPr txBox="1"/>
              <p:nvPr/>
            </p:nvSpPr>
            <p:spPr>
              <a:xfrm>
                <a:off x="1631612" y="4713889"/>
                <a:ext cx="888269" cy="192409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bg2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ctr">
                  <a:defRPr sz="800" b="1">
                    <a:ea typeface="Samsung Sharp Sans" pitchFamily="2" charset="0"/>
                    <a:cs typeface="Samsung Sharp Sans" pitchFamily="2" charset="0"/>
                  </a:defRPr>
                </a:lvl1pPr>
              </a:lstStyle>
              <a:p>
                <a:r>
                  <a:rPr lang="en-US" sz="1050">
                    <a:latin typeface="Gill Sans MT" panose="020B0502020104020203" pitchFamily="34" charset="0"/>
                  </a:rPr>
                  <a:t>Analysis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7E96BD1-9989-6709-2D02-7FB04E91D05B}"/>
                  </a:ext>
                </a:extLst>
              </p:cNvPr>
              <p:cNvSpPr txBox="1"/>
              <p:nvPr/>
            </p:nvSpPr>
            <p:spPr>
              <a:xfrm>
                <a:off x="2579795" y="4715811"/>
                <a:ext cx="1056338" cy="192409"/>
              </a:xfrm>
              <a:prstGeom prst="rect">
                <a:avLst/>
              </a:prstGeom>
              <a:grpFill/>
              <a:ln w="12700">
                <a:solidFill>
                  <a:schemeClr val="bg2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800">
                    <a:latin typeface="Samsung Sharp Sans" pitchFamily="2" charset="0"/>
                    <a:ea typeface="Samsung Sharp Sans" pitchFamily="2" charset="0"/>
                    <a:cs typeface="Samsung Sharp Sans" pitchFamily="2" charset="0"/>
                  </a:defRPr>
                </a:lvl1pPr>
              </a:lstStyle>
              <a:p>
                <a:pPr algn="ctr"/>
                <a:r>
                  <a:rPr lang="en-US" sz="1050" b="1">
                    <a:latin typeface="Gill Sans MT" panose="020B0502020104020203" pitchFamily="34" charset="0"/>
                  </a:rPr>
                  <a:t>Hierarchy</a:t>
                </a: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1CBEDC77-7A66-A517-83B9-2C303275DB5E}"/>
                  </a:ext>
                </a:extLst>
              </p:cNvPr>
              <p:cNvSpPr/>
              <p:nvPr/>
            </p:nvSpPr>
            <p:spPr>
              <a:xfrm>
                <a:off x="3678284" y="4960255"/>
                <a:ext cx="1047682" cy="50098"/>
              </a:xfrm>
              <a:prstGeom prst="rect">
                <a:avLst/>
              </a:prstGeom>
              <a:grp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>
                  <a:latin typeface="Gill Sans MT" panose="020B0502020104020203" pitchFamily="34" charset="0"/>
                </a:endParaRP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DCB9F52-6258-0242-6212-98DCA2358B93}"/>
                  </a:ext>
                </a:extLst>
              </p:cNvPr>
              <p:cNvSpPr txBox="1"/>
              <p:nvPr/>
            </p:nvSpPr>
            <p:spPr>
              <a:xfrm>
                <a:off x="3678284" y="4715107"/>
                <a:ext cx="1056338" cy="192408"/>
              </a:xfrm>
              <a:prstGeom prst="rect">
                <a:avLst/>
              </a:prstGeom>
              <a:grpFill/>
              <a:ln w="12700">
                <a:solidFill>
                  <a:schemeClr val="bg2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ctr">
                  <a:defRPr sz="800">
                    <a:latin typeface="Samsung Sharp Sans" pitchFamily="2" charset="0"/>
                    <a:ea typeface="Samsung Sharp Sans" pitchFamily="2" charset="0"/>
                    <a:cs typeface="Samsung Sharp Sans" pitchFamily="2" charset="0"/>
                  </a:defRPr>
                </a:lvl1pPr>
              </a:lstStyle>
              <a:p>
                <a:r>
                  <a:rPr lang="en-US" sz="1050" b="1">
                    <a:latin typeface="Gill Sans MT" panose="020B0502020104020203" pitchFamily="34" charset="0"/>
                  </a:rPr>
                  <a:t>Digital Footprint</a:t>
                </a: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802B56BC-C041-3F76-CB49-FC5567370DB5}"/>
                  </a:ext>
                </a:extLst>
              </p:cNvPr>
              <p:cNvSpPr/>
              <p:nvPr/>
            </p:nvSpPr>
            <p:spPr>
              <a:xfrm>
                <a:off x="4785940" y="4962629"/>
                <a:ext cx="1056338" cy="45719"/>
              </a:xfrm>
              <a:prstGeom prst="rect">
                <a:avLst/>
              </a:prstGeom>
              <a:grp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>
                  <a:latin typeface="Gill Sans MT" panose="020B0502020104020203" pitchFamily="34" charset="0"/>
                </a:endParaRP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DE737E8-5C9E-6E7B-FF9E-E5BE0D4F97F4}"/>
                  </a:ext>
                </a:extLst>
              </p:cNvPr>
              <p:cNvSpPr txBox="1"/>
              <p:nvPr/>
            </p:nvSpPr>
            <p:spPr>
              <a:xfrm>
                <a:off x="4780724" y="4715316"/>
                <a:ext cx="1059216" cy="192409"/>
              </a:xfrm>
              <a:prstGeom prst="rect">
                <a:avLst/>
              </a:prstGeom>
              <a:grpFill/>
              <a:ln w="12700">
                <a:solidFill>
                  <a:schemeClr val="bg2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ctr">
                  <a:defRPr sz="800" b="1">
                    <a:ea typeface="Samsung Sharp Sans" pitchFamily="2" charset="0"/>
                    <a:cs typeface="Samsung Sharp Sans" pitchFamily="2" charset="0"/>
                  </a:defRPr>
                </a:lvl1pPr>
              </a:lstStyle>
              <a:p>
                <a:r>
                  <a:rPr lang="en-US" sz="1050">
                    <a:latin typeface="Gill Sans MT" panose="020B0502020104020203" pitchFamily="34" charset="0"/>
                  </a:rPr>
                  <a:t>Top Retailers</a:t>
                </a: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AF4BD759-DF24-2486-BAF0-5A8B4BFDB43E}"/>
                  </a:ext>
                </a:extLst>
              </p:cNvPr>
              <p:cNvSpPr/>
              <p:nvPr/>
            </p:nvSpPr>
            <p:spPr>
              <a:xfrm>
                <a:off x="5886807" y="4960259"/>
                <a:ext cx="1056338" cy="43710"/>
              </a:xfrm>
              <a:prstGeom prst="rect">
                <a:avLst/>
              </a:prstGeom>
              <a:grp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>
                  <a:latin typeface="Gill Sans MT" panose="020B0502020104020203" pitchFamily="34" charset="0"/>
                </a:endParaRP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4717C1A-BE45-ABB5-8F9C-5B2934C70FEE}"/>
                  </a:ext>
                </a:extLst>
              </p:cNvPr>
              <p:cNvSpPr txBox="1"/>
              <p:nvPr/>
            </p:nvSpPr>
            <p:spPr>
              <a:xfrm>
                <a:off x="5886807" y="4715893"/>
                <a:ext cx="1059215" cy="192409"/>
              </a:xfrm>
              <a:prstGeom prst="rect">
                <a:avLst/>
              </a:prstGeom>
              <a:grpFill/>
              <a:ln w="12700">
                <a:solidFill>
                  <a:schemeClr val="bg2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b="1">
                    <a:latin typeface="Gill Sans MT" panose="020B0502020104020203" pitchFamily="34" charset="0"/>
                    <a:ea typeface="Samsung Sharp Sans" pitchFamily="2" charset="0"/>
                    <a:cs typeface="Samsung Sharp Sans" pitchFamily="2" charset="0"/>
                  </a:rPr>
                  <a:t>Advertisement</a:t>
                </a:r>
              </a:p>
            </p:txBody>
          </p:sp>
          <p:sp>
            <p:nvSpPr>
              <p:cNvPr id="38" name="Isosceles Triangle 37">
                <a:extLst>
                  <a:ext uri="{FF2B5EF4-FFF2-40B4-BE49-F238E27FC236}">
                    <a16:creationId xmlns:a16="http://schemas.microsoft.com/office/drawing/2014/main" id="{94AE7CD9-E73F-E290-E545-8F9014CB3D5E}"/>
                  </a:ext>
                </a:extLst>
              </p:cNvPr>
              <p:cNvSpPr/>
              <p:nvPr/>
            </p:nvSpPr>
            <p:spPr>
              <a:xfrm rot="5400000">
                <a:off x="1409142" y="4809273"/>
                <a:ext cx="211965" cy="79983"/>
              </a:xfrm>
              <a:prstGeom prst="triangle">
                <a:avLst/>
              </a:prstGeom>
              <a:solidFill>
                <a:schemeClr val="accent3"/>
              </a:solidFill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>
                  <a:latin typeface="Gill Sans MT" panose="020B0502020104020203" pitchFamily="34" charset="0"/>
                </a:endParaRPr>
              </a:p>
            </p:txBody>
          </p: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66105F32-6873-8FB4-569A-2781F07041FD}"/>
                  </a:ext>
                </a:extLst>
              </p:cNvPr>
              <p:cNvCxnSpPr>
                <a:cxnSpLocks/>
                <a:stCxn id="30" idx="1"/>
                <a:endCxn id="29" idx="1"/>
              </p:cNvCxnSpPr>
              <p:nvPr/>
            </p:nvCxnSpPr>
            <p:spPr>
              <a:xfrm>
                <a:off x="1631612" y="4810094"/>
                <a:ext cx="0" cy="173840"/>
              </a:xfrm>
              <a:prstGeom prst="line">
                <a:avLst/>
              </a:prstGeom>
              <a:grp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3557E67-12EB-4E12-DC34-8DE6D54A9871}"/>
                </a:ext>
              </a:extLst>
            </p:cNvPr>
            <p:cNvSpPr/>
            <p:nvPr/>
          </p:nvSpPr>
          <p:spPr>
            <a:xfrm>
              <a:off x="9380419" y="6712514"/>
              <a:ext cx="1467825" cy="64718"/>
            </a:xfrm>
            <a:prstGeom prst="rect">
              <a:avLst/>
            </a:prstGeom>
            <a:grpFill/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>
                <a:latin typeface="Gill Sans MT" panose="020B0502020104020203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3EB0722-7D39-F3E9-13B5-549BB29EF058}"/>
                </a:ext>
              </a:extLst>
            </p:cNvPr>
            <p:cNvSpPr txBox="1"/>
            <p:nvPr/>
          </p:nvSpPr>
          <p:spPr>
            <a:xfrm>
              <a:off x="9372045" y="6386693"/>
              <a:ext cx="1468496" cy="253916"/>
            </a:xfrm>
            <a:prstGeom prst="rect">
              <a:avLst/>
            </a:prstGeom>
            <a:grpFill/>
            <a:ln w="12700"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>
                  <a:latin typeface="Gill Sans MT" panose="020B0502020104020203" pitchFamily="34" charset="0"/>
                  <a:ea typeface="Samsung Sharp Sans" pitchFamily="2" charset="0"/>
                  <a:cs typeface="Samsung Sharp Sans" pitchFamily="2" charset="0"/>
                </a:rPr>
                <a:t>Recommendation</a:t>
              </a:r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E2B4BAD2-FB37-18C3-6EDA-C865741043F9}"/>
              </a:ext>
            </a:extLst>
          </p:cNvPr>
          <p:cNvSpPr/>
          <p:nvPr/>
        </p:nvSpPr>
        <p:spPr>
          <a:xfrm>
            <a:off x="4022812" y="6445922"/>
            <a:ext cx="379980" cy="60959"/>
          </a:xfrm>
          <a:prstGeom prst="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Gill Sans MT" panose="020B0502020104020203" pitchFamily="34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11908892-FCA0-9285-D730-0BAA6411AD9A}"/>
              </a:ext>
            </a:extLst>
          </p:cNvPr>
          <p:cNvSpPr/>
          <p:nvPr/>
        </p:nvSpPr>
        <p:spPr>
          <a:xfrm>
            <a:off x="4397547" y="6445922"/>
            <a:ext cx="75244" cy="85344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b="1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69137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5" grpId="0"/>
      <p:bldP spid="16" grpId="0"/>
      <p:bldP spid="19" grpId="0"/>
      <p:bldP spid="20" grpId="0" animBg="1"/>
      <p:bldP spid="21" grpId="0"/>
      <p:bldP spid="22" grpId="0" animBg="1"/>
      <p:bldP spid="2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DDBFCB91-53AC-E845-CBE1-B0D92D3C12D0}"/>
              </a:ext>
            </a:extLst>
          </p:cNvPr>
          <p:cNvSpPr/>
          <p:nvPr/>
        </p:nvSpPr>
        <p:spPr>
          <a:xfrm flipH="1">
            <a:off x="625576" y="541635"/>
            <a:ext cx="8390370" cy="825874"/>
          </a:xfrm>
          <a:prstGeom prst="rect">
            <a:avLst/>
          </a:prstGeom>
          <a:solidFill>
            <a:srgbClr val="E9CD6C">
              <a:alpha val="20000"/>
            </a:srgbClr>
          </a:solidFill>
          <a:ln>
            <a:extLst>
              <a:ext uri="{C807C97D-BFC1-408E-A445-0C87EB9F89A2}">
                <ask:lineSketchStyleProps xmlns:ask="http://schemas.microsoft.com/office/drawing/2018/sketchyshapes" sd="1060270509">
                  <a:custGeom>
                    <a:avLst/>
                    <a:gdLst>
                      <a:gd name="connsiteX0" fmla="*/ 0 w 2515742"/>
                      <a:gd name="connsiteY0" fmla="*/ 0 h 1040448"/>
                      <a:gd name="connsiteX1" fmla="*/ 578621 w 2515742"/>
                      <a:gd name="connsiteY1" fmla="*/ 0 h 1040448"/>
                      <a:gd name="connsiteX2" fmla="*/ 1232714 w 2515742"/>
                      <a:gd name="connsiteY2" fmla="*/ 0 h 1040448"/>
                      <a:gd name="connsiteX3" fmla="*/ 1911964 w 2515742"/>
                      <a:gd name="connsiteY3" fmla="*/ 0 h 1040448"/>
                      <a:gd name="connsiteX4" fmla="*/ 2515742 w 2515742"/>
                      <a:gd name="connsiteY4" fmla="*/ 0 h 1040448"/>
                      <a:gd name="connsiteX5" fmla="*/ 2515742 w 2515742"/>
                      <a:gd name="connsiteY5" fmla="*/ 530628 h 1040448"/>
                      <a:gd name="connsiteX6" fmla="*/ 2515742 w 2515742"/>
                      <a:gd name="connsiteY6" fmla="*/ 1040448 h 1040448"/>
                      <a:gd name="connsiteX7" fmla="*/ 1886807 w 2515742"/>
                      <a:gd name="connsiteY7" fmla="*/ 1040448 h 1040448"/>
                      <a:gd name="connsiteX8" fmla="*/ 1333343 w 2515742"/>
                      <a:gd name="connsiteY8" fmla="*/ 1040448 h 1040448"/>
                      <a:gd name="connsiteX9" fmla="*/ 754723 w 2515742"/>
                      <a:gd name="connsiteY9" fmla="*/ 1040448 h 1040448"/>
                      <a:gd name="connsiteX10" fmla="*/ 0 w 2515742"/>
                      <a:gd name="connsiteY10" fmla="*/ 1040448 h 1040448"/>
                      <a:gd name="connsiteX11" fmla="*/ 0 w 2515742"/>
                      <a:gd name="connsiteY11" fmla="*/ 551437 h 1040448"/>
                      <a:gd name="connsiteX12" fmla="*/ 0 w 2515742"/>
                      <a:gd name="connsiteY12" fmla="*/ 0 h 104044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2515742" h="1040448" fill="none" extrusionOk="0">
                        <a:moveTo>
                          <a:pt x="0" y="0"/>
                        </a:moveTo>
                        <a:cubicBezTo>
                          <a:pt x="284420" y="-18765"/>
                          <a:pt x="307239" y="-27289"/>
                          <a:pt x="578621" y="0"/>
                        </a:cubicBezTo>
                        <a:cubicBezTo>
                          <a:pt x="850003" y="27289"/>
                          <a:pt x="926310" y="31484"/>
                          <a:pt x="1232714" y="0"/>
                        </a:cubicBezTo>
                        <a:cubicBezTo>
                          <a:pt x="1539118" y="-31484"/>
                          <a:pt x="1712252" y="2911"/>
                          <a:pt x="1911964" y="0"/>
                        </a:cubicBezTo>
                        <a:cubicBezTo>
                          <a:pt x="2111676" y="-2911"/>
                          <a:pt x="2252802" y="28280"/>
                          <a:pt x="2515742" y="0"/>
                        </a:cubicBezTo>
                        <a:cubicBezTo>
                          <a:pt x="2530884" y="249549"/>
                          <a:pt x="2540107" y="340715"/>
                          <a:pt x="2515742" y="530628"/>
                        </a:cubicBezTo>
                        <a:cubicBezTo>
                          <a:pt x="2491377" y="720541"/>
                          <a:pt x="2537696" y="807619"/>
                          <a:pt x="2515742" y="1040448"/>
                        </a:cubicBezTo>
                        <a:cubicBezTo>
                          <a:pt x="2314036" y="1056656"/>
                          <a:pt x="2039514" y="1023909"/>
                          <a:pt x="1886807" y="1040448"/>
                        </a:cubicBezTo>
                        <a:cubicBezTo>
                          <a:pt x="1734100" y="1056987"/>
                          <a:pt x="1515571" y="1037242"/>
                          <a:pt x="1333343" y="1040448"/>
                        </a:cubicBezTo>
                        <a:cubicBezTo>
                          <a:pt x="1151115" y="1043654"/>
                          <a:pt x="1013332" y="1057770"/>
                          <a:pt x="754723" y="1040448"/>
                        </a:cubicBezTo>
                        <a:cubicBezTo>
                          <a:pt x="496114" y="1023126"/>
                          <a:pt x="159487" y="1067085"/>
                          <a:pt x="0" y="1040448"/>
                        </a:cubicBezTo>
                        <a:cubicBezTo>
                          <a:pt x="-23347" y="895514"/>
                          <a:pt x="-3041" y="792367"/>
                          <a:pt x="0" y="551437"/>
                        </a:cubicBezTo>
                        <a:cubicBezTo>
                          <a:pt x="3041" y="310507"/>
                          <a:pt x="-6060" y="180992"/>
                          <a:pt x="0" y="0"/>
                        </a:cubicBezTo>
                        <a:close/>
                      </a:path>
                      <a:path w="2515742" h="1040448" stroke="0" extrusionOk="0">
                        <a:moveTo>
                          <a:pt x="0" y="0"/>
                        </a:moveTo>
                        <a:cubicBezTo>
                          <a:pt x="185521" y="17401"/>
                          <a:pt x="478310" y="18616"/>
                          <a:pt x="603778" y="0"/>
                        </a:cubicBezTo>
                        <a:cubicBezTo>
                          <a:pt x="729246" y="-18616"/>
                          <a:pt x="1004225" y="-17546"/>
                          <a:pt x="1157241" y="0"/>
                        </a:cubicBezTo>
                        <a:cubicBezTo>
                          <a:pt x="1310257" y="17546"/>
                          <a:pt x="1579819" y="21383"/>
                          <a:pt x="1710705" y="0"/>
                        </a:cubicBezTo>
                        <a:cubicBezTo>
                          <a:pt x="1841591" y="-21383"/>
                          <a:pt x="2217775" y="-17284"/>
                          <a:pt x="2515742" y="0"/>
                        </a:cubicBezTo>
                        <a:cubicBezTo>
                          <a:pt x="2513335" y="187698"/>
                          <a:pt x="2529312" y="357854"/>
                          <a:pt x="2515742" y="509820"/>
                        </a:cubicBezTo>
                        <a:cubicBezTo>
                          <a:pt x="2502172" y="661786"/>
                          <a:pt x="2500096" y="782876"/>
                          <a:pt x="2515742" y="1040448"/>
                        </a:cubicBezTo>
                        <a:cubicBezTo>
                          <a:pt x="2352588" y="1035622"/>
                          <a:pt x="2089570" y="1028409"/>
                          <a:pt x="1836492" y="1040448"/>
                        </a:cubicBezTo>
                        <a:cubicBezTo>
                          <a:pt x="1583414" y="1052488"/>
                          <a:pt x="1383779" y="1036152"/>
                          <a:pt x="1257871" y="1040448"/>
                        </a:cubicBezTo>
                        <a:cubicBezTo>
                          <a:pt x="1131963" y="1044744"/>
                          <a:pt x="794611" y="1025071"/>
                          <a:pt x="603778" y="1040448"/>
                        </a:cubicBezTo>
                        <a:cubicBezTo>
                          <a:pt x="412945" y="1055825"/>
                          <a:pt x="154220" y="1046300"/>
                          <a:pt x="0" y="1040448"/>
                        </a:cubicBezTo>
                        <a:cubicBezTo>
                          <a:pt x="-22994" y="873914"/>
                          <a:pt x="-22336" y="649699"/>
                          <a:pt x="0" y="541033"/>
                        </a:cubicBezTo>
                        <a:cubicBezTo>
                          <a:pt x="22336" y="432367"/>
                          <a:pt x="9767" y="18942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Gill Sans MT" panose="020B050202010402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F75E411-7199-1DE7-D1EC-4C0601CF7229}"/>
              </a:ext>
            </a:extLst>
          </p:cNvPr>
          <p:cNvSpPr/>
          <p:nvPr/>
        </p:nvSpPr>
        <p:spPr>
          <a:xfrm>
            <a:off x="11319367" y="504593"/>
            <a:ext cx="723900" cy="307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Team 8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7C7BB851-FE8D-D3BA-6040-E214DFCEB5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515" b="23319"/>
          <a:stretch/>
        </p:blipFill>
        <p:spPr bwMode="auto">
          <a:xfrm>
            <a:off x="11319367" y="102203"/>
            <a:ext cx="720233" cy="39733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278ACFC4-EF43-AD4F-5EB0-D23965350B05}"/>
              </a:ext>
            </a:extLst>
          </p:cNvPr>
          <p:cNvGrpSpPr/>
          <p:nvPr/>
        </p:nvGrpSpPr>
        <p:grpSpPr>
          <a:xfrm>
            <a:off x="3838865" y="6127815"/>
            <a:ext cx="7792502" cy="396377"/>
            <a:chOff x="2009773" y="6386693"/>
            <a:chExt cx="8838471" cy="396377"/>
          </a:xfrm>
          <a:solidFill>
            <a:srgbClr val="E9CD6C"/>
          </a:solidFill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BFEE1A06-C4E9-305E-F662-BB14CFB424EC}"/>
                </a:ext>
              </a:extLst>
            </p:cNvPr>
            <p:cNvGrpSpPr/>
            <p:nvPr/>
          </p:nvGrpSpPr>
          <p:grpSpPr>
            <a:xfrm>
              <a:off x="2009773" y="6386694"/>
              <a:ext cx="7294520" cy="396376"/>
              <a:chOff x="1475133" y="4713889"/>
              <a:chExt cx="5470889" cy="297282"/>
            </a:xfrm>
            <a:grpFill/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8B59D4E9-0976-1012-6EF7-8DE63C395D79}"/>
                  </a:ext>
                </a:extLst>
              </p:cNvPr>
              <p:cNvSpPr/>
              <p:nvPr/>
            </p:nvSpPr>
            <p:spPr>
              <a:xfrm>
                <a:off x="2578393" y="4961073"/>
                <a:ext cx="1056338" cy="50098"/>
              </a:xfrm>
              <a:prstGeom prst="rect">
                <a:avLst/>
              </a:prstGeom>
              <a:grp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>
                  <a:latin typeface="Gill Sans MT" panose="020B0502020104020203" pitchFamily="34" charset="0"/>
                </a:endParaRP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73C2E17E-507B-DFE6-0579-418EBB029B85}"/>
                  </a:ext>
                </a:extLst>
              </p:cNvPr>
              <p:cNvSpPr/>
              <p:nvPr/>
            </p:nvSpPr>
            <p:spPr>
              <a:xfrm>
                <a:off x="1631612" y="4961073"/>
                <a:ext cx="888269" cy="45719"/>
              </a:xfrm>
              <a:prstGeom prst="rect">
                <a:avLst/>
              </a:prstGeom>
              <a:grp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>
                  <a:latin typeface="Gill Sans MT" panose="020B0502020104020203" pitchFamily="34" charset="0"/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17248CB-60F1-59C9-BBA7-B2D402B7207C}"/>
                  </a:ext>
                </a:extLst>
              </p:cNvPr>
              <p:cNvSpPr txBox="1"/>
              <p:nvPr/>
            </p:nvSpPr>
            <p:spPr>
              <a:xfrm>
                <a:off x="1631612" y="4713889"/>
                <a:ext cx="888269" cy="192409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bg2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ctr">
                  <a:defRPr sz="800" b="1">
                    <a:ea typeface="Samsung Sharp Sans" pitchFamily="2" charset="0"/>
                    <a:cs typeface="Samsung Sharp Sans" pitchFamily="2" charset="0"/>
                  </a:defRPr>
                </a:lvl1pPr>
              </a:lstStyle>
              <a:p>
                <a:r>
                  <a:rPr lang="en-US" sz="1050">
                    <a:latin typeface="Gill Sans MT" panose="020B0502020104020203" pitchFamily="34" charset="0"/>
                  </a:rPr>
                  <a:t>Analysis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3BE623B-6287-1C14-11B3-50AC5F103A0C}"/>
                  </a:ext>
                </a:extLst>
              </p:cNvPr>
              <p:cNvSpPr txBox="1"/>
              <p:nvPr/>
            </p:nvSpPr>
            <p:spPr>
              <a:xfrm>
                <a:off x="2579795" y="4715811"/>
                <a:ext cx="1056338" cy="192409"/>
              </a:xfrm>
              <a:prstGeom prst="rect">
                <a:avLst/>
              </a:prstGeom>
              <a:grpFill/>
              <a:ln w="12700">
                <a:solidFill>
                  <a:schemeClr val="bg2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800">
                    <a:latin typeface="Samsung Sharp Sans" pitchFamily="2" charset="0"/>
                    <a:ea typeface="Samsung Sharp Sans" pitchFamily="2" charset="0"/>
                    <a:cs typeface="Samsung Sharp Sans" pitchFamily="2" charset="0"/>
                  </a:defRPr>
                </a:lvl1pPr>
              </a:lstStyle>
              <a:p>
                <a:pPr algn="ctr"/>
                <a:r>
                  <a:rPr lang="en-US" sz="1050" b="1">
                    <a:latin typeface="Gill Sans MT" panose="020B0502020104020203" pitchFamily="34" charset="0"/>
                  </a:rPr>
                  <a:t>Hierarchy</a:t>
                </a: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8ED3CDE-DC4F-03D1-CF12-D9EE8CB1023B}"/>
                  </a:ext>
                </a:extLst>
              </p:cNvPr>
              <p:cNvSpPr/>
              <p:nvPr/>
            </p:nvSpPr>
            <p:spPr>
              <a:xfrm>
                <a:off x="3678284" y="4960255"/>
                <a:ext cx="1047682" cy="50098"/>
              </a:xfrm>
              <a:prstGeom prst="rect">
                <a:avLst/>
              </a:prstGeom>
              <a:grp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>
                  <a:latin typeface="Gill Sans MT" panose="020B0502020104020203" pitchFamily="34" charset="0"/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0605044-864D-70B6-EFFB-073FE6C8DE09}"/>
                  </a:ext>
                </a:extLst>
              </p:cNvPr>
              <p:cNvSpPr txBox="1"/>
              <p:nvPr/>
            </p:nvSpPr>
            <p:spPr>
              <a:xfrm>
                <a:off x="3678284" y="4715107"/>
                <a:ext cx="1056338" cy="192408"/>
              </a:xfrm>
              <a:prstGeom prst="rect">
                <a:avLst/>
              </a:prstGeom>
              <a:grpFill/>
              <a:ln w="12700">
                <a:solidFill>
                  <a:schemeClr val="bg2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ctr">
                  <a:defRPr sz="800">
                    <a:latin typeface="Samsung Sharp Sans" pitchFamily="2" charset="0"/>
                    <a:ea typeface="Samsung Sharp Sans" pitchFamily="2" charset="0"/>
                    <a:cs typeface="Samsung Sharp Sans" pitchFamily="2" charset="0"/>
                  </a:defRPr>
                </a:lvl1pPr>
              </a:lstStyle>
              <a:p>
                <a:r>
                  <a:rPr lang="en-US" sz="1050" b="1">
                    <a:latin typeface="Gill Sans MT" panose="020B0502020104020203" pitchFamily="34" charset="0"/>
                  </a:rPr>
                  <a:t>Digital Footprint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B92C7445-0BA6-4044-5F3B-530D298E01B1}"/>
                  </a:ext>
                </a:extLst>
              </p:cNvPr>
              <p:cNvSpPr/>
              <p:nvPr/>
            </p:nvSpPr>
            <p:spPr>
              <a:xfrm>
                <a:off x="4785940" y="4962629"/>
                <a:ext cx="1056338" cy="45719"/>
              </a:xfrm>
              <a:prstGeom prst="rect">
                <a:avLst/>
              </a:prstGeom>
              <a:grp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>
                  <a:latin typeface="Gill Sans MT" panose="020B0502020104020203" pitchFamily="34" charset="0"/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15B6265-6DEC-80E2-5D62-457EEEF1892D}"/>
                  </a:ext>
                </a:extLst>
              </p:cNvPr>
              <p:cNvSpPr txBox="1"/>
              <p:nvPr/>
            </p:nvSpPr>
            <p:spPr>
              <a:xfrm>
                <a:off x="4780724" y="4715316"/>
                <a:ext cx="1059216" cy="192409"/>
              </a:xfrm>
              <a:prstGeom prst="rect">
                <a:avLst/>
              </a:prstGeom>
              <a:grpFill/>
              <a:ln w="12700">
                <a:solidFill>
                  <a:schemeClr val="bg2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ctr">
                  <a:defRPr sz="800" b="1">
                    <a:ea typeface="Samsung Sharp Sans" pitchFamily="2" charset="0"/>
                    <a:cs typeface="Samsung Sharp Sans" pitchFamily="2" charset="0"/>
                  </a:defRPr>
                </a:lvl1pPr>
              </a:lstStyle>
              <a:p>
                <a:r>
                  <a:rPr lang="en-US" sz="1050">
                    <a:latin typeface="Gill Sans MT" panose="020B0502020104020203" pitchFamily="34" charset="0"/>
                  </a:rPr>
                  <a:t>Top Retailers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CC58EC0-04B9-3281-0AE5-32A4A738F1BB}"/>
                  </a:ext>
                </a:extLst>
              </p:cNvPr>
              <p:cNvSpPr/>
              <p:nvPr/>
            </p:nvSpPr>
            <p:spPr>
              <a:xfrm>
                <a:off x="5886807" y="4960259"/>
                <a:ext cx="1056338" cy="43710"/>
              </a:xfrm>
              <a:prstGeom prst="rect">
                <a:avLst/>
              </a:prstGeom>
              <a:grp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>
                  <a:latin typeface="Gill Sans MT" panose="020B0502020104020203" pitchFamily="34" charset="0"/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D0C03D3-D97C-98ED-386C-6B80793BFDB5}"/>
                  </a:ext>
                </a:extLst>
              </p:cNvPr>
              <p:cNvSpPr txBox="1"/>
              <p:nvPr/>
            </p:nvSpPr>
            <p:spPr>
              <a:xfrm>
                <a:off x="5886807" y="4715893"/>
                <a:ext cx="1059215" cy="192409"/>
              </a:xfrm>
              <a:prstGeom prst="rect">
                <a:avLst/>
              </a:prstGeom>
              <a:grpFill/>
              <a:ln w="12700">
                <a:solidFill>
                  <a:schemeClr val="bg2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b="1">
                    <a:latin typeface="Gill Sans MT" panose="020B0502020104020203" pitchFamily="34" charset="0"/>
                    <a:ea typeface="Samsung Sharp Sans" pitchFamily="2" charset="0"/>
                    <a:cs typeface="Samsung Sharp Sans" pitchFamily="2" charset="0"/>
                  </a:rPr>
                  <a:t>Advertisement</a:t>
                </a:r>
              </a:p>
            </p:txBody>
          </p:sp>
          <p:sp>
            <p:nvSpPr>
              <p:cNvPr id="21" name="Isosceles Triangle 20">
                <a:extLst>
                  <a:ext uri="{FF2B5EF4-FFF2-40B4-BE49-F238E27FC236}">
                    <a16:creationId xmlns:a16="http://schemas.microsoft.com/office/drawing/2014/main" id="{F0E82DCA-E4D9-BB31-86E9-0DBC4A99F546}"/>
                  </a:ext>
                </a:extLst>
              </p:cNvPr>
              <p:cNvSpPr/>
              <p:nvPr/>
            </p:nvSpPr>
            <p:spPr>
              <a:xfrm rot="5400000">
                <a:off x="1409142" y="4809273"/>
                <a:ext cx="211965" cy="79983"/>
              </a:xfrm>
              <a:prstGeom prst="triangle">
                <a:avLst/>
              </a:prstGeom>
              <a:solidFill>
                <a:schemeClr val="accent3"/>
              </a:solidFill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>
                  <a:latin typeface="Gill Sans MT" panose="020B0502020104020203" pitchFamily="34" charset="0"/>
                </a:endParaRPr>
              </a:p>
            </p:txBody>
          </p: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3F7E7709-F3F1-B89F-6469-B018AAFD6B87}"/>
                  </a:ext>
                </a:extLst>
              </p:cNvPr>
              <p:cNvCxnSpPr>
                <a:cxnSpLocks/>
                <a:stCxn id="13" idx="1"/>
                <a:endCxn id="12" idx="1"/>
              </p:cNvCxnSpPr>
              <p:nvPr/>
            </p:nvCxnSpPr>
            <p:spPr>
              <a:xfrm>
                <a:off x="1631612" y="4810094"/>
                <a:ext cx="0" cy="173840"/>
              </a:xfrm>
              <a:prstGeom prst="line">
                <a:avLst/>
              </a:prstGeom>
              <a:grp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C6D4FB3-8A45-C08F-0E5E-5939D4ED7D36}"/>
                </a:ext>
              </a:extLst>
            </p:cNvPr>
            <p:cNvSpPr/>
            <p:nvPr/>
          </p:nvSpPr>
          <p:spPr>
            <a:xfrm>
              <a:off x="9380419" y="6712514"/>
              <a:ext cx="1467825" cy="64718"/>
            </a:xfrm>
            <a:prstGeom prst="rect">
              <a:avLst/>
            </a:prstGeom>
            <a:grpFill/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>
                <a:latin typeface="Gill Sans MT" panose="020B0502020104020203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96B5132-D5D7-EB11-BEB4-8209D7BD196E}"/>
                </a:ext>
              </a:extLst>
            </p:cNvPr>
            <p:cNvSpPr txBox="1"/>
            <p:nvPr/>
          </p:nvSpPr>
          <p:spPr>
            <a:xfrm>
              <a:off x="9372045" y="6386693"/>
              <a:ext cx="1468496" cy="253916"/>
            </a:xfrm>
            <a:prstGeom prst="rect">
              <a:avLst/>
            </a:prstGeom>
            <a:grpFill/>
            <a:ln w="12700"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>
                  <a:latin typeface="Gill Sans MT" panose="020B0502020104020203" pitchFamily="34" charset="0"/>
                  <a:ea typeface="Samsung Sharp Sans" pitchFamily="2" charset="0"/>
                  <a:cs typeface="Samsung Sharp Sans" pitchFamily="2" charset="0"/>
                </a:rPr>
                <a:t>Recommendation</a:t>
              </a:r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11123F9C-8CB2-4EFA-7405-0C9AAD2F7A85}"/>
              </a:ext>
            </a:extLst>
          </p:cNvPr>
          <p:cNvSpPr/>
          <p:nvPr/>
        </p:nvSpPr>
        <p:spPr>
          <a:xfrm>
            <a:off x="4022811" y="6456304"/>
            <a:ext cx="703189" cy="66797"/>
          </a:xfrm>
          <a:prstGeom prst="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Gill Sans MT" panose="020B0502020104020203" pitchFamily="34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DE6FA1F-3D26-72C6-BDF2-7269FCD0B94D}"/>
              </a:ext>
            </a:extLst>
          </p:cNvPr>
          <p:cNvSpPr/>
          <p:nvPr/>
        </p:nvSpPr>
        <p:spPr>
          <a:xfrm>
            <a:off x="4726011" y="6437757"/>
            <a:ext cx="75244" cy="85344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b="1">
              <a:latin typeface="Gill Sans MT" panose="020B0502020104020203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0911A11-930C-4AC8-DE49-16CC20F4A899}"/>
              </a:ext>
            </a:extLst>
          </p:cNvPr>
          <p:cNvSpPr txBox="1"/>
          <p:nvPr/>
        </p:nvSpPr>
        <p:spPr>
          <a:xfrm>
            <a:off x="1397856" y="135604"/>
            <a:ext cx="8584344" cy="1113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sz="3200" b="1">
                <a:latin typeface="Gill Sans MT" panose="020B05020201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Search Terms Analysis for SEO strategy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2171D17-022A-CB63-C596-687EEACCAE0A}"/>
              </a:ext>
            </a:extLst>
          </p:cNvPr>
          <p:cNvSpPr/>
          <p:nvPr/>
        </p:nvSpPr>
        <p:spPr>
          <a:xfrm>
            <a:off x="625576" y="1595448"/>
            <a:ext cx="10693791" cy="4294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endParaRPr lang="en-US">
              <a:solidFill>
                <a:prstClr val="white"/>
              </a:solidFill>
              <a:latin typeface="Gill Sans MT" panose="020B0502020104020203" pitchFamily="34" charset="0"/>
            </a:endParaRP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D068590D-099E-BEDD-0E6D-17B9D3226D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094" y="630497"/>
            <a:ext cx="679731" cy="679731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70A3F135-38ED-9F23-19D3-EAB5DAE3CB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7378" y="2677526"/>
            <a:ext cx="3130253" cy="3032839"/>
          </a:xfrm>
          <a:prstGeom prst="ellips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1D74AE92-E617-EE0C-6F5C-5EF817D117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2415" y="2655574"/>
            <a:ext cx="3207880" cy="3038535"/>
          </a:xfrm>
          <a:prstGeom prst="ellips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B5D6BF86-4EEE-60CE-F0EE-0F40B7B9D6B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127" t="6237" r="6179" b="4808"/>
          <a:stretch/>
        </p:blipFill>
        <p:spPr>
          <a:xfrm>
            <a:off x="4405692" y="2646565"/>
            <a:ext cx="3226466" cy="3032838"/>
          </a:xfrm>
          <a:prstGeom prst="ellips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E6CE2138-D3F0-CB94-B32C-9477B4BC7696}"/>
              </a:ext>
            </a:extLst>
          </p:cNvPr>
          <p:cNvSpPr/>
          <p:nvPr/>
        </p:nvSpPr>
        <p:spPr>
          <a:xfrm>
            <a:off x="8634604" y="1595447"/>
            <a:ext cx="1955800" cy="440267"/>
          </a:xfrm>
          <a:prstGeom prst="rect">
            <a:avLst/>
          </a:prstGeom>
          <a:solidFill>
            <a:schemeClr val="accent1"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Gill Sans MT" panose="020B0502020104020203" pitchFamily="34" charset="0"/>
              </a:rPr>
              <a:t>Web Data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8CCB99C-EA2F-FFD5-BFAE-68445C18A992}"/>
              </a:ext>
            </a:extLst>
          </p:cNvPr>
          <p:cNvSpPr/>
          <p:nvPr/>
        </p:nvSpPr>
        <p:spPr>
          <a:xfrm>
            <a:off x="3244530" y="1595448"/>
            <a:ext cx="1955800" cy="440267"/>
          </a:xfrm>
          <a:prstGeom prst="rect">
            <a:avLst/>
          </a:prstGeom>
          <a:solidFill>
            <a:schemeClr val="accent1"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Gill Sans MT" panose="020B0502020104020203" pitchFamily="34" charset="0"/>
              </a:rPr>
              <a:t>Shopper Data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343AC3C-A33B-0670-1B49-B18287AEEBBF}"/>
              </a:ext>
            </a:extLst>
          </p:cNvPr>
          <p:cNvSpPr/>
          <p:nvPr/>
        </p:nvSpPr>
        <p:spPr>
          <a:xfrm>
            <a:off x="1459389" y="2166582"/>
            <a:ext cx="1955800" cy="440267"/>
          </a:xfrm>
          <a:prstGeom prst="rect">
            <a:avLst/>
          </a:prstGeom>
          <a:solidFill>
            <a:schemeClr val="accent1"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Gill Sans MT" panose="020B0502020104020203" pitchFamily="34" charset="0"/>
              </a:rPr>
              <a:t>Added to Basket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E9AC799-8EFD-C6AF-16EF-57BC20AA876E}"/>
              </a:ext>
            </a:extLst>
          </p:cNvPr>
          <p:cNvSpPr/>
          <p:nvPr/>
        </p:nvSpPr>
        <p:spPr>
          <a:xfrm>
            <a:off x="5079278" y="2157574"/>
            <a:ext cx="1955800" cy="440267"/>
          </a:xfrm>
          <a:prstGeom prst="rect">
            <a:avLst/>
          </a:prstGeom>
          <a:solidFill>
            <a:schemeClr val="accent1"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Gill Sans MT" panose="020B0502020104020203" pitchFamily="34" charset="0"/>
              </a:rPr>
              <a:t>Purchased</a:t>
            </a:r>
          </a:p>
        </p:txBody>
      </p: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B92FC87D-B0FC-4446-4245-8BF1B5FA9072}"/>
              </a:ext>
            </a:extLst>
          </p:cNvPr>
          <p:cNvCxnSpPr>
            <a:cxnSpLocks/>
            <a:stCxn id="51" idx="3"/>
          </p:cNvCxnSpPr>
          <p:nvPr/>
        </p:nvCxnSpPr>
        <p:spPr>
          <a:xfrm>
            <a:off x="5200330" y="1815582"/>
            <a:ext cx="662756" cy="341992"/>
          </a:xfrm>
          <a:prstGeom prst="bentConnector3">
            <a:avLst/>
          </a:prstGeom>
          <a:ln w="28575">
            <a:solidFill>
              <a:srgbClr val="76AA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927D9A28-0194-90BB-130A-870C927870C9}"/>
              </a:ext>
            </a:extLst>
          </p:cNvPr>
          <p:cNvCxnSpPr>
            <a:cxnSpLocks/>
          </p:cNvCxnSpPr>
          <p:nvPr/>
        </p:nvCxnSpPr>
        <p:spPr>
          <a:xfrm rot="10800000" flipV="1">
            <a:off x="2571291" y="1843109"/>
            <a:ext cx="673239" cy="321525"/>
          </a:xfrm>
          <a:prstGeom prst="bentConnector3">
            <a:avLst>
              <a:gd name="adj1" fmla="val 53773"/>
            </a:avLst>
          </a:prstGeom>
          <a:ln w="28575">
            <a:solidFill>
              <a:srgbClr val="76AA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61108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1" grpId="0" animBg="1"/>
      <p:bldP spid="52" grpId="0" animBg="1"/>
      <p:bldP spid="5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1C3ACC91-6036-E67E-393B-50563B1AD6EB}"/>
              </a:ext>
            </a:extLst>
          </p:cNvPr>
          <p:cNvSpPr/>
          <p:nvPr/>
        </p:nvSpPr>
        <p:spPr>
          <a:xfrm flipH="1">
            <a:off x="609599" y="559910"/>
            <a:ext cx="9056873" cy="878841"/>
          </a:xfrm>
          <a:prstGeom prst="rect">
            <a:avLst/>
          </a:prstGeom>
          <a:solidFill>
            <a:srgbClr val="E9CD6C">
              <a:alpha val="20000"/>
            </a:srgbClr>
          </a:solidFill>
          <a:ln>
            <a:extLst>
              <a:ext uri="{C807C97D-BFC1-408E-A445-0C87EB9F89A2}">
                <ask:lineSketchStyleProps xmlns:ask="http://schemas.microsoft.com/office/drawing/2018/sketchyshapes" sd="1060270509">
                  <a:custGeom>
                    <a:avLst/>
                    <a:gdLst>
                      <a:gd name="connsiteX0" fmla="*/ 0 w 2515742"/>
                      <a:gd name="connsiteY0" fmla="*/ 0 h 1040448"/>
                      <a:gd name="connsiteX1" fmla="*/ 578621 w 2515742"/>
                      <a:gd name="connsiteY1" fmla="*/ 0 h 1040448"/>
                      <a:gd name="connsiteX2" fmla="*/ 1232714 w 2515742"/>
                      <a:gd name="connsiteY2" fmla="*/ 0 h 1040448"/>
                      <a:gd name="connsiteX3" fmla="*/ 1911964 w 2515742"/>
                      <a:gd name="connsiteY3" fmla="*/ 0 h 1040448"/>
                      <a:gd name="connsiteX4" fmla="*/ 2515742 w 2515742"/>
                      <a:gd name="connsiteY4" fmla="*/ 0 h 1040448"/>
                      <a:gd name="connsiteX5" fmla="*/ 2515742 w 2515742"/>
                      <a:gd name="connsiteY5" fmla="*/ 530628 h 1040448"/>
                      <a:gd name="connsiteX6" fmla="*/ 2515742 w 2515742"/>
                      <a:gd name="connsiteY6" fmla="*/ 1040448 h 1040448"/>
                      <a:gd name="connsiteX7" fmla="*/ 1886807 w 2515742"/>
                      <a:gd name="connsiteY7" fmla="*/ 1040448 h 1040448"/>
                      <a:gd name="connsiteX8" fmla="*/ 1333343 w 2515742"/>
                      <a:gd name="connsiteY8" fmla="*/ 1040448 h 1040448"/>
                      <a:gd name="connsiteX9" fmla="*/ 754723 w 2515742"/>
                      <a:gd name="connsiteY9" fmla="*/ 1040448 h 1040448"/>
                      <a:gd name="connsiteX10" fmla="*/ 0 w 2515742"/>
                      <a:gd name="connsiteY10" fmla="*/ 1040448 h 1040448"/>
                      <a:gd name="connsiteX11" fmla="*/ 0 w 2515742"/>
                      <a:gd name="connsiteY11" fmla="*/ 551437 h 1040448"/>
                      <a:gd name="connsiteX12" fmla="*/ 0 w 2515742"/>
                      <a:gd name="connsiteY12" fmla="*/ 0 h 104044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2515742" h="1040448" fill="none" extrusionOk="0">
                        <a:moveTo>
                          <a:pt x="0" y="0"/>
                        </a:moveTo>
                        <a:cubicBezTo>
                          <a:pt x="284420" y="-18765"/>
                          <a:pt x="307239" y="-27289"/>
                          <a:pt x="578621" y="0"/>
                        </a:cubicBezTo>
                        <a:cubicBezTo>
                          <a:pt x="850003" y="27289"/>
                          <a:pt x="926310" y="31484"/>
                          <a:pt x="1232714" y="0"/>
                        </a:cubicBezTo>
                        <a:cubicBezTo>
                          <a:pt x="1539118" y="-31484"/>
                          <a:pt x="1712252" y="2911"/>
                          <a:pt x="1911964" y="0"/>
                        </a:cubicBezTo>
                        <a:cubicBezTo>
                          <a:pt x="2111676" y="-2911"/>
                          <a:pt x="2252802" y="28280"/>
                          <a:pt x="2515742" y="0"/>
                        </a:cubicBezTo>
                        <a:cubicBezTo>
                          <a:pt x="2530884" y="249549"/>
                          <a:pt x="2540107" y="340715"/>
                          <a:pt x="2515742" y="530628"/>
                        </a:cubicBezTo>
                        <a:cubicBezTo>
                          <a:pt x="2491377" y="720541"/>
                          <a:pt x="2537696" y="807619"/>
                          <a:pt x="2515742" y="1040448"/>
                        </a:cubicBezTo>
                        <a:cubicBezTo>
                          <a:pt x="2314036" y="1056656"/>
                          <a:pt x="2039514" y="1023909"/>
                          <a:pt x="1886807" y="1040448"/>
                        </a:cubicBezTo>
                        <a:cubicBezTo>
                          <a:pt x="1734100" y="1056987"/>
                          <a:pt x="1515571" y="1037242"/>
                          <a:pt x="1333343" y="1040448"/>
                        </a:cubicBezTo>
                        <a:cubicBezTo>
                          <a:pt x="1151115" y="1043654"/>
                          <a:pt x="1013332" y="1057770"/>
                          <a:pt x="754723" y="1040448"/>
                        </a:cubicBezTo>
                        <a:cubicBezTo>
                          <a:pt x="496114" y="1023126"/>
                          <a:pt x="159487" y="1067085"/>
                          <a:pt x="0" y="1040448"/>
                        </a:cubicBezTo>
                        <a:cubicBezTo>
                          <a:pt x="-23347" y="895514"/>
                          <a:pt x="-3041" y="792367"/>
                          <a:pt x="0" y="551437"/>
                        </a:cubicBezTo>
                        <a:cubicBezTo>
                          <a:pt x="3041" y="310507"/>
                          <a:pt x="-6060" y="180992"/>
                          <a:pt x="0" y="0"/>
                        </a:cubicBezTo>
                        <a:close/>
                      </a:path>
                      <a:path w="2515742" h="1040448" stroke="0" extrusionOk="0">
                        <a:moveTo>
                          <a:pt x="0" y="0"/>
                        </a:moveTo>
                        <a:cubicBezTo>
                          <a:pt x="185521" y="17401"/>
                          <a:pt x="478310" y="18616"/>
                          <a:pt x="603778" y="0"/>
                        </a:cubicBezTo>
                        <a:cubicBezTo>
                          <a:pt x="729246" y="-18616"/>
                          <a:pt x="1004225" y="-17546"/>
                          <a:pt x="1157241" y="0"/>
                        </a:cubicBezTo>
                        <a:cubicBezTo>
                          <a:pt x="1310257" y="17546"/>
                          <a:pt x="1579819" y="21383"/>
                          <a:pt x="1710705" y="0"/>
                        </a:cubicBezTo>
                        <a:cubicBezTo>
                          <a:pt x="1841591" y="-21383"/>
                          <a:pt x="2217775" y="-17284"/>
                          <a:pt x="2515742" y="0"/>
                        </a:cubicBezTo>
                        <a:cubicBezTo>
                          <a:pt x="2513335" y="187698"/>
                          <a:pt x="2529312" y="357854"/>
                          <a:pt x="2515742" y="509820"/>
                        </a:cubicBezTo>
                        <a:cubicBezTo>
                          <a:pt x="2502172" y="661786"/>
                          <a:pt x="2500096" y="782876"/>
                          <a:pt x="2515742" y="1040448"/>
                        </a:cubicBezTo>
                        <a:cubicBezTo>
                          <a:pt x="2352588" y="1035622"/>
                          <a:pt x="2089570" y="1028409"/>
                          <a:pt x="1836492" y="1040448"/>
                        </a:cubicBezTo>
                        <a:cubicBezTo>
                          <a:pt x="1583414" y="1052488"/>
                          <a:pt x="1383779" y="1036152"/>
                          <a:pt x="1257871" y="1040448"/>
                        </a:cubicBezTo>
                        <a:cubicBezTo>
                          <a:pt x="1131963" y="1044744"/>
                          <a:pt x="794611" y="1025071"/>
                          <a:pt x="603778" y="1040448"/>
                        </a:cubicBezTo>
                        <a:cubicBezTo>
                          <a:pt x="412945" y="1055825"/>
                          <a:pt x="154220" y="1046300"/>
                          <a:pt x="0" y="1040448"/>
                        </a:cubicBezTo>
                        <a:cubicBezTo>
                          <a:pt x="-22994" y="873914"/>
                          <a:pt x="-22336" y="649699"/>
                          <a:pt x="0" y="541033"/>
                        </a:cubicBezTo>
                        <a:cubicBezTo>
                          <a:pt x="22336" y="432367"/>
                          <a:pt x="9767" y="18942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Gill Sans MT" panose="020B050202010402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F75E411-7199-1DE7-D1EC-4C0601CF7229}"/>
              </a:ext>
            </a:extLst>
          </p:cNvPr>
          <p:cNvSpPr/>
          <p:nvPr/>
        </p:nvSpPr>
        <p:spPr>
          <a:xfrm>
            <a:off x="11319367" y="504593"/>
            <a:ext cx="723900" cy="307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Team 8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7C7BB851-FE8D-D3BA-6040-E214DFCEB5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515" b="23319"/>
          <a:stretch/>
        </p:blipFill>
        <p:spPr bwMode="auto">
          <a:xfrm>
            <a:off x="11319367" y="102203"/>
            <a:ext cx="720233" cy="39733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278ACFC4-EF43-AD4F-5EB0-D23965350B05}"/>
              </a:ext>
            </a:extLst>
          </p:cNvPr>
          <p:cNvGrpSpPr/>
          <p:nvPr/>
        </p:nvGrpSpPr>
        <p:grpSpPr>
          <a:xfrm>
            <a:off x="3838865" y="6127815"/>
            <a:ext cx="7792502" cy="396377"/>
            <a:chOff x="2009773" y="6386693"/>
            <a:chExt cx="8838471" cy="396377"/>
          </a:xfrm>
          <a:solidFill>
            <a:srgbClr val="E9CD6C"/>
          </a:solidFill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BFEE1A06-C4E9-305E-F662-BB14CFB424EC}"/>
                </a:ext>
              </a:extLst>
            </p:cNvPr>
            <p:cNvGrpSpPr/>
            <p:nvPr/>
          </p:nvGrpSpPr>
          <p:grpSpPr>
            <a:xfrm>
              <a:off x="2009773" y="6386694"/>
              <a:ext cx="7294520" cy="396376"/>
              <a:chOff x="1475133" y="4713889"/>
              <a:chExt cx="5470889" cy="297282"/>
            </a:xfrm>
            <a:grpFill/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8B59D4E9-0976-1012-6EF7-8DE63C395D79}"/>
                  </a:ext>
                </a:extLst>
              </p:cNvPr>
              <p:cNvSpPr/>
              <p:nvPr/>
            </p:nvSpPr>
            <p:spPr>
              <a:xfrm>
                <a:off x="2578393" y="4961073"/>
                <a:ext cx="1056338" cy="50098"/>
              </a:xfrm>
              <a:prstGeom prst="rect">
                <a:avLst/>
              </a:prstGeom>
              <a:grp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>
                  <a:latin typeface="Gill Sans MT" panose="020B0502020104020203" pitchFamily="34" charset="0"/>
                </a:endParaRP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73C2E17E-507B-DFE6-0579-418EBB029B85}"/>
                  </a:ext>
                </a:extLst>
              </p:cNvPr>
              <p:cNvSpPr/>
              <p:nvPr/>
            </p:nvSpPr>
            <p:spPr>
              <a:xfrm>
                <a:off x="1631612" y="4961073"/>
                <a:ext cx="888269" cy="45719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>
                  <a:latin typeface="Gill Sans MT" panose="020B0502020104020203" pitchFamily="34" charset="0"/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17248CB-60F1-59C9-BBA7-B2D402B7207C}"/>
                  </a:ext>
                </a:extLst>
              </p:cNvPr>
              <p:cNvSpPr txBox="1"/>
              <p:nvPr/>
            </p:nvSpPr>
            <p:spPr>
              <a:xfrm>
                <a:off x="1631612" y="4713889"/>
                <a:ext cx="888269" cy="192409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bg2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ctr">
                  <a:defRPr sz="800" b="1">
                    <a:ea typeface="Samsung Sharp Sans" pitchFamily="2" charset="0"/>
                    <a:cs typeface="Samsung Sharp Sans" pitchFamily="2" charset="0"/>
                  </a:defRPr>
                </a:lvl1pPr>
              </a:lstStyle>
              <a:p>
                <a:r>
                  <a:rPr lang="en-US" sz="1050">
                    <a:latin typeface="Gill Sans MT" panose="020B0502020104020203" pitchFamily="34" charset="0"/>
                  </a:rPr>
                  <a:t>Analysis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3BE623B-6287-1C14-11B3-50AC5F103A0C}"/>
                  </a:ext>
                </a:extLst>
              </p:cNvPr>
              <p:cNvSpPr txBox="1"/>
              <p:nvPr/>
            </p:nvSpPr>
            <p:spPr>
              <a:xfrm>
                <a:off x="2579795" y="4715811"/>
                <a:ext cx="1056338" cy="192409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bg2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800">
                    <a:latin typeface="Samsung Sharp Sans" pitchFamily="2" charset="0"/>
                    <a:ea typeface="Samsung Sharp Sans" pitchFamily="2" charset="0"/>
                    <a:cs typeface="Samsung Sharp Sans" pitchFamily="2" charset="0"/>
                  </a:defRPr>
                </a:lvl1pPr>
              </a:lstStyle>
              <a:p>
                <a:pPr algn="ctr"/>
                <a:r>
                  <a:rPr lang="en-US" sz="1050" b="1">
                    <a:latin typeface="Gill Sans MT" panose="020B0502020104020203" pitchFamily="34" charset="0"/>
                  </a:rPr>
                  <a:t>Hierarchy</a:t>
                </a: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8ED3CDE-DC4F-03D1-CF12-D9EE8CB1023B}"/>
                  </a:ext>
                </a:extLst>
              </p:cNvPr>
              <p:cNvSpPr/>
              <p:nvPr/>
            </p:nvSpPr>
            <p:spPr>
              <a:xfrm>
                <a:off x="3678284" y="4960255"/>
                <a:ext cx="1047682" cy="50098"/>
              </a:xfrm>
              <a:prstGeom prst="rect">
                <a:avLst/>
              </a:prstGeom>
              <a:grp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>
                  <a:latin typeface="Gill Sans MT" panose="020B0502020104020203" pitchFamily="34" charset="0"/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0605044-864D-70B6-EFFB-073FE6C8DE09}"/>
                  </a:ext>
                </a:extLst>
              </p:cNvPr>
              <p:cNvSpPr txBox="1"/>
              <p:nvPr/>
            </p:nvSpPr>
            <p:spPr>
              <a:xfrm>
                <a:off x="3678284" y="4715107"/>
                <a:ext cx="1056338" cy="192408"/>
              </a:xfrm>
              <a:prstGeom prst="rect">
                <a:avLst/>
              </a:prstGeom>
              <a:grpFill/>
              <a:ln w="12700">
                <a:solidFill>
                  <a:schemeClr val="bg2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ctr">
                  <a:defRPr sz="800">
                    <a:latin typeface="Samsung Sharp Sans" pitchFamily="2" charset="0"/>
                    <a:ea typeface="Samsung Sharp Sans" pitchFamily="2" charset="0"/>
                    <a:cs typeface="Samsung Sharp Sans" pitchFamily="2" charset="0"/>
                  </a:defRPr>
                </a:lvl1pPr>
              </a:lstStyle>
              <a:p>
                <a:r>
                  <a:rPr lang="en-US" sz="1050" b="1">
                    <a:latin typeface="Gill Sans MT" panose="020B0502020104020203" pitchFamily="34" charset="0"/>
                  </a:rPr>
                  <a:t>Digital Footprint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B92C7445-0BA6-4044-5F3B-530D298E01B1}"/>
                  </a:ext>
                </a:extLst>
              </p:cNvPr>
              <p:cNvSpPr/>
              <p:nvPr/>
            </p:nvSpPr>
            <p:spPr>
              <a:xfrm>
                <a:off x="4785940" y="4962629"/>
                <a:ext cx="1056338" cy="45719"/>
              </a:xfrm>
              <a:prstGeom prst="rect">
                <a:avLst/>
              </a:prstGeom>
              <a:grp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>
                  <a:latin typeface="Gill Sans MT" panose="020B0502020104020203" pitchFamily="34" charset="0"/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15B6265-6DEC-80E2-5D62-457EEEF1892D}"/>
                  </a:ext>
                </a:extLst>
              </p:cNvPr>
              <p:cNvSpPr txBox="1"/>
              <p:nvPr/>
            </p:nvSpPr>
            <p:spPr>
              <a:xfrm>
                <a:off x="4780724" y="4715316"/>
                <a:ext cx="1059216" cy="192409"/>
              </a:xfrm>
              <a:prstGeom prst="rect">
                <a:avLst/>
              </a:prstGeom>
              <a:grpFill/>
              <a:ln w="12700">
                <a:solidFill>
                  <a:schemeClr val="bg2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ctr">
                  <a:defRPr sz="800" b="1">
                    <a:ea typeface="Samsung Sharp Sans" pitchFamily="2" charset="0"/>
                    <a:cs typeface="Samsung Sharp Sans" pitchFamily="2" charset="0"/>
                  </a:defRPr>
                </a:lvl1pPr>
              </a:lstStyle>
              <a:p>
                <a:r>
                  <a:rPr lang="en-US" sz="1050">
                    <a:latin typeface="Gill Sans MT" panose="020B0502020104020203" pitchFamily="34" charset="0"/>
                  </a:rPr>
                  <a:t>Top Retailers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CC58EC0-04B9-3281-0AE5-32A4A738F1BB}"/>
                  </a:ext>
                </a:extLst>
              </p:cNvPr>
              <p:cNvSpPr/>
              <p:nvPr/>
            </p:nvSpPr>
            <p:spPr>
              <a:xfrm>
                <a:off x="5886807" y="4960259"/>
                <a:ext cx="1056338" cy="43710"/>
              </a:xfrm>
              <a:prstGeom prst="rect">
                <a:avLst/>
              </a:prstGeom>
              <a:grp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>
                  <a:latin typeface="Gill Sans MT" panose="020B0502020104020203" pitchFamily="34" charset="0"/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D0C03D3-D97C-98ED-386C-6B80793BFDB5}"/>
                  </a:ext>
                </a:extLst>
              </p:cNvPr>
              <p:cNvSpPr txBox="1"/>
              <p:nvPr/>
            </p:nvSpPr>
            <p:spPr>
              <a:xfrm>
                <a:off x="5886807" y="4715893"/>
                <a:ext cx="1059215" cy="192409"/>
              </a:xfrm>
              <a:prstGeom prst="rect">
                <a:avLst/>
              </a:prstGeom>
              <a:grpFill/>
              <a:ln w="12700">
                <a:solidFill>
                  <a:schemeClr val="bg2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b="1">
                    <a:latin typeface="Gill Sans MT" panose="020B0502020104020203" pitchFamily="34" charset="0"/>
                    <a:ea typeface="Samsung Sharp Sans" pitchFamily="2" charset="0"/>
                    <a:cs typeface="Samsung Sharp Sans" pitchFamily="2" charset="0"/>
                  </a:rPr>
                  <a:t>Advertisement</a:t>
                </a:r>
              </a:p>
            </p:txBody>
          </p:sp>
          <p:sp>
            <p:nvSpPr>
              <p:cNvPr id="21" name="Isosceles Triangle 20">
                <a:extLst>
                  <a:ext uri="{FF2B5EF4-FFF2-40B4-BE49-F238E27FC236}">
                    <a16:creationId xmlns:a16="http://schemas.microsoft.com/office/drawing/2014/main" id="{F0E82DCA-E4D9-BB31-86E9-0DBC4A99F546}"/>
                  </a:ext>
                </a:extLst>
              </p:cNvPr>
              <p:cNvSpPr/>
              <p:nvPr/>
            </p:nvSpPr>
            <p:spPr>
              <a:xfrm rot="5400000">
                <a:off x="1409142" y="4809273"/>
                <a:ext cx="211965" cy="79983"/>
              </a:xfrm>
              <a:prstGeom prst="triangle">
                <a:avLst/>
              </a:prstGeom>
              <a:solidFill>
                <a:schemeClr val="accent3"/>
              </a:solidFill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>
                  <a:latin typeface="Gill Sans MT" panose="020B0502020104020203" pitchFamily="34" charset="0"/>
                </a:endParaRPr>
              </a:p>
            </p:txBody>
          </p: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3F7E7709-F3F1-B89F-6469-B018AAFD6B87}"/>
                  </a:ext>
                </a:extLst>
              </p:cNvPr>
              <p:cNvCxnSpPr>
                <a:cxnSpLocks/>
                <a:stCxn id="13" idx="1"/>
                <a:endCxn id="12" idx="1"/>
              </p:cNvCxnSpPr>
              <p:nvPr/>
            </p:nvCxnSpPr>
            <p:spPr>
              <a:xfrm>
                <a:off x="1631612" y="4810094"/>
                <a:ext cx="0" cy="173840"/>
              </a:xfrm>
              <a:prstGeom prst="line">
                <a:avLst/>
              </a:prstGeom>
              <a:grp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C6D4FB3-8A45-C08F-0E5E-5939D4ED7D36}"/>
                </a:ext>
              </a:extLst>
            </p:cNvPr>
            <p:cNvSpPr/>
            <p:nvPr/>
          </p:nvSpPr>
          <p:spPr>
            <a:xfrm>
              <a:off x="9380419" y="6712514"/>
              <a:ext cx="1467825" cy="64718"/>
            </a:xfrm>
            <a:prstGeom prst="rect">
              <a:avLst/>
            </a:prstGeom>
            <a:grpFill/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>
                <a:latin typeface="Gill Sans MT" panose="020B0502020104020203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96B5132-D5D7-EB11-BEB4-8209D7BD196E}"/>
                </a:ext>
              </a:extLst>
            </p:cNvPr>
            <p:cNvSpPr txBox="1"/>
            <p:nvPr/>
          </p:nvSpPr>
          <p:spPr>
            <a:xfrm>
              <a:off x="9372045" y="6386693"/>
              <a:ext cx="1468496" cy="253916"/>
            </a:xfrm>
            <a:prstGeom prst="rect">
              <a:avLst/>
            </a:prstGeom>
            <a:grpFill/>
            <a:ln w="12700"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>
                  <a:latin typeface="Gill Sans MT" panose="020B0502020104020203" pitchFamily="34" charset="0"/>
                  <a:ea typeface="Samsung Sharp Sans" pitchFamily="2" charset="0"/>
                  <a:cs typeface="Samsung Sharp Sans" pitchFamily="2" charset="0"/>
                </a:rPr>
                <a:t>Recommendation</a:t>
              </a:r>
            </a:p>
          </p:txBody>
        </p:sp>
      </p:grpSp>
      <p:sp>
        <p:nvSpPr>
          <p:cNvPr id="24" name="Oval 23">
            <a:extLst>
              <a:ext uri="{FF2B5EF4-FFF2-40B4-BE49-F238E27FC236}">
                <a16:creationId xmlns:a16="http://schemas.microsoft.com/office/drawing/2014/main" id="{7DE6FA1F-3D26-72C6-BDF2-7269FCD0B94D}"/>
              </a:ext>
            </a:extLst>
          </p:cNvPr>
          <p:cNvSpPr/>
          <p:nvPr/>
        </p:nvSpPr>
        <p:spPr>
          <a:xfrm>
            <a:off x="5135795" y="6449627"/>
            <a:ext cx="75244" cy="85344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b="1">
              <a:latin typeface="Gill Sans MT" panose="020B0502020104020203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29F3F1C-83A2-C7B4-25CA-BA0526D55E08}"/>
              </a:ext>
            </a:extLst>
          </p:cNvPr>
          <p:cNvSpPr txBox="1"/>
          <p:nvPr/>
        </p:nvSpPr>
        <p:spPr>
          <a:xfrm>
            <a:off x="1548175" y="655677"/>
            <a:ext cx="81905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3200" b="1">
                <a:solidFill>
                  <a:prstClr val="black"/>
                </a:solidFill>
                <a:latin typeface="Gill Sans MT" panose="020B0502020104020203"/>
                <a:ea typeface="Calibri" panose="020F0502020204030204" pitchFamily="34" charset="0"/>
                <a:cs typeface="Calibri" panose="020F0502020204030204" pitchFamily="34" charset="0"/>
                <a:sym typeface="Josefin Sans"/>
              </a:rPr>
              <a:t>Purchase Journey and Decision Hierarchy 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98F9E1E-A055-6724-FCE3-9B27A6BCD775}"/>
              </a:ext>
            </a:extLst>
          </p:cNvPr>
          <p:cNvSpPr/>
          <p:nvPr/>
        </p:nvSpPr>
        <p:spPr>
          <a:xfrm>
            <a:off x="609599" y="1629453"/>
            <a:ext cx="11158729" cy="4352706"/>
          </a:xfrm>
          <a:prstGeom prst="rect">
            <a:avLst/>
          </a:prstGeom>
          <a:noFill/>
          <a:ln w="25400" cap="flat" cmpd="sng" algn="ctr">
            <a:solidFill>
              <a:srgbClr val="A2E8BE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 pitchFamily="34" charset="0"/>
            </a:endParaRP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64A9048A-A0EA-64E8-B521-20F454B9DA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060" y="578941"/>
            <a:ext cx="775908" cy="775908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C6E9F7EC-5019-C976-B981-73BAC2A3F442}"/>
              </a:ext>
            </a:extLst>
          </p:cNvPr>
          <p:cNvGrpSpPr/>
          <p:nvPr/>
        </p:nvGrpSpPr>
        <p:grpSpPr>
          <a:xfrm>
            <a:off x="738167" y="3903262"/>
            <a:ext cx="5588894" cy="2021007"/>
            <a:chOff x="633539" y="2188886"/>
            <a:chExt cx="5588894" cy="2021007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17AC15D5-4348-5EF8-E426-3A4E7858D08D}"/>
                </a:ext>
              </a:extLst>
            </p:cNvPr>
            <p:cNvSpPr>
              <a:spLocks/>
            </p:cNvSpPr>
            <p:nvPr/>
          </p:nvSpPr>
          <p:spPr>
            <a:xfrm>
              <a:off x="633539" y="2457334"/>
              <a:ext cx="1460265" cy="1522325"/>
            </a:xfrm>
            <a:prstGeom prst="ellipse">
              <a:avLst/>
            </a:prstGeom>
            <a:solidFill>
              <a:srgbClr val="E2691E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>
                  <a:solidFill>
                    <a:prstClr val="white"/>
                  </a:solidFill>
                  <a:latin typeface="Gill Sans MT" panose="020B0502020104020203" pitchFamily="34" charset="0"/>
                </a:rPr>
                <a:t>45</a:t>
              </a:r>
              <a:endParaRPr kumimoji="0" lang="en-US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 pitchFamily="34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ill Sans MT" panose="020B0502020104020203" pitchFamily="34" charset="0"/>
                </a:rPr>
                <a:t>users (&gt;=5 </a:t>
              </a:r>
              <a:r>
                <a:rPr kumimoji="0" lang="en-US" sz="1400" b="0" i="0" u="none" strike="noStrike" kern="1200" cap="none" spc="0" normalizeH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ill Sans MT" panose="020B0502020104020203" pitchFamily="34" charset="0"/>
                </a:rPr>
                <a:t>purchases) account for </a:t>
              </a:r>
              <a:r>
                <a:rPr lang="en-US" sz="1600" b="1" baseline="0">
                  <a:solidFill>
                    <a:prstClr val="white"/>
                  </a:solidFill>
                  <a:latin typeface="Gill Sans MT" panose="020B0502020104020203" pitchFamily="34" charset="0"/>
                </a:rPr>
                <a:t>30%</a:t>
              </a:r>
              <a:r>
                <a:rPr lang="en-US" sz="1600" b="1">
                  <a:solidFill>
                    <a:prstClr val="white"/>
                  </a:solidFill>
                  <a:latin typeface="Gill Sans MT" panose="020B0502020104020203" pitchFamily="34" charset="0"/>
                </a:rPr>
                <a:t>  </a:t>
              </a:r>
              <a:r>
                <a:rPr lang="en-US" sz="1400">
                  <a:solidFill>
                    <a:prstClr val="white"/>
                  </a:solidFill>
                  <a:latin typeface="Gill Sans MT" panose="020B0502020104020203" pitchFamily="34" charset="0"/>
                </a:rPr>
                <a:t>purchases</a:t>
              </a:r>
              <a:endPara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 pitchFamily="34" charset="0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5214021-7A59-693F-839A-4FC3986F95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84069" y="2188886"/>
              <a:ext cx="976996" cy="976996"/>
            </a:xfrm>
            <a:prstGeom prst="ellipse">
              <a:avLst/>
            </a:prstGeom>
            <a:solidFill>
              <a:schemeClr val="accent2"/>
            </a:solidFill>
            <a:ln w="25400" cap="flat" cmpd="sng" algn="ctr">
              <a:noFill/>
              <a:prstDash val="solid"/>
            </a:ln>
            <a:effectLst/>
          </p:spPr>
          <p:txBody>
            <a:bodyPr lIns="0" r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b="1" dirty="0">
                  <a:latin typeface="Gill Sans MT" panose="020B0502020104020203" pitchFamily="34" charset="0"/>
                </a:rPr>
                <a:t>~12% </a:t>
              </a:r>
              <a:r>
                <a:rPr lang="en-US" sz="1000" dirty="0">
                  <a:latin typeface="Gill Sans MT" panose="020B0502020104020203" pitchFamily="34" charset="0"/>
                </a:rPr>
                <a:t>average conversion rate</a:t>
              </a:r>
              <a:endParaRPr kumimoji="0" lang="en-US" sz="10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Gill Sans MT" panose="020B0502020104020203" pitchFamily="34" charset="0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D551D7A-28B3-D989-221B-B2ECEDBDF7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84069" y="3232897"/>
              <a:ext cx="976996" cy="976996"/>
            </a:xfrm>
            <a:prstGeom prst="ellipse">
              <a:avLst/>
            </a:prstGeom>
            <a:solidFill>
              <a:schemeClr val="accent2"/>
            </a:solidFill>
            <a:ln w="25400" cap="flat" cmpd="sng" algn="ctr">
              <a:noFill/>
              <a:prstDash val="solid"/>
            </a:ln>
            <a:effectLst/>
          </p:spPr>
          <p:txBody>
            <a:bodyPr lIns="0" r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b="1" dirty="0">
                  <a:latin typeface="Gill Sans MT" panose="020B0502020104020203" pitchFamily="34" charset="0"/>
                </a:rPr>
                <a:t>~6% </a:t>
              </a:r>
              <a:r>
                <a:rPr lang="en-US" sz="1000" dirty="0">
                  <a:latin typeface="Gill Sans MT" panose="020B0502020104020203" pitchFamily="34" charset="0"/>
                </a:rPr>
                <a:t>median conversion rate</a:t>
              </a:r>
              <a:endParaRPr kumimoji="0" lang="en-US" sz="10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Gill Sans MT" panose="020B0502020104020203" pitchFamily="34" charset="0"/>
              </a:endParaRPr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DA0060BC-2B32-BAF4-BA12-FA97ECECE414}"/>
                </a:ext>
              </a:extLst>
            </p:cNvPr>
            <p:cNvSpPr/>
            <p:nvPr/>
          </p:nvSpPr>
          <p:spPr>
            <a:xfrm>
              <a:off x="2920308" y="2198290"/>
              <a:ext cx="3302125" cy="1923653"/>
            </a:xfrm>
            <a:prstGeom prst="roundRect">
              <a:avLst/>
            </a:prstGeom>
            <a:solidFill>
              <a:schemeClr val="accent1">
                <a:alpha val="1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i="1" dirty="0">
                  <a:solidFill>
                    <a:prstClr val="black"/>
                  </a:solidFill>
                  <a:latin typeface="Gill Sans MT" panose="020B0502020104020203" pitchFamily="34" charset="0"/>
                </a:rPr>
                <a:t>Super Users: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b="1" dirty="0">
                  <a:solidFill>
                    <a:prstClr val="black"/>
                  </a:solidFill>
                  <a:latin typeface="Gill Sans MT" panose="020B0502020104020203" pitchFamily="34" charset="0"/>
                </a:rPr>
                <a:t>~90% </a:t>
              </a:r>
              <a:r>
                <a:rPr lang="en-US" sz="1600" dirty="0">
                  <a:solidFill>
                    <a:prstClr val="black"/>
                  </a:solidFill>
                  <a:latin typeface="Gill Sans MT" panose="020B0502020104020203" pitchFamily="34" charset="0"/>
                </a:rPr>
                <a:t>products bought on the same day as viewed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prstClr val="black"/>
                  </a:solidFill>
                  <a:latin typeface="Gill Sans MT" panose="020B0502020104020203" pitchFamily="34" charset="0"/>
                </a:rPr>
                <a:t>In case of gap, product might be bought within </a:t>
              </a:r>
              <a:r>
                <a:rPr lang="en-US" sz="1600" b="1" dirty="0">
                  <a:solidFill>
                    <a:prstClr val="black"/>
                  </a:solidFill>
                  <a:latin typeface="Gill Sans MT" panose="020B0502020104020203" pitchFamily="34" charset="0"/>
                </a:rPr>
                <a:t>a day or more than a month</a:t>
              </a:r>
              <a:r>
                <a:rPr lang="en-US" sz="1600" dirty="0">
                  <a:solidFill>
                    <a:prstClr val="black"/>
                  </a:solidFill>
                  <a:latin typeface="Gill Sans MT" panose="020B0502020104020203" pitchFamily="34" charset="0"/>
                </a:rPr>
                <a:t> later from when viewed (avg: ~17days)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30B7C18-4D83-02FC-7140-52A78993E432}"/>
              </a:ext>
            </a:extLst>
          </p:cNvPr>
          <p:cNvGrpSpPr/>
          <p:nvPr/>
        </p:nvGrpSpPr>
        <p:grpSpPr>
          <a:xfrm>
            <a:off x="809753" y="1746029"/>
            <a:ext cx="5445722" cy="2059777"/>
            <a:chOff x="809753" y="1746029"/>
            <a:chExt cx="5445722" cy="2059777"/>
          </a:xfrm>
        </p:grpSpPr>
        <p:sp>
          <p:nvSpPr>
            <p:cNvPr id="2" name="TextBox 5">
              <a:extLst>
                <a:ext uri="{FF2B5EF4-FFF2-40B4-BE49-F238E27FC236}">
                  <a16:creationId xmlns:a16="http://schemas.microsoft.com/office/drawing/2014/main" id="{129227C8-C25F-FBA3-FEF5-927E6C0120F1}"/>
                </a:ext>
              </a:extLst>
            </p:cNvPr>
            <p:cNvSpPr txBox="1"/>
            <p:nvPr/>
          </p:nvSpPr>
          <p:spPr>
            <a:xfrm>
              <a:off x="1794802" y="1746029"/>
              <a:ext cx="3475624" cy="378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 sz="1862" b="1" i="0" u="none" strike="noStrike" kern="1200" cap="all" spc="50" baseline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lt"/>
                  <a:ea typeface="+mn-ea"/>
                  <a:cs typeface="+mn-cs"/>
                </a:defRPr>
              </a:pPr>
              <a:r>
                <a:rPr lang="en-US" sz="1862" b="1" cap="all" spc="5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Gill Sans MT" panose="020B0502020104020203" pitchFamily="34" charset="0"/>
                </a:rPr>
                <a:t>PURCHASE Journey</a:t>
              </a:r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0F6DB2A1-9DBC-A30C-FC70-9D255E85FD2F}"/>
                </a:ext>
              </a:extLst>
            </p:cNvPr>
            <p:cNvSpPr>
              <a:spLocks/>
            </p:cNvSpPr>
            <p:nvPr/>
          </p:nvSpPr>
          <p:spPr>
            <a:xfrm>
              <a:off x="809753" y="2283481"/>
              <a:ext cx="1460265" cy="1522325"/>
            </a:xfrm>
            <a:prstGeom prst="ellipse">
              <a:avLst/>
            </a:prstGeom>
            <a:solidFill>
              <a:srgbClr val="E2691E"/>
            </a:solidFill>
            <a:ln w="25400" cap="flat" cmpd="sng" algn="ctr">
              <a:noFill/>
              <a:prstDash val="solid"/>
            </a:ln>
            <a:effectLst/>
          </p:spPr>
          <p:txBody>
            <a:bodyPr lIns="0" r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1">
                  <a:solidFill>
                    <a:prstClr val="white"/>
                  </a:solidFill>
                  <a:latin typeface="Gill Sans MT" panose="020B0502020104020203" pitchFamily="34" charset="0"/>
                </a:rPr>
                <a:t>419</a:t>
              </a:r>
            </a:p>
            <a:p>
              <a:pPr algn="ctr"/>
              <a:r>
                <a:rPr lang="en-US" sz="1600">
                  <a:solidFill>
                    <a:prstClr val="white"/>
                  </a:solidFill>
                  <a:latin typeface="Gill Sans MT" panose="020B0502020104020203" pitchFamily="34" charset="0"/>
                </a:rPr>
                <a:t>Repeat customers</a:t>
              </a: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F5C6DA25-982D-FFB3-AD60-7FC2C70D5775}"/>
                </a:ext>
              </a:extLst>
            </p:cNvPr>
            <p:cNvSpPr>
              <a:spLocks/>
            </p:cNvSpPr>
            <p:nvPr/>
          </p:nvSpPr>
          <p:spPr>
            <a:xfrm>
              <a:off x="2802482" y="2283481"/>
              <a:ext cx="1460265" cy="1522325"/>
            </a:xfrm>
            <a:prstGeom prst="ellipse">
              <a:avLst/>
            </a:prstGeom>
            <a:solidFill>
              <a:srgbClr val="E2691E"/>
            </a:solidFill>
            <a:ln w="25400" cap="flat" cmpd="sng" algn="ctr">
              <a:noFill/>
              <a:prstDash val="solid"/>
            </a:ln>
            <a:effectLst/>
          </p:spPr>
          <p:txBody>
            <a:bodyPr lIns="0" r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ill Sans MT" panose="020B0502020104020203" pitchFamily="34" charset="0"/>
                </a:rPr>
                <a:t>84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ill Sans MT" panose="020B0502020104020203" pitchFamily="34" charset="0"/>
                </a:rPr>
                <a:t>Customers who directly purchase after viewing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3B7B71E6-685F-F875-2EBE-F9B64BD9DFB1}"/>
                </a:ext>
              </a:extLst>
            </p:cNvPr>
            <p:cNvSpPr>
              <a:spLocks/>
            </p:cNvSpPr>
            <p:nvPr/>
          </p:nvSpPr>
          <p:spPr>
            <a:xfrm>
              <a:off x="4795210" y="2283481"/>
              <a:ext cx="1460265" cy="1522325"/>
            </a:xfrm>
            <a:prstGeom prst="ellipse">
              <a:avLst/>
            </a:prstGeom>
            <a:solidFill>
              <a:srgbClr val="E2691E"/>
            </a:solidFill>
            <a:ln w="25400" cap="flat" cmpd="sng" algn="ctr">
              <a:noFill/>
              <a:prstDash val="solid"/>
            </a:ln>
            <a:effectLst/>
          </p:spPr>
          <p:txBody>
            <a:bodyPr lIns="0" r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457200">
                <a:defRPr/>
              </a:pPr>
              <a:r>
                <a:rPr lang="en-US" sz="1400">
                  <a:solidFill>
                    <a:prstClr val="white"/>
                  </a:solidFill>
                  <a:latin typeface="Gill Sans MT" panose="020B0502020104020203" pitchFamily="34" charset="0"/>
                </a:rPr>
                <a:t>Amazon brands account for </a:t>
              </a:r>
              <a:r>
                <a:rPr lang="en-US" b="1">
                  <a:solidFill>
                    <a:prstClr val="white"/>
                  </a:solidFill>
                  <a:latin typeface="Gill Sans MT" panose="020B0502020104020203" pitchFamily="34" charset="0"/>
                </a:rPr>
                <a:t>30%</a:t>
              </a:r>
              <a:r>
                <a:rPr lang="en-US" sz="1400">
                  <a:solidFill>
                    <a:prstClr val="white"/>
                  </a:solidFill>
                  <a:latin typeface="Gill Sans MT" panose="020B0502020104020203" pitchFamily="34" charset="0"/>
                </a:rPr>
                <a:t> of advertisers</a:t>
              </a:r>
            </a:p>
          </p:txBody>
        </p:sp>
      </p:grpSp>
      <p:sp>
        <p:nvSpPr>
          <p:cNvPr id="30" name="TextBox 1">
            <a:extLst>
              <a:ext uri="{FF2B5EF4-FFF2-40B4-BE49-F238E27FC236}">
                <a16:creationId xmlns:a16="http://schemas.microsoft.com/office/drawing/2014/main" id="{A2A9D2B3-1F4C-969D-BB4F-D0F90D96DF27}"/>
              </a:ext>
            </a:extLst>
          </p:cNvPr>
          <p:cNvSpPr txBox="1"/>
          <p:nvPr/>
        </p:nvSpPr>
        <p:spPr>
          <a:xfrm>
            <a:off x="6775151" y="1825115"/>
            <a:ext cx="4794463" cy="64633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>
                <a:latin typeface="Gill Sans MT"/>
              </a:rPr>
              <a:t>Amongst the panelist who purchased product from this category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2CB105C-CCD8-7FED-887E-51B4A9D42EC7}"/>
              </a:ext>
            </a:extLst>
          </p:cNvPr>
          <p:cNvGrpSpPr/>
          <p:nvPr/>
        </p:nvGrpSpPr>
        <p:grpSpPr>
          <a:xfrm>
            <a:off x="6617706" y="2703679"/>
            <a:ext cx="5480593" cy="646331"/>
            <a:chOff x="661828" y="2759907"/>
            <a:chExt cx="5480593" cy="646331"/>
          </a:xfrm>
        </p:grpSpPr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AB889E1A-E103-D609-29D3-675ADC75716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5400000">
              <a:off x="629329" y="2806566"/>
              <a:ext cx="592497" cy="527500"/>
            </a:xfrm>
            <a:prstGeom prst="rect">
              <a:avLst/>
            </a:prstGeom>
          </p:spPr>
        </p:pic>
        <p:sp>
          <p:nvSpPr>
            <p:cNvPr id="34" name="TextBox 4">
              <a:extLst>
                <a:ext uri="{FF2B5EF4-FFF2-40B4-BE49-F238E27FC236}">
                  <a16:creationId xmlns:a16="http://schemas.microsoft.com/office/drawing/2014/main" id="{8343711B-52D5-09B8-8B5F-E7007D4AD348}"/>
                </a:ext>
              </a:extLst>
            </p:cNvPr>
            <p:cNvSpPr txBox="1"/>
            <p:nvPr/>
          </p:nvSpPr>
          <p:spPr>
            <a:xfrm>
              <a:off x="1045658" y="2759907"/>
              <a:ext cx="5096763" cy="646331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b="1" dirty="0">
                  <a:latin typeface="Gill Sans MT"/>
                </a:rPr>
                <a:t>Samsung</a:t>
              </a:r>
              <a:r>
                <a:rPr lang="en-US" dirty="0">
                  <a:latin typeface="Gill Sans MT"/>
                </a:rPr>
                <a:t> was the most common brand of smartphone owned followed by </a:t>
              </a:r>
              <a:r>
                <a:rPr lang="en-US" b="1" dirty="0">
                  <a:latin typeface="Gill Sans MT"/>
                </a:rPr>
                <a:t>Motorola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E492EC1-FB1B-6CDB-FFD3-3164EB3C2238}"/>
              </a:ext>
            </a:extLst>
          </p:cNvPr>
          <p:cNvGrpSpPr/>
          <p:nvPr/>
        </p:nvGrpSpPr>
        <p:grpSpPr>
          <a:xfrm>
            <a:off x="6636408" y="3491328"/>
            <a:ext cx="5480592" cy="923330"/>
            <a:chOff x="661829" y="3516561"/>
            <a:chExt cx="6089528" cy="923330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8263C8D7-EB3E-1F9A-5CD6-04F11B993D9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5400000">
              <a:off x="629330" y="3714476"/>
              <a:ext cx="592497" cy="527500"/>
            </a:xfrm>
            <a:prstGeom prst="rect">
              <a:avLst/>
            </a:prstGeom>
          </p:spPr>
        </p:pic>
        <p:sp>
          <p:nvSpPr>
            <p:cNvPr id="37" name="TextBox 7">
              <a:extLst>
                <a:ext uri="{FF2B5EF4-FFF2-40B4-BE49-F238E27FC236}">
                  <a16:creationId xmlns:a16="http://schemas.microsoft.com/office/drawing/2014/main" id="{C1EC4155-F2C4-36F9-23E2-DBB55CBCC118}"/>
                </a:ext>
              </a:extLst>
            </p:cNvPr>
            <p:cNvSpPr txBox="1"/>
            <p:nvPr/>
          </p:nvSpPr>
          <p:spPr>
            <a:xfrm>
              <a:off x="1045658" y="3516561"/>
              <a:ext cx="5705699" cy="923330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b="1" dirty="0">
                  <a:latin typeface="Gill Sans MT"/>
                </a:rPr>
                <a:t>Games-RPG/Simulation </a:t>
              </a:r>
              <a:r>
                <a:rPr lang="en-US" dirty="0">
                  <a:latin typeface="Gill Sans MT"/>
                </a:rPr>
                <a:t>was the most popular app category, with other Games categories like Puzzle/Trivia, Card/Board/Casino being highly used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53AB37F-ADBD-2D6D-0781-360932FC93D2}"/>
              </a:ext>
            </a:extLst>
          </p:cNvPr>
          <p:cNvGrpSpPr/>
          <p:nvPr/>
        </p:nvGrpSpPr>
        <p:grpSpPr>
          <a:xfrm>
            <a:off x="6604767" y="4496987"/>
            <a:ext cx="4849065" cy="646331"/>
            <a:chOff x="673205" y="4703040"/>
            <a:chExt cx="4979658" cy="646331"/>
          </a:xfrm>
        </p:grpSpPr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4B8908B9-A0BD-E2EB-FE37-B2BDBED4A37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5400000">
              <a:off x="640706" y="4771192"/>
              <a:ext cx="592497" cy="527500"/>
            </a:xfrm>
            <a:prstGeom prst="rect">
              <a:avLst/>
            </a:prstGeom>
          </p:spPr>
        </p:pic>
        <p:sp>
          <p:nvSpPr>
            <p:cNvPr id="43" name="TextBox 11">
              <a:extLst>
                <a:ext uri="{FF2B5EF4-FFF2-40B4-BE49-F238E27FC236}">
                  <a16:creationId xmlns:a16="http://schemas.microsoft.com/office/drawing/2014/main" id="{B44450C8-E0A4-F54F-1CE8-38237857F86B}"/>
                </a:ext>
              </a:extLst>
            </p:cNvPr>
            <p:cNvSpPr txBox="1"/>
            <p:nvPr/>
          </p:nvSpPr>
          <p:spPr>
            <a:xfrm>
              <a:off x="1067606" y="4703040"/>
              <a:ext cx="4585257" cy="646331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b="1" dirty="0">
                  <a:latin typeface="Gill Sans MT"/>
                </a:rPr>
                <a:t>Only ~10% users </a:t>
              </a:r>
              <a:r>
                <a:rPr lang="en-US" dirty="0">
                  <a:latin typeface="Gill Sans MT"/>
                </a:rPr>
                <a:t>are</a:t>
              </a:r>
              <a:r>
                <a:rPr lang="en-US" b="1" dirty="0">
                  <a:latin typeface="Gill Sans MT"/>
                </a:rPr>
                <a:t> </a:t>
              </a:r>
              <a:r>
                <a:rPr lang="en-US" dirty="0">
                  <a:latin typeface="Gill Sans MT"/>
                </a:rPr>
                <a:t>searching about the product on web prior to purchasing</a:t>
              </a: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0D2FE615-7926-10DA-8BE2-E553250500F5}"/>
              </a:ext>
            </a:extLst>
          </p:cNvPr>
          <p:cNvSpPr txBox="1"/>
          <p:nvPr/>
        </p:nvSpPr>
        <p:spPr>
          <a:xfrm>
            <a:off x="6658667" y="5447109"/>
            <a:ext cx="53332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i="1" dirty="0">
                <a:solidFill>
                  <a:prstClr val="black"/>
                </a:solidFill>
                <a:latin typeface="Söhne"/>
              </a:rPr>
              <a:t>Note: The data for search terms had a lot of missing values. Given the category, the number of indirect searches can be significant (which do not have product name but product related benefits)</a:t>
            </a:r>
            <a:endParaRPr lang="en-US" sz="1000" i="1" dirty="0">
              <a:solidFill>
                <a:prstClr val="black"/>
              </a:solidFill>
              <a:latin typeface="Gill Sans MT" panose="020B0502020104020203"/>
            </a:endParaRPr>
          </a:p>
        </p:txBody>
      </p:sp>
    </p:spTree>
    <p:extLst>
      <p:ext uri="{BB962C8B-B14F-4D97-AF65-F5344CB8AC3E}">
        <p14:creationId xmlns:p14="http://schemas.microsoft.com/office/powerpoint/2010/main" val="41318768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4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F75E411-7199-1DE7-D1EC-4C0601CF7229}"/>
              </a:ext>
            </a:extLst>
          </p:cNvPr>
          <p:cNvSpPr/>
          <p:nvPr/>
        </p:nvSpPr>
        <p:spPr>
          <a:xfrm>
            <a:off x="11319367" y="504593"/>
            <a:ext cx="723900" cy="307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Team 8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7C7BB851-FE8D-D3BA-6040-E214DFCEB5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515" b="23319"/>
          <a:stretch/>
        </p:blipFill>
        <p:spPr bwMode="auto">
          <a:xfrm>
            <a:off x="11319367" y="102203"/>
            <a:ext cx="720233" cy="39733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1409F5D-2311-BC15-7B2B-E53AE251F10C}"/>
              </a:ext>
            </a:extLst>
          </p:cNvPr>
          <p:cNvSpPr/>
          <p:nvPr/>
        </p:nvSpPr>
        <p:spPr>
          <a:xfrm flipH="1">
            <a:off x="609600" y="340446"/>
            <a:ext cx="2722887" cy="943848"/>
          </a:xfrm>
          <a:prstGeom prst="rect">
            <a:avLst/>
          </a:prstGeom>
          <a:solidFill>
            <a:srgbClr val="A2E8BE">
              <a:lumMod val="60000"/>
              <a:lumOff val="40000"/>
              <a:alpha val="39000"/>
            </a:srgbClr>
          </a:solidFill>
          <a:ln w="25400" cap="flat" cmpd="sng" algn="ctr">
            <a:solidFill>
              <a:srgbClr val="A2E8BE">
                <a:shade val="50000"/>
              </a:srgb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1060270509">
                  <a:custGeom>
                    <a:avLst/>
                    <a:gdLst>
                      <a:gd name="connsiteX0" fmla="*/ 0 w 2722887"/>
                      <a:gd name="connsiteY0" fmla="*/ 0 h 943848"/>
                      <a:gd name="connsiteX1" fmla="*/ 626264 w 2722887"/>
                      <a:gd name="connsiteY1" fmla="*/ 0 h 943848"/>
                      <a:gd name="connsiteX2" fmla="*/ 1334215 w 2722887"/>
                      <a:gd name="connsiteY2" fmla="*/ 0 h 943848"/>
                      <a:gd name="connsiteX3" fmla="*/ 2069394 w 2722887"/>
                      <a:gd name="connsiteY3" fmla="*/ 0 h 943848"/>
                      <a:gd name="connsiteX4" fmla="*/ 2722887 w 2722887"/>
                      <a:gd name="connsiteY4" fmla="*/ 0 h 943848"/>
                      <a:gd name="connsiteX5" fmla="*/ 2722887 w 2722887"/>
                      <a:gd name="connsiteY5" fmla="*/ 481362 h 943848"/>
                      <a:gd name="connsiteX6" fmla="*/ 2722887 w 2722887"/>
                      <a:gd name="connsiteY6" fmla="*/ 943848 h 943848"/>
                      <a:gd name="connsiteX7" fmla="*/ 2042165 w 2722887"/>
                      <a:gd name="connsiteY7" fmla="*/ 943848 h 943848"/>
                      <a:gd name="connsiteX8" fmla="*/ 1443130 w 2722887"/>
                      <a:gd name="connsiteY8" fmla="*/ 943848 h 943848"/>
                      <a:gd name="connsiteX9" fmla="*/ 816866 w 2722887"/>
                      <a:gd name="connsiteY9" fmla="*/ 943848 h 943848"/>
                      <a:gd name="connsiteX10" fmla="*/ 0 w 2722887"/>
                      <a:gd name="connsiteY10" fmla="*/ 943848 h 943848"/>
                      <a:gd name="connsiteX11" fmla="*/ 0 w 2722887"/>
                      <a:gd name="connsiteY11" fmla="*/ 500239 h 943848"/>
                      <a:gd name="connsiteX12" fmla="*/ 0 w 2722887"/>
                      <a:gd name="connsiteY12" fmla="*/ 0 h 94384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2722887" h="943848" fill="none" extrusionOk="0">
                        <a:moveTo>
                          <a:pt x="0" y="0"/>
                        </a:moveTo>
                        <a:cubicBezTo>
                          <a:pt x="250168" y="14579"/>
                          <a:pt x="380027" y="26396"/>
                          <a:pt x="626264" y="0"/>
                        </a:cubicBezTo>
                        <a:cubicBezTo>
                          <a:pt x="872501" y="-26396"/>
                          <a:pt x="1083859" y="-3837"/>
                          <a:pt x="1334215" y="0"/>
                        </a:cubicBezTo>
                        <a:cubicBezTo>
                          <a:pt x="1584571" y="3837"/>
                          <a:pt x="1893848" y="3131"/>
                          <a:pt x="2069394" y="0"/>
                        </a:cubicBezTo>
                        <a:cubicBezTo>
                          <a:pt x="2244940" y="-3131"/>
                          <a:pt x="2564767" y="-15856"/>
                          <a:pt x="2722887" y="0"/>
                        </a:cubicBezTo>
                        <a:cubicBezTo>
                          <a:pt x="2739728" y="181746"/>
                          <a:pt x="2726553" y="265301"/>
                          <a:pt x="2722887" y="481362"/>
                        </a:cubicBezTo>
                        <a:cubicBezTo>
                          <a:pt x="2719221" y="697423"/>
                          <a:pt x="2705832" y="849279"/>
                          <a:pt x="2722887" y="943848"/>
                        </a:cubicBezTo>
                        <a:cubicBezTo>
                          <a:pt x="2569692" y="913696"/>
                          <a:pt x="2318671" y="937396"/>
                          <a:pt x="2042165" y="943848"/>
                        </a:cubicBezTo>
                        <a:cubicBezTo>
                          <a:pt x="1765659" y="950300"/>
                          <a:pt x="1632926" y="946319"/>
                          <a:pt x="1443130" y="943848"/>
                        </a:cubicBezTo>
                        <a:cubicBezTo>
                          <a:pt x="1253335" y="941377"/>
                          <a:pt x="1009879" y="928172"/>
                          <a:pt x="816866" y="943848"/>
                        </a:cubicBezTo>
                        <a:cubicBezTo>
                          <a:pt x="623853" y="959524"/>
                          <a:pt x="277178" y="956746"/>
                          <a:pt x="0" y="943848"/>
                        </a:cubicBezTo>
                        <a:cubicBezTo>
                          <a:pt x="3752" y="730902"/>
                          <a:pt x="-4230" y="682889"/>
                          <a:pt x="0" y="500239"/>
                        </a:cubicBezTo>
                        <a:cubicBezTo>
                          <a:pt x="4230" y="317589"/>
                          <a:pt x="6134" y="237290"/>
                          <a:pt x="0" y="0"/>
                        </a:cubicBezTo>
                        <a:close/>
                      </a:path>
                      <a:path w="2722887" h="943848" stroke="0" extrusionOk="0">
                        <a:moveTo>
                          <a:pt x="0" y="0"/>
                        </a:moveTo>
                        <a:cubicBezTo>
                          <a:pt x="213300" y="-28291"/>
                          <a:pt x="339488" y="-285"/>
                          <a:pt x="653493" y="0"/>
                        </a:cubicBezTo>
                        <a:cubicBezTo>
                          <a:pt x="967498" y="285"/>
                          <a:pt x="1034762" y="15437"/>
                          <a:pt x="1252528" y="0"/>
                        </a:cubicBezTo>
                        <a:cubicBezTo>
                          <a:pt x="1470294" y="-15437"/>
                          <a:pt x="1696391" y="3685"/>
                          <a:pt x="1851563" y="0"/>
                        </a:cubicBezTo>
                        <a:cubicBezTo>
                          <a:pt x="2006736" y="-3685"/>
                          <a:pt x="2317388" y="22203"/>
                          <a:pt x="2722887" y="0"/>
                        </a:cubicBezTo>
                        <a:cubicBezTo>
                          <a:pt x="2738638" y="125872"/>
                          <a:pt x="2722855" y="333434"/>
                          <a:pt x="2722887" y="462486"/>
                        </a:cubicBezTo>
                        <a:cubicBezTo>
                          <a:pt x="2722919" y="591538"/>
                          <a:pt x="2721855" y="821590"/>
                          <a:pt x="2722887" y="943848"/>
                        </a:cubicBezTo>
                        <a:cubicBezTo>
                          <a:pt x="2357709" y="953718"/>
                          <a:pt x="2329633" y="933197"/>
                          <a:pt x="1987708" y="943848"/>
                        </a:cubicBezTo>
                        <a:cubicBezTo>
                          <a:pt x="1645783" y="954499"/>
                          <a:pt x="1564268" y="973397"/>
                          <a:pt x="1361444" y="943848"/>
                        </a:cubicBezTo>
                        <a:cubicBezTo>
                          <a:pt x="1158620" y="914299"/>
                          <a:pt x="846558" y="955111"/>
                          <a:pt x="653493" y="943848"/>
                        </a:cubicBezTo>
                        <a:cubicBezTo>
                          <a:pt x="460428" y="932585"/>
                          <a:pt x="308970" y="971858"/>
                          <a:pt x="0" y="943848"/>
                        </a:cubicBezTo>
                        <a:cubicBezTo>
                          <a:pt x="-3784" y="741479"/>
                          <a:pt x="-13789" y="716705"/>
                          <a:pt x="0" y="490801"/>
                        </a:cubicBezTo>
                        <a:cubicBezTo>
                          <a:pt x="13789" y="264897"/>
                          <a:pt x="-8452" y="109966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13724A-C3FF-C2CC-88FF-0DDE949F330E}"/>
              </a:ext>
            </a:extLst>
          </p:cNvPr>
          <p:cNvSpPr txBox="1"/>
          <p:nvPr/>
        </p:nvSpPr>
        <p:spPr>
          <a:xfrm>
            <a:off x="828424" y="428955"/>
            <a:ext cx="2010487" cy="584775"/>
          </a:xfrm>
          <a:prstGeom prst="rect">
            <a:avLst/>
          </a:prstGeom>
          <a:noFill/>
          <a:ln>
            <a:noFill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pPr defTabSz="457200"/>
            <a:r>
              <a:rPr lang="en-US" sz="3200" b="1">
                <a:solidFill>
                  <a:prstClr val="black"/>
                </a:solidFill>
                <a:latin typeface="Gill Sans MT" panose="020B0502020104020203"/>
                <a:ea typeface="Samsung Sharp Sans" pitchFamily="2" charset="0"/>
                <a:cs typeface="Samsung Sharp Sans" pitchFamily="2" charset="0"/>
              </a:rPr>
              <a:t>Appendix I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78E04B2-3B01-2CA7-4E18-E7014C36BF4C}"/>
              </a:ext>
            </a:extLst>
          </p:cNvPr>
          <p:cNvCxnSpPr>
            <a:cxnSpLocks/>
          </p:cNvCxnSpPr>
          <p:nvPr/>
        </p:nvCxnSpPr>
        <p:spPr>
          <a:xfrm>
            <a:off x="860778" y="1083821"/>
            <a:ext cx="2178080" cy="0"/>
          </a:xfrm>
          <a:prstGeom prst="line">
            <a:avLst/>
          </a:prstGeom>
          <a:noFill/>
          <a:ln w="9525" cap="flat" cmpd="sng" algn="ctr">
            <a:solidFill>
              <a:srgbClr val="A2E8BE">
                <a:shade val="95000"/>
                <a:satMod val="105000"/>
              </a:srgbClr>
            </a:solidFill>
            <a:prstDash val="solid"/>
          </a:ln>
          <a:effectLst/>
        </p:spPr>
      </p:cxn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47F4C07B-3D48-5F9E-785B-089FAF988B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0433216"/>
              </p:ext>
            </p:extLst>
          </p:nvPr>
        </p:nvGraphicFramePr>
        <p:xfrm>
          <a:off x="828074" y="2550405"/>
          <a:ext cx="3133632" cy="2926080"/>
        </p:xfrm>
        <a:graphic>
          <a:graphicData uri="http://schemas.openxmlformats.org/drawingml/2006/table">
            <a:tbl>
              <a:tblPr/>
              <a:tblGrid>
                <a:gridCol w="2379838">
                  <a:extLst>
                    <a:ext uri="{9D8B030D-6E8A-4147-A177-3AD203B41FA5}">
                      <a16:colId xmlns:a16="http://schemas.microsoft.com/office/drawing/2014/main" val="1040444934"/>
                    </a:ext>
                  </a:extLst>
                </a:gridCol>
                <a:gridCol w="753794">
                  <a:extLst>
                    <a:ext uri="{9D8B030D-6E8A-4147-A177-3AD203B41FA5}">
                      <a16:colId xmlns:a16="http://schemas.microsoft.com/office/drawing/2014/main" val="2326390605"/>
                    </a:ext>
                  </a:extLst>
                </a:gridCol>
              </a:tblGrid>
              <a:tr h="205025">
                <a:tc gridSpan="2">
                  <a:txBody>
                    <a:bodyPr/>
                    <a:lstStyle>
                      <a:lvl1pPr marL="0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1pPr>
                      <a:lvl2pPr marL="342891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2pPr>
                      <a:lvl3pPr marL="685783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3pPr>
                      <a:lvl4pPr marL="1028674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4pPr>
                      <a:lvl5pPr marL="1371566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5pPr>
                      <a:lvl6pPr marL="1714457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6pPr>
                      <a:lvl7pPr marL="2057349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7pPr>
                      <a:lvl8pPr marL="2400240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8pPr>
                      <a:lvl9pPr marL="2743131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9pPr>
                    </a:lstStyle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By App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EFD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0450731"/>
                  </a:ext>
                </a:extLst>
              </a:tr>
              <a:tr h="205025"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1pPr>
                      <a:lvl2pPr marL="342891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2pPr>
                      <a:lvl3pPr marL="685783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3pPr>
                      <a:lvl4pPr marL="1028674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4pPr>
                      <a:lvl5pPr marL="1371566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5pPr>
                      <a:lvl6pPr marL="1714457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6pPr>
                      <a:lvl7pPr marL="2057349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7pPr>
                      <a:lvl8pPr marL="2400240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8pPr>
                      <a:lvl9pPr marL="2743131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9pPr>
                    </a:lstStyle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appname</a:t>
                      </a:r>
                      <a:endParaRPr lang="en-US" sz="900" b="1" i="0" u="none" strike="noStrike" err="1">
                        <a:solidFill>
                          <a:srgbClr val="000000"/>
                        </a:solidFill>
                        <a:effectLst/>
                        <a:latin typeface="Lucida Sans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1pPr>
                      <a:lvl2pPr marL="342891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2pPr>
                      <a:lvl3pPr marL="685783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3pPr>
                      <a:lvl4pPr marL="1028674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4pPr>
                      <a:lvl5pPr marL="1371566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5pPr>
                      <a:lvl6pPr marL="1714457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6pPr>
                      <a:lvl7pPr marL="2057349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7pPr>
                      <a:lvl8pPr marL="2400240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8pPr>
                      <a:lvl9pPr marL="2743131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9pPr>
                    </a:lstStyle>
                    <a:p>
                      <a:pPr algn="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count_app</a:t>
                      </a:r>
                      <a:endParaRPr lang="en-US" sz="900" b="1" i="0" u="none" strike="noStrike" err="1">
                        <a:solidFill>
                          <a:srgbClr val="000000"/>
                        </a:solidFill>
                        <a:effectLst/>
                        <a:latin typeface="Lucida Sans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4929433"/>
                  </a:ext>
                </a:extLst>
              </a:tr>
              <a:tr h="205025"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1pPr>
                      <a:lvl2pPr marL="342891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2pPr>
                      <a:lvl3pPr marL="685783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3pPr>
                      <a:lvl4pPr marL="1028674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4pPr>
                      <a:lvl5pPr marL="1371566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5pPr>
                      <a:lvl6pPr marL="1714457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6pPr>
                      <a:lvl7pPr marL="2057349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7pPr>
                      <a:lvl8pPr marL="2400240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8pPr>
                      <a:lvl9pPr marL="2743131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9pPr>
                    </a:lstStyle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Amazon Shopping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1pPr>
                      <a:lvl2pPr marL="342891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2pPr>
                      <a:lvl3pPr marL="685783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3pPr>
                      <a:lvl4pPr marL="1028674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4pPr>
                      <a:lvl5pPr marL="1371566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5pPr>
                      <a:lvl6pPr marL="1714457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6pPr>
                      <a:lvl7pPr marL="2057349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7pPr>
                      <a:lvl8pPr marL="2400240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8pPr>
                      <a:lvl9pPr marL="2743131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9pPr>
                    </a:lstStyle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70,259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252377"/>
                  </a:ext>
                </a:extLst>
              </a:tr>
              <a:tr h="205025"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1pPr>
                      <a:lvl2pPr marL="342891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2pPr>
                      <a:lvl3pPr marL="685783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3pPr>
                      <a:lvl4pPr marL="1028674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4pPr>
                      <a:lvl5pPr marL="1371566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5pPr>
                      <a:lvl6pPr marL="1714457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6pPr>
                      <a:lvl7pPr marL="2057349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7pPr>
                      <a:lvl8pPr marL="2400240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8pPr>
                      <a:lvl9pPr marL="2743131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9pPr>
                    </a:lstStyle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Walmart Shopping Grocery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1pPr>
                      <a:lvl2pPr marL="342891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2pPr>
                      <a:lvl3pPr marL="685783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3pPr>
                      <a:lvl4pPr marL="1028674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4pPr>
                      <a:lvl5pPr marL="1371566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5pPr>
                      <a:lvl6pPr marL="1714457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6pPr>
                      <a:lvl7pPr marL="2057349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7pPr>
                      <a:lvl8pPr marL="2400240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8pPr>
                      <a:lvl9pPr marL="2743131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9pPr>
                    </a:lstStyle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18,329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8445326"/>
                  </a:ext>
                </a:extLst>
              </a:tr>
              <a:tr h="205025"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1pPr>
                      <a:lvl2pPr marL="342891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2pPr>
                      <a:lvl3pPr marL="685783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3pPr>
                      <a:lvl4pPr marL="1028674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4pPr>
                      <a:lvl5pPr marL="1371566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5pPr>
                      <a:lvl6pPr marL="1714457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6pPr>
                      <a:lvl7pPr marL="2057349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7pPr>
                      <a:lvl8pPr marL="2400240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8pPr>
                      <a:lvl9pPr marL="2743131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9pPr>
                    </a:lstStyle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Fetch Rewards Earn Gift Cards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1pPr>
                      <a:lvl2pPr marL="342891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2pPr>
                      <a:lvl3pPr marL="685783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3pPr>
                      <a:lvl4pPr marL="1028674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4pPr>
                      <a:lvl5pPr marL="1371566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5pPr>
                      <a:lvl6pPr marL="1714457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6pPr>
                      <a:lvl7pPr marL="2057349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7pPr>
                      <a:lvl8pPr marL="2400240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8pPr>
                      <a:lvl9pPr marL="2743131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9pPr>
                    </a:lstStyle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8,005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3583072"/>
                  </a:ext>
                </a:extLst>
              </a:tr>
              <a:tr h="205025"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1pPr>
                      <a:lvl2pPr marL="342891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2pPr>
                      <a:lvl3pPr marL="685783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3pPr>
                      <a:lvl4pPr marL="1028674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4pPr>
                      <a:lvl5pPr marL="1371566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5pPr>
                      <a:lvl6pPr marL="1714457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6pPr>
                      <a:lvl7pPr marL="2057349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7pPr>
                      <a:lvl8pPr marL="2400240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8pPr>
                      <a:lvl9pPr marL="2743131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9pPr>
                    </a:lstStyle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Temu</a:t>
                      </a:r>
                      <a:endParaRPr lang="en-US" sz="1000" b="0" i="0" u="none" strike="noStrike" err="1">
                        <a:solidFill>
                          <a:srgbClr val="000000"/>
                        </a:solidFill>
                        <a:effectLst/>
                        <a:latin typeface="Lucida Sans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1pPr>
                      <a:lvl2pPr marL="342891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2pPr>
                      <a:lvl3pPr marL="685783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3pPr>
                      <a:lvl4pPr marL="1028674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4pPr>
                      <a:lvl5pPr marL="1371566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5pPr>
                      <a:lvl6pPr marL="1714457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6pPr>
                      <a:lvl7pPr marL="2057349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7pPr>
                      <a:lvl8pPr marL="2400240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8pPr>
                      <a:lvl9pPr marL="2743131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9pPr>
                    </a:lstStyle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7,925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2782038"/>
                  </a:ext>
                </a:extLst>
              </a:tr>
              <a:tr h="205025"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1pPr>
                      <a:lvl2pPr marL="342891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2pPr>
                      <a:lvl3pPr marL="685783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3pPr>
                      <a:lvl4pPr marL="1028674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4pPr>
                      <a:lvl5pPr marL="1371566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5pPr>
                      <a:lvl6pPr marL="1714457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6pPr>
                      <a:lvl7pPr marL="2057349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7pPr>
                      <a:lvl8pPr marL="2400240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8pPr>
                      <a:lvl9pPr marL="2743131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9pPr>
                    </a:lstStyle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Ad It Up Play Get Rewards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1pPr>
                      <a:lvl2pPr marL="342891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2pPr>
                      <a:lvl3pPr marL="685783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3pPr>
                      <a:lvl4pPr marL="1028674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4pPr>
                      <a:lvl5pPr marL="1371566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5pPr>
                      <a:lvl6pPr marL="1714457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6pPr>
                      <a:lvl7pPr marL="2057349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7pPr>
                      <a:lvl8pPr marL="2400240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8pPr>
                      <a:lvl9pPr marL="2743131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9pPr>
                    </a:lstStyle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7,333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3792394"/>
                  </a:ext>
                </a:extLst>
              </a:tr>
              <a:tr h="205025"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1pPr>
                      <a:lvl2pPr marL="342891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2pPr>
                      <a:lvl3pPr marL="685783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3pPr>
                      <a:lvl4pPr marL="1028674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4pPr>
                      <a:lvl5pPr marL="1371566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5pPr>
                      <a:lvl6pPr marL="1714457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6pPr>
                      <a:lvl7pPr marL="2057349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7pPr>
                      <a:lvl8pPr marL="2400240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8pPr>
                      <a:lvl9pPr marL="2743131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9pPr>
                    </a:lstStyle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Qmee Paid Surveys for Cash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1pPr>
                      <a:lvl2pPr marL="342891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2pPr>
                      <a:lvl3pPr marL="685783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3pPr>
                      <a:lvl4pPr marL="1028674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4pPr>
                      <a:lvl5pPr marL="1371566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5pPr>
                      <a:lvl6pPr marL="1714457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6pPr>
                      <a:lvl7pPr marL="2057349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7pPr>
                      <a:lvl8pPr marL="2400240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8pPr>
                      <a:lvl9pPr marL="2743131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9pPr>
                    </a:lstStyle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6,768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5641215"/>
                  </a:ext>
                </a:extLst>
              </a:tr>
              <a:tr h="205025"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1pPr>
                      <a:lvl2pPr marL="342891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2pPr>
                      <a:lvl3pPr marL="685783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3pPr>
                      <a:lvl4pPr marL="1028674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4pPr>
                      <a:lvl5pPr marL="1371566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5pPr>
                      <a:lvl6pPr marL="1714457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6pPr>
                      <a:lvl7pPr marL="2057349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7pPr>
                      <a:lvl8pPr marL="2400240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8pPr>
                      <a:lvl9pPr marL="2743131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9pPr>
                    </a:lstStyle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eBay The shopping marketplace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1pPr>
                      <a:lvl2pPr marL="342891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2pPr>
                      <a:lvl3pPr marL="685783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3pPr>
                      <a:lvl4pPr marL="1028674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4pPr>
                      <a:lvl5pPr marL="1371566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5pPr>
                      <a:lvl6pPr marL="1714457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6pPr>
                      <a:lvl7pPr marL="2057349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7pPr>
                      <a:lvl8pPr marL="2400240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8pPr>
                      <a:lvl9pPr marL="2743131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9pPr>
                    </a:lstStyle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5,770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1786914"/>
                  </a:ext>
                </a:extLst>
              </a:tr>
              <a:tr h="205025"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1pPr>
                      <a:lvl2pPr marL="342891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2pPr>
                      <a:lvl3pPr marL="685783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3pPr>
                      <a:lvl4pPr marL="1028674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4pPr>
                      <a:lvl5pPr marL="1371566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5pPr>
                      <a:lvl6pPr marL="1714457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6pPr>
                      <a:lvl7pPr marL="2057349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7pPr>
                      <a:lvl8pPr marL="2400240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8pPr>
                      <a:lvl9pPr marL="2743131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9pPr>
                    </a:lstStyle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Pogo Earn on Everything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1pPr>
                      <a:lvl2pPr marL="342891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2pPr>
                      <a:lvl3pPr marL="685783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3pPr>
                      <a:lvl4pPr marL="1028674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4pPr>
                      <a:lvl5pPr marL="1371566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5pPr>
                      <a:lvl6pPr marL="1714457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6pPr>
                      <a:lvl7pPr marL="2057349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7pPr>
                      <a:lvl8pPr marL="2400240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8pPr>
                      <a:lvl9pPr marL="2743131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9pPr>
                    </a:lstStyle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4,188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6521550"/>
                  </a:ext>
                </a:extLst>
              </a:tr>
              <a:tr h="205025"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1pPr>
                      <a:lvl2pPr marL="342891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2pPr>
                      <a:lvl3pPr marL="685783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3pPr>
                      <a:lvl4pPr marL="1028674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4pPr>
                      <a:lvl5pPr marL="1371566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5pPr>
                      <a:lvl6pPr marL="1714457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6pPr>
                      <a:lvl7pPr marL="2057349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7pPr>
                      <a:lvl8pPr marL="2400240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8pPr>
                      <a:lvl9pPr marL="2743131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9pPr>
                    </a:lstStyle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Ibotta Save Earn Cash Back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1pPr>
                      <a:lvl2pPr marL="342891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2pPr>
                      <a:lvl3pPr marL="685783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3pPr>
                      <a:lvl4pPr marL="1028674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4pPr>
                      <a:lvl5pPr marL="1371566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5pPr>
                      <a:lvl6pPr marL="1714457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6pPr>
                      <a:lvl7pPr marL="2057349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7pPr>
                      <a:lvl8pPr marL="2400240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8pPr>
                      <a:lvl9pPr marL="2743131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9pPr>
                    </a:lstStyle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3,993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290871"/>
                  </a:ext>
                </a:extLst>
              </a:tr>
              <a:tr h="205025"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1pPr>
                      <a:lvl2pPr marL="342891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2pPr>
                      <a:lvl3pPr marL="685783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3pPr>
                      <a:lvl4pPr marL="1028674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4pPr>
                      <a:lvl5pPr marL="1371566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5pPr>
                      <a:lvl6pPr marL="1714457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6pPr>
                      <a:lvl7pPr marL="2057349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7pPr>
                      <a:lvl8pPr marL="2400240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8pPr>
                      <a:lvl9pPr marL="2743131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9pPr>
                    </a:lstStyle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Receipt Pal Scan Earn Rewards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1pPr>
                      <a:lvl2pPr marL="342891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2pPr>
                      <a:lvl3pPr marL="685783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3pPr>
                      <a:lvl4pPr marL="1028674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4pPr>
                      <a:lvl5pPr marL="1371566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5pPr>
                      <a:lvl6pPr marL="1714457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6pPr>
                      <a:lvl7pPr marL="2057349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7pPr>
                      <a:lvl8pPr marL="2400240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8pPr>
                      <a:lvl9pPr marL="2743131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9pPr>
                    </a:lstStyle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3,908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5545804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2D98B71B-6BAD-439F-791B-0685F7CBE6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0893063"/>
              </p:ext>
            </p:extLst>
          </p:nvPr>
        </p:nvGraphicFramePr>
        <p:xfrm>
          <a:off x="4865378" y="2550404"/>
          <a:ext cx="2336677" cy="2941320"/>
        </p:xfrm>
        <a:graphic>
          <a:graphicData uri="http://schemas.openxmlformats.org/drawingml/2006/table">
            <a:tbl>
              <a:tblPr/>
              <a:tblGrid>
                <a:gridCol w="1341426">
                  <a:extLst>
                    <a:ext uri="{9D8B030D-6E8A-4147-A177-3AD203B41FA5}">
                      <a16:colId xmlns:a16="http://schemas.microsoft.com/office/drawing/2014/main" val="356950022"/>
                    </a:ext>
                  </a:extLst>
                </a:gridCol>
                <a:gridCol w="995251">
                  <a:extLst>
                    <a:ext uri="{9D8B030D-6E8A-4147-A177-3AD203B41FA5}">
                      <a16:colId xmlns:a16="http://schemas.microsoft.com/office/drawing/2014/main" val="3134712299"/>
                    </a:ext>
                  </a:extLst>
                </a:gridCol>
              </a:tblGrid>
              <a:tr h="205025">
                <a:tc gridSpan="2">
                  <a:txBody>
                    <a:bodyPr/>
                    <a:lstStyle>
                      <a:lvl1pPr marL="0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1pPr>
                      <a:lvl2pPr marL="342891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2pPr>
                      <a:lvl3pPr marL="685783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3pPr>
                      <a:lvl4pPr marL="1028674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4pPr>
                      <a:lvl5pPr marL="1371566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5pPr>
                      <a:lvl6pPr marL="1714457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6pPr>
                      <a:lvl7pPr marL="2057349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7pPr>
                      <a:lvl8pPr marL="2400240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8pPr>
                      <a:lvl9pPr marL="2743131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9pPr>
                    </a:lstStyle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By Website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EFD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5660563"/>
                  </a:ext>
                </a:extLst>
              </a:tr>
              <a:tr h="205025"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1pPr>
                      <a:lvl2pPr marL="342891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2pPr>
                      <a:lvl3pPr marL="685783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3pPr>
                      <a:lvl4pPr marL="1028674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4pPr>
                      <a:lvl5pPr marL="1371566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5pPr>
                      <a:lvl6pPr marL="1714457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6pPr>
                      <a:lvl7pPr marL="2057349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7pPr>
                      <a:lvl8pPr marL="2400240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8pPr>
                      <a:lvl9pPr marL="2743131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9pPr>
                    </a:lstStyle>
                    <a:p>
                      <a:pPr algn="l" fontAlgn="ctr"/>
                      <a:r>
                        <a:rPr lang="en-US" sz="900" b="1" i="0" u="none" strike="noStrike" err="1">
                          <a:solidFill>
                            <a:srgbClr val="000000"/>
                          </a:solidFill>
                          <a:effectLst/>
                          <a:latin typeface="Lucida Sans" panose="020B0602030504020204" pitchFamily="34" charset="0"/>
                        </a:rPr>
                        <a:t>pagedomain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1pPr>
                      <a:lvl2pPr marL="342891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2pPr>
                      <a:lvl3pPr marL="685783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3pPr>
                      <a:lvl4pPr marL="1028674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4pPr>
                      <a:lvl5pPr marL="1371566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5pPr>
                      <a:lvl6pPr marL="1714457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6pPr>
                      <a:lvl7pPr marL="2057349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7pPr>
                      <a:lvl8pPr marL="2400240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8pPr>
                      <a:lvl9pPr marL="2743131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9pPr>
                    </a:lstStyle>
                    <a:p>
                      <a:pPr algn="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Lucida Sans" panose="020B0602030504020204" pitchFamily="34" charset="0"/>
                        </a:rPr>
                        <a:t>count_domain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0694165"/>
                  </a:ext>
                </a:extLst>
              </a:tr>
              <a:tr h="205025"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1pPr>
                      <a:lvl2pPr marL="342891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2pPr>
                      <a:lvl3pPr marL="685783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3pPr>
                      <a:lvl4pPr marL="1028674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4pPr>
                      <a:lvl5pPr marL="1371566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5pPr>
                      <a:lvl6pPr marL="1714457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6pPr>
                      <a:lvl7pPr marL="2057349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7pPr>
                      <a:lvl8pPr marL="2400240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8pPr>
                      <a:lvl9pPr marL="2743131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9pPr>
                    </a:lstStyle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ucida Sans" panose="020B0602030504020204" pitchFamily="34" charset="0"/>
                        </a:rPr>
                        <a:t>amazon.com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1pPr>
                      <a:lvl2pPr marL="342891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2pPr>
                      <a:lvl3pPr marL="685783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3pPr>
                      <a:lvl4pPr marL="1028674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4pPr>
                      <a:lvl5pPr marL="1371566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5pPr>
                      <a:lvl6pPr marL="1714457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6pPr>
                      <a:lvl7pPr marL="2057349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7pPr>
                      <a:lvl8pPr marL="2400240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8pPr>
                      <a:lvl9pPr marL="2743131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9pPr>
                    </a:lstStyle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ucida Sans" panose="020B0602030504020204" pitchFamily="34" charset="0"/>
                        </a:rPr>
                        <a:t>19,001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9155713"/>
                  </a:ext>
                </a:extLst>
              </a:tr>
              <a:tr h="205025"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1pPr>
                      <a:lvl2pPr marL="342891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2pPr>
                      <a:lvl3pPr marL="685783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3pPr>
                      <a:lvl4pPr marL="1028674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4pPr>
                      <a:lvl5pPr marL="1371566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5pPr>
                      <a:lvl6pPr marL="1714457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6pPr>
                      <a:lvl7pPr marL="2057349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7pPr>
                      <a:lvl8pPr marL="2400240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8pPr>
                      <a:lvl9pPr marL="2743131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9pPr>
                    </a:lstStyle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ucida Sans" panose="020B0602030504020204" pitchFamily="34" charset="0"/>
                        </a:rPr>
                        <a:t>walmart.com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1pPr>
                      <a:lvl2pPr marL="342891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2pPr>
                      <a:lvl3pPr marL="685783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3pPr>
                      <a:lvl4pPr marL="1028674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4pPr>
                      <a:lvl5pPr marL="1371566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5pPr>
                      <a:lvl6pPr marL="1714457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6pPr>
                      <a:lvl7pPr marL="2057349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7pPr>
                      <a:lvl8pPr marL="2400240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8pPr>
                      <a:lvl9pPr marL="2743131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9pPr>
                    </a:lstStyle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ucida Sans" panose="020B0602030504020204" pitchFamily="34" charset="0"/>
                        </a:rPr>
                        <a:t>6,094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1337943"/>
                  </a:ext>
                </a:extLst>
              </a:tr>
              <a:tr h="205025"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1pPr>
                      <a:lvl2pPr marL="342891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2pPr>
                      <a:lvl3pPr marL="685783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3pPr>
                      <a:lvl4pPr marL="1028674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4pPr>
                      <a:lvl5pPr marL="1371566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5pPr>
                      <a:lvl6pPr marL="1714457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6pPr>
                      <a:lvl7pPr marL="2057349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7pPr>
                      <a:lvl8pPr marL="2400240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8pPr>
                      <a:lvl9pPr marL="2743131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9pPr>
                    </a:lstStyle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ucida Sans" panose="020B0602030504020204" pitchFamily="34" charset="0"/>
                        </a:rPr>
                        <a:t>rewards.bing.com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1pPr>
                      <a:lvl2pPr marL="342891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2pPr>
                      <a:lvl3pPr marL="685783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3pPr>
                      <a:lvl4pPr marL="1028674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4pPr>
                      <a:lvl5pPr marL="1371566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5pPr>
                      <a:lvl6pPr marL="1714457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6pPr>
                      <a:lvl7pPr marL="2057349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7pPr>
                      <a:lvl8pPr marL="2400240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8pPr>
                      <a:lvl9pPr marL="2743131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9pPr>
                    </a:lstStyle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ucida Sans" panose="020B0602030504020204" pitchFamily="34" charset="0"/>
                        </a:rPr>
                        <a:t>3,416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4224516"/>
                  </a:ext>
                </a:extLst>
              </a:tr>
              <a:tr h="205025"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1pPr>
                      <a:lvl2pPr marL="342891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2pPr>
                      <a:lvl3pPr marL="685783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3pPr>
                      <a:lvl4pPr marL="1028674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4pPr>
                      <a:lvl5pPr marL="1371566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5pPr>
                      <a:lvl6pPr marL="1714457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6pPr>
                      <a:lvl7pPr marL="2057349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7pPr>
                      <a:lvl8pPr marL="2400240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8pPr>
                      <a:lvl9pPr marL="2743131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9pPr>
                    </a:lstStyle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ucida Sans" panose="020B0602030504020204" pitchFamily="34" charset="0"/>
                        </a:rPr>
                        <a:t>etsy.com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1pPr>
                      <a:lvl2pPr marL="342891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2pPr>
                      <a:lvl3pPr marL="685783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3pPr>
                      <a:lvl4pPr marL="1028674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4pPr>
                      <a:lvl5pPr marL="1371566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5pPr>
                      <a:lvl6pPr marL="1714457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6pPr>
                      <a:lvl7pPr marL="2057349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7pPr>
                      <a:lvl8pPr marL="2400240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8pPr>
                      <a:lvl9pPr marL="2743131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9pPr>
                    </a:lstStyle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ucida Sans" panose="020B0602030504020204" pitchFamily="34" charset="0"/>
                        </a:rPr>
                        <a:t>2,511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3369357"/>
                  </a:ext>
                </a:extLst>
              </a:tr>
              <a:tr h="205025"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1pPr>
                      <a:lvl2pPr marL="342891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2pPr>
                      <a:lvl3pPr marL="685783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3pPr>
                      <a:lvl4pPr marL="1028674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4pPr>
                      <a:lvl5pPr marL="1371566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5pPr>
                      <a:lvl6pPr marL="1714457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6pPr>
                      <a:lvl7pPr marL="2057349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7pPr>
                      <a:lvl8pPr marL="2400240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8pPr>
                      <a:lvl9pPr marL="2743131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9pPr>
                    </a:lstStyle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ucida Sans" panose="020B0602030504020204" pitchFamily="34" charset="0"/>
                        </a:rPr>
                        <a:t>ebay.com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1pPr>
                      <a:lvl2pPr marL="342891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2pPr>
                      <a:lvl3pPr marL="685783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3pPr>
                      <a:lvl4pPr marL="1028674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4pPr>
                      <a:lvl5pPr marL="1371566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5pPr>
                      <a:lvl6pPr marL="1714457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6pPr>
                      <a:lvl7pPr marL="2057349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7pPr>
                      <a:lvl8pPr marL="2400240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8pPr>
                      <a:lvl9pPr marL="2743131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9pPr>
                    </a:lstStyle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ucida Sans" panose="020B0602030504020204" pitchFamily="34" charset="0"/>
                        </a:rPr>
                        <a:t>2,030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1115295"/>
                  </a:ext>
                </a:extLst>
              </a:tr>
              <a:tr h="205025"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1pPr>
                      <a:lvl2pPr marL="342891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2pPr>
                      <a:lvl3pPr marL="685783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3pPr>
                      <a:lvl4pPr marL="1028674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4pPr>
                      <a:lvl5pPr marL="1371566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5pPr>
                      <a:lvl6pPr marL="1714457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6pPr>
                      <a:lvl7pPr marL="2057349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7pPr>
                      <a:lvl8pPr marL="2400240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8pPr>
                      <a:lvl9pPr marL="2743131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9pPr>
                    </a:lstStyle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ucida Sans" panose="020B0602030504020204" pitchFamily="34" charset="0"/>
                        </a:rPr>
                        <a:t>temu.com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1pPr>
                      <a:lvl2pPr marL="342891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2pPr>
                      <a:lvl3pPr marL="685783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3pPr>
                      <a:lvl4pPr marL="1028674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4pPr>
                      <a:lvl5pPr marL="1371566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5pPr>
                      <a:lvl6pPr marL="1714457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6pPr>
                      <a:lvl7pPr marL="2057349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7pPr>
                      <a:lvl8pPr marL="2400240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8pPr>
                      <a:lvl9pPr marL="2743131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9pPr>
                    </a:lstStyle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ucida Sans" panose="020B0602030504020204" pitchFamily="34" charset="0"/>
                        </a:rPr>
                        <a:t>1,516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496300"/>
                  </a:ext>
                </a:extLst>
              </a:tr>
              <a:tr h="205025"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1pPr>
                      <a:lvl2pPr marL="342891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2pPr>
                      <a:lvl3pPr marL="685783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3pPr>
                      <a:lvl4pPr marL="1028674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4pPr>
                      <a:lvl5pPr marL="1371566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5pPr>
                      <a:lvl6pPr marL="1714457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6pPr>
                      <a:lvl7pPr marL="2057349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7pPr>
                      <a:lvl8pPr marL="2400240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8pPr>
                      <a:lvl9pPr marL="2743131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9pPr>
                    </a:lstStyle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ucida Sans" panose="020B0602030504020204" pitchFamily="34" charset="0"/>
                        </a:rPr>
                        <a:t>walgreens.com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1pPr>
                      <a:lvl2pPr marL="342891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2pPr>
                      <a:lvl3pPr marL="685783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3pPr>
                      <a:lvl4pPr marL="1028674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4pPr>
                      <a:lvl5pPr marL="1371566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5pPr>
                      <a:lvl6pPr marL="1714457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6pPr>
                      <a:lvl7pPr marL="2057349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7pPr>
                      <a:lvl8pPr marL="2400240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8pPr>
                      <a:lvl9pPr marL="2743131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9pPr>
                    </a:lstStyle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ucida Sans" panose="020B0602030504020204" pitchFamily="34" charset="0"/>
                        </a:rPr>
                        <a:t>1,340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8438465"/>
                  </a:ext>
                </a:extLst>
              </a:tr>
              <a:tr h="205025"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1pPr>
                      <a:lvl2pPr marL="342891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2pPr>
                      <a:lvl3pPr marL="685783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3pPr>
                      <a:lvl4pPr marL="1028674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4pPr>
                      <a:lvl5pPr marL="1371566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5pPr>
                      <a:lvl6pPr marL="1714457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6pPr>
                      <a:lvl7pPr marL="2057349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7pPr>
                      <a:lvl8pPr marL="2400240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8pPr>
                      <a:lvl9pPr marL="2743131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9pPr>
                    </a:lstStyle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ucida Sans" panose="020B0602030504020204" pitchFamily="34" charset="0"/>
                        </a:rPr>
                        <a:t>target.com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1pPr>
                      <a:lvl2pPr marL="342891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2pPr>
                      <a:lvl3pPr marL="685783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3pPr>
                      <a:lvl4pPr marL="1028674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4pPr>
                      <a:lvl5pPr marL="1371566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5pPr>
                      <a:lvl6pPr marL="1714457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6pPr>
                      <a:lvl7pPr marL="2057349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7pPr>
                      <a:lvl8pPr marL="2400240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8pPr>
                      <a:lvl9pPr marL="2743131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9pPr>
                    </a:lstStyle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ucida Sans" panose="020B0602030504020204" pitchFamily="34" charset="0"/>
                        </a:rPr>
                        <a:t>1,011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4500801"/>
                  </a:ext>
                </a:extLst>
              </a:tr>
              <a:tr h="205025"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1pPr>
                      <a:lvl2pPr marL="342891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2pPr>
                      <a:lvl3pPr marL="685783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3pPr>
                      <a:lvl4pPr marL="1028674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4pPr>
                      <a:lvl5pPr marL="1371566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5pPr>
                      <a:lvl6pPr marL="1714457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6pPr>
                      <a:lvl7pPr marL="2057349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7pPr>
                      <a:lvl8pPr marL="2400240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8pPr>
                      <a:lvl9pPr marL="2743131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9pPr>
                    </a:lstStyle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ucida Sans" panose="020B0602030504020204" pitchFamily="34" charset="0"/>
                        </a:rPr>
                        <a:t>macys.com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1pPr>
                      <a:lvl2pPr marL="342891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2pPr>
                      <a:lvl3pPr marL="685783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3pPr>
                      <a:lvl4pPr marL="1028674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4pPr>
                      <a:lvl5pPr marL="1371566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5pPr>
                      <a:lvl6pPr marL="1714457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6pPr>
                      <a:lvl7pPr marL="2057349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7pPr>
                      <a:lvl8pPr marL="2400240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8pPr>
                      <a:lvl9pPr marL="2743131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9pPr>
                    </a:lstStyle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ucida Sans" panose="020B0602030504020204" pitchFamily="34" charset="0"/>
                        </a:rPr>
                        <a:t>989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5372850"/>
                  </a:ext>
                </a:extLst>
              </a:tr>
              <a:tr h="205025"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1pPr>
                      <a:lvl2pPr marL="342891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2pPr>
                      <a:lvl3pPr marL="685783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3pPr>
                      <a:lvl4pPr marL="1028674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4pPr>
                      <a:lvl5pPr marL="1371566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5pPr>
                      <a:lvl6pPr marL="1714457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6pPr>
                      <a:lvl7pPr marL="2057349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7pPr>
                      <a:lvl8pPr marL="2400240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8pPr>
                      <a:lvl9pPr marL="2743131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9pPr>
                    </a:lstStyle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Bestbuy.com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1pPr>
                      <a:lvl2pPr marL="342891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2pPr>
                      <a:lvl3pPr marL="685783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3pPr>
                      <a:lvl4pPr marL="1028674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4pPr>
                      <a:lvl5pPr marL="1371566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5pPr>
                      <a:lvl6pPr marL="1714457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6pPr>
                      <a:lvl7pPr marL="2057349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7pPr>
                      <a:lvl8pPr marL="2400240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8pPr>
                      <a:lvl9pPr marL="2743131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9pPr>
                    </a:lstStyle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900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0409720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166E72A3-CCCF-79F8-6C3D-9DA54C4300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9743241"/>
              </p:ext>
            </p:extLst>
          </p:nvPr>
        </p:nvGraphicFramePr>
        <p:xfrm>
          <a:off x="8001000" y="2585004"/>
          <a:ext cx="2956309" cy="2448496"/>
        </p:xfrm>
        <a:graphic>
          <a:graphicData uri="http://schemas.openxmlformats.org/drawingml/2006/table">
            <a:tbl>
              <a:tblPr/>
              <a:tblGrid>
                <a:gridCol w="1867889">
                  <a:extLst>
                    <a:ext uri="{9D8B030D-6E8A-4147-A177-3AD203B41FA5}">
                      <a16:colId xmlns:a16="http://schemas.microsoft.com/office/drawing/2014/main" val="1982394003"/>
                    </a:ext>
                  </a:extLst>
                </a:gridCol>
                <a:gridCol w="1088420">
                  <a:extLst>
                    <a:ext uri="{9D8B030D-6E8A-4147-A177-3AD203B41FA5}">
                      <a16:colId xmlns:a16="http://schemas.microsoft.com/office/drawing/2014/main" val="2712963937"/>
                    </a:ext>
                  </a:extLst>
                </a:gridCol>
              </a:tblGrid>
              <a:tr h="353837"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1pPr>
                      <a:lvl2pPr marL="342891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2pPr>
                      <a:lvl3pPr marL="685783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3pPr>
                      <a:lvl4pPr marL="1028674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4pPr>
                      <a:lvl5pPr marL="1371566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5pPr>
                      <a:lvl6pPr marL="1714457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6pPr>
                      <a:lvl7pPr marL="2057349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7pPr>
                      <a:lvl8pPr marL="2400240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8pPr>
                      <a:lvl9pPr marL="2743131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9pPr>
                    </a:lstStyle>
                    <a:p>
                      <a:pPr marL="0" algn="l" rtl="0" eaLnBrk="1" fontAlgn="ctr" latinLnBrk="0" hangingPunct="1"/>
                      <a:r>
                        <a:rPr lang="en-US" sz="1000" b="1" i="0" u="none" strike="noStrike" kern="1200">
                          <a:solidFill>
                            <a:srgbClr val="000000"/>
                          </a:solidFill>
                          <a:effectLst/>
                          <a:latin typeface="Lucida Sans"/>
                          <a:ea typeface="+mn-ea"/>
                          <a:cs typeface="+mn-cs"/>
                        </a:rPr>
                        <a:t>Digital traffic: purchasers and non-purchasers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1pPr>
                      <a:lvl2pPr marL="342891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2pPr>
                      <a:lvl3pPr marL="685783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3pPr>
                      <a:lvl4pPr marL="1028674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4pPr>
                      <a:lvl5pPr marL="1371566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5pPr>
                      <a:lvl6pPr marL="1714457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6pPr>
                      <a:lvl7pPr marL="2057349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7pPr>
                      <a:lvl8pPr marL="2400240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8pPr>
                      <a:lvl9pPr marL="2743131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9pPr>
                    </a:lstStyle>
                    <a:p>
                      <a:pPr marL="0" algn="l" defTabSz="457200" rtl="0" eaLnBrk="1" fontAlgn="ctr" latinLnBrk="0" hangingPunct="1"/>
                      <a:r>
                        <a:rPr lang="en-US" sz="1000" b="1" i="0" u="none" strike="noStrike" kern="1200" err="1">
                          <a:solidFill>
                            <a:srgbClr val="000000"/>
                          </a:solidFill>
                          <a:effectLst/>
                          <a:latin typeface="Lucida Sans" panose="020B0602030504020204" pitchFamily="34" charset="0"/>
                          <a:ea typeface="+mn-ea"/>
                          <a:cs typeface="+mn-cs"/>
                        </a:rPr>
                        <a:t>visit_hrs</a:t>
                      </a:r>
                      <a:endParaRPr lang="en-US" sz="1000" b="1" i="0" u="none" strike="noStrike" kern="1200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4057265"/>
                  </a:ext>
                </a:extLst>
              </a:tr>
              <a:tr h="256532"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1pPr>
                      <a:lvl2pPr marL="342891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2pPr>
                      <a:lvl3pPr marL="685783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3pPr>
                      <a:lvl4pPr marL="1028674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4pPr>
                      <a:lvl5pPr marL="1371566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5pPr>
                      <a:lvl6pPr marL="1714457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6pPr>
                      <a:lvl7pPr marL="2057349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7pPr>
                      <a:lvl8pPr marL="2400240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8pPr>
                      <a:lvl9pPr marL="2743131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9pPr>
                    </a:lstStyle>
                    <a:p>
                      <a:pPr marL="0" algn="l" defTabSz="457200" rtl="0" eaLnBrk="1" fontAlgn="ctr" latinLnBrk="0" hangingPunct="1"/>
                      <a:r>
                        <a:rPr 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Lucida Sans"/>
                          <a:ea typeface="+mn-ea"/>
                          <a:cs typeface="+mn-cs"/>
                        </a:rPr>
                        <a:t>Amazon Prime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1pPr>
                      <a:lvl2pPr marL="342891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2pPr>
                      <a:lvl3pPr marL="685783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3pPr>
                      <a:lvl4pPr marL="1028674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4pPr>
                      <a:lvl5pPr marL="1371566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5pPr>
                      <a:lvl6pPr marL="1714457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6pPr>
                      <a:lvl7pPr marL="2057349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7pPr>
                      <a:lvl8pPr marL="2400240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8pPr>
                      <a:lvl9pPr marL="2743131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9pPr>
                    </a:lstStyle>
                    <a:p>
                      <a:pPr marL="0" algn="l" defTabSz="457200" rtl="0" eaLnBrk="1" fontAlgn="ctr" latinLnBrk="0" hangingPunct="1"/>
                      <a:r>
                        <a:rPr 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Lucida Sans"/>
                          <a:ea typeface="+mn-ea"/>
                          <a:cs typeface="+mn-cs"/>
                        </a:rPr>
                        <a:t>1,553</a:t>
                      </a:r>
                      <a:endParaRPr lang="en-US" sz="1000" b="0" i="0" u="none" strike="noStrike" kern="1200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7528088"/>
                  </a:ext>
                </a:extLst>
              </a:tr>
              <a:tr h="256532"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1pPr>
                      <a:lvl2pPr marL="342891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2pPr>
                      <a:lvl3pPr marL="685783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3pPr>
                      <a:lvl4pPr marL="1028674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4pPr>
                      <a:lvl5pPr marL="1371566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5pPr>
                      <a:lvl6pPr marL="1714457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6pPr>
                      <a:lvl7pPr marL="2057349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7pPr>
                      <a:lvl8pPr marL="2400240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8pPr>
                      <a:lvl9pPr marL="2743131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9pPr>
                    </a:lstStyle>
                    <a:p>
                      <a:pPr marL="0" algn="l" defTabSz="457200" rtl="0" eaLnBrk="1" fontAlgn="ctr" latinLnBrk="0" hangingPunct="1"/>
                      <a:r>
                        <a:rPr 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Lucida Sans"/>
                          <a:ea typeface="+mn-ea"/>
                          <a:cs typeface="+mn-cs"/>
                        </a:rPr>
                        <a:t>Disney+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1pPr>
                      <a:lvl2pPr marL="342891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2pPr>
                      <a:lvl3pPr marL="685783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3pPr>
                      <a:lvl4pPr marL="1028674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4pPr>
                      <a:lvl5pPr marL="1371566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5pPr>
                      <a:lvl6pPr marL="1714457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6pPr>
                      <a:lvl7pPr marL="2057349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7pPr>
                      <a:lvl8pPr marL="2400240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8pPr>
                      <a:lvl9pPr marL="2743131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9pPr>
                    </a:lstStyle>
                    <a:p>
                      <a:pPr marL="0" algn="l" defTabSz="457200" rtl="0" eaLnBrk="1" fontAlgn="ctr" latinLnBrk="0" hangingPunct="1"/>
                      <a:r>
                        <a:rPr 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Lucida Sans" panose="020B0602030504020204" pitchFamily="34" charset="0"/>
                          <a:ea typeface="+mn-ea"/>
                          <a:cs typeface="+mn-cs"/>
                        </a:rPr>
                        <a:t>323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9188213"/>
                  </a:ext>
                </a:extLst>
              </a:tr>
              <a:tr h="256532"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1pPr>
                      <a:lvl2pPr marL="342891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2pPr>
                      <a:lvl3pPr marL="685783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3pPr>
                      <a:lvl4pPr marL="1028674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4pPr>
                      <a:lvl5pPr marL="1371566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5pPr>
                      <a:lvl6pPr marL="1714457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6pPr>
                      <a:lvl7pPr marL="2057349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7pPr>
                      <a:lvl8pPr marL="2400240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8pPr>
                      <a:lvl9pPr marL="2743131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9pPr>
                    </a:lstStyle>
                    <a:p>
                      <a:pPr marL="0" algn="l" defTabSz="457200" rtl="0" eaLnBrk="1" fontAlgn="ctr" latinLnBrk="0" hangingPunct="1"/>
                      <a:r>
                        <a:rPr 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Lucida Sans"/>
                          <a:ea typeface="+mn-ea"/>
                          <a:cs typeface="+mn-cs"/>
                        </a:rPr>
                        <a:t>Netflix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1pPr>
                      <a:lvl2pPr marL="342891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2pPr>
                      <a:lvl3pPr marL="685783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3pPr>
                      <a:lvl4pPr marL="1028674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4pPr>
                      <a:lvl5pPr marL="1371566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5pPr>
                      <a:lvl6pPr marL="1714457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6pPr>
                      <a:lvl7pPr marL="2057349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7pPr>
                      <a:lvl8pPr marL="2400240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8pPr>
                      <a:lvl9pPr marL="2743131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9pPr>
                    </a:lstStyle>
                    <a:p>
                      <a:pPr marL="0" algn="l" defTabSz="457200" rtl="0" eaLnBrk="1" fontAlgn="ctr" latinLnBrk="0" hangingPunct="1"/>
                      <a:r>
                        <a:rPr 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Lucida Sans"/>
                          <a:ea typeface="+mn-ea"/>
                          <a:cs typeface="+mn-cs"/>
                        </a:rPr>
                        <a:t>3,101</a:t>
                      </a:r>
                      <a:endParaRPr lang="en-US" sz="1000" b="0" i="0" u="none" strike="noStrike" kern="1200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4980811"/>
                  </a:ext>
                </a:extLst>
              </a:tr>
              <a:tr h="256532"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1pPr>
                      <a:lvl2pPr marL="342891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2pPr>
                      <a:lvl3pPr marL="685783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3pPr>
                      <a:lvl4pPr marL="1028674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4pPr>
                      <a:lvl5pPr marL="1371566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5pPr>
                      <a:lvl6pPr marL="1714457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6pPr>
                      <a:lvl7pPr marL="2057349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7pPr>
                      <a:lvl8pPr marL="2400240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8pPr>
                      <a:lvl9pPr marL="2743131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9pPr>
                    </a:lstStyle>
                    <a:p>
                      <a:pPr marL="0" algn="l" defTabSz="457200" rtl="0" eaLnBrk="1" fontAlgn="ctr" latinLnBrk="0" hangingPunct="1"/>
                      <a:r>
                        <a:rPr 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Lucida Sans" panose="020B0602030504020204" pitchFamily="34" charset="0"/>
                          <a:ea typeface="+mn-ea"/>
                          <a:cs typeface="+mn-cs"/>
                        </a:rPr>
                        <a:t>YouTube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1pPr>
                      <a:lvl2pPr marL="342891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2pPr>
                      <a:lvl3pPr marL="685783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3pPr>
                      <a:lvl4pPr marL="1028674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4pPr>
                      <a:lvl5pPr marL="1371566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5pPr>
                      <a:lvl6pPr marL="1714457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6pPr>
                      <a:lvl7pPr marL="2057349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7pPr>
                      <a:lvl8pPr marL="2400240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8pPr>
                      <a:lvl9pPr marL="2743131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9pPr>
                    </a:lstStyle>
                    <a:p>
                      <a:pPr marL="0" algn="l" defTabSz="457200" rtl="0" eaLnBrk="1" fontAlgn="ctr" latinLnBrk="0" hangingPunct="1"/>
                      <a:r>
                        <a:rPr 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Lucida Sans"/>
                          <a:ea typeface="+mn-ea"/>
                          <a:cs typeface="+mn-cs"/>
                        </a:rPr>
                        <a:t>10,143</a:t>
                      </a:r>
                      <a:endParaRPr lang="en-US" sz="1000" b="0" i="0" u="none" strike="noStrike" kern="1200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0875759"/>
                  </a:ext>
                </a:extLst>
              </a:tr>
              <a:tr h="256532"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1pPr>
                      <a:lvl2pPr marL="342891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2pPr>
                      <a:lvl3pPr marL="685783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3pPr>
                      <a:lvl4pPr marL="1028674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4pPr>
                      <a:lvl5pPr marL="1371566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5pPr>
                      <a:lvl6pPr marL="1714457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6pPr>
                      <a:lvl7pPr marL="2057349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7pPr>
                      <a:lvl8pPr marL="2400240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8pPr>
                      <a:lvl9pPr marL="2743131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9pPr>
                    </a:lstStyle>
                    <a:p>
                      <a:pPr algn="l" fontAlgn="ctr"/>
                      <a:r>
                        <a:rPr 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Lucida Sans" panose="020B0602030504020204" pitchFamily="34" charset="0"/>
                          <a:ea typeface="+mn-ea"/>
                          <a:cs typeface="+mn-cs"/>
                        </a:rPr>
                        <a:t>Amazon </a:t>
                      </a:r>
                      <a:r>
                        <a:rPr lang="en-US" sz="10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Lucida Sans" panose="020B0602030504020204" pitchFamily="34" charset="0"/>
                          <a:ea typeface="+mn-ea"/>
                          <a:cs typeface="+mn-cs"/>
                        </a:rPr>
                        <a:t>Prime_No</a:t>
                      </a:r>
                      <a:endParaRPr lang="en-US" sz="1000" b="0" i="0" u="none" strike="noStrike" kern="1200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1pPr>
                      <a:lvl2pPr marL="342891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2pPr>
                      <a:lvl3pPr marL="685783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3pPr>
                      <a:lvl4pPr marL="1028674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4pPr>
                      <a:lvl5pPr marL="1371566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5pPr>
                      <a:lvl6pPr marL="1714457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6pPr>
                      <a:lvl7pPr marL="2057349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7pPr>
                      <a:lvl8pPr marL="2400240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8pPr>
                      <a:lvl9pPr marL="2743131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9pPr>
                    </a:lstStyle>
                    <a:p>
                      <a:pPr marL="0" algn="l" defTabSz="457200" rtl="0" eaLnBrk="1" fontAlgn="ctr" latinLnBrk="0" hangingPunct="1"/>
                      <a:r>
                        <a:rPr 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Lucida Sans"/>
                          <a:ea typeface="+mn-ea"/>
                          <a:cs typeface="+mn-cs"/>
                        </a:rPr>
                        <a:t>8,171</a:t>
                      </a:r>
                      <a:endParaRPr lang="en-US" sz="1000" b="0" i="0" u="none" strike="noStrike" kern="1200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1333203"/>
                  </a:ext>
                </a:extLst>
              </a:tr>
              <a:tr h="256532"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1pPr>
                      <a:lvl2pPr marL="342891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2pPr>
                      <a:lvl3pPr marL="685783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3pPr>
                      <a:lvl4pPr marL="1028674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4pPr>
                      <a:lvl5pPr marL="1371566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5pPr>
                      <a:lvl6pPr marL="1714457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6pPr>
                      <a:lvl7pPr marL="2057349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7pPr>
                      <a:lvl8pPr marL="2400240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8pPr>
                      <a:lvl9pPr marL="2743131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9pPr>
                    </a:lstStyle>
                    <a:p>
                      <a:pPr marL="0" algn="l" defTabSz="457200" rtl="0" eaLnBrk="1" fontAlgn="ctr" latinLnBrk="0" hangingPunct="1"/>
                      <a:r>
                        <a:rPr 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Lucida Sans"/>
                          <a:ea typeface="+mn-ea"/>
                          <a:cs typeface="+mn-cs"/>
                        </a:rPr>
                        <a:t>Disney+_No</a:t>
                      </a:r>
                      <a:endParaRPr lang="en-US" sz="1000" b="0" i="0" u="none" strike="noStrike" kern="1200" err="1">
                        <a:solidFill>
                          <a:srgbClr val="000000"/>
                        </a:solidFill>
                        <a:effectLst/>
                        <a:latin typeface="Lucida Sans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1pPr>
                      <a:lvl2pPr marL="342891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2pPr>
                      <a:lvl3pPr marL="685783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3pPr>
                      <a:lvl4pPr marL="1028674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4pPr>
                      <a:lvl5pPr marL="1371566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5pPr>
                      <a:lvl6pPr marL="1714457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6pPr>
                      <a:lvl7pPr marL="2057349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7pPr>
                      <a:lvl8pPr marL="2400240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8pPr>
                      <a:lvl9pPr marL="2743131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9pPr>
                    </a:lstStyle>
                    <a:p>
                      <a:pPr marL="0" algn="l" defTabSz="457200" rtl="0" eaLnBrk="1" fontAlgn="ctr" latinLnBrk="0" hangingPunct="1"/>
                      <a:r>
                        <a:rPr 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Lucida Sans"/>
                          <a:ea typeface="+mn-ea"/>
                          <a:cs typeface="+mn-cs"/>
                        </a:rPr>
                        <a:t>2,776</a:t>
                      </a:r>
                      <a:endParaRPr lang="en-US" sz="1000" b="0" i="0" u="none" strike="noStrike" kern="1200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7084928"/>
                  </a:ext>
                </a:extLst>
              </a:tr>
              <a:tr h="256532"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1pPr>
                      <a:lvl2pPr marL="342891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2pPr>
                      <a:lvl3pPr marL="685783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3pPr>
                      <a:lvl4pPr marL="1028674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4pPr>
                      <a:lvl5pPr marL="1371566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5pPr>
                      <a:lvl6pPr marL="1714457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6pPr>
                      <a:lvl7pPr marL="2057349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7pPr>
                      <a:lvl8pPr marL="2400240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8pPr>
                      <a:lvl9pPr marL="2743131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9pPr>
                    </a:lstStyle>
                    <a:p>
                      <a:pPr marL="0" algn="l" defTabSz="457200" rtl="0" eaLnBrk="1" fontAlgn="ctr" latinLnBrk="0" hangingPunct="1"/>
                      <a:r>
                        <a:rPr 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Lucida Sans"/>
                          <a:ea typeface="+mn-ea"/>
                          <a:cs typeface="+mn-cs"/>
                        </a:rPr>
                        <a:t>Netflix_No</a:t>
                      </a:r>
                      <a:endParaRPr lang="en-US" sz="1000" b="0" i="0" u="none" strike="noStrike" kern="1200" err="1">
                        <a:solidFill>
                          <a:srgbClr val="000000"/>
                        </a:solidFill>
                        <a:effectLst/>
                        <a:latin typeface="Lucida Sans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1pPr>
                      <a:lvl2pPr marL="342891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2pPr>
                      <a:lvl3pPr marL="685783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3pPr>
                      <a:lvl4pPr marL="1028674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4pPr>
                      <a:lvl5pPr marL="1371566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5pPr>
                      <a:lvl6pPr marL="1714457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6pPr>
                      <a:lvl7pPr marL="2057349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7pPr>
                      <a:lvl8pPr marL="2400240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8pPr>
                      <a:lvl9pPr marL="2743131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9pPr>
                    </a:lstStyle>
                    <a:p>
                      <a:pPr marL="0" algn="l" defTabSz="457200" rtl="0" eaLnBrk="1" fontAlgn="ctr" latinLnBrk="0" hangingPunct="1"/>
                      <a:r>
                        <a:rPr 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Lucida Sans"/>
                          <a:ea typeface="+mn-ea"/>
                          <a:cs typeface="+mn-cs"/>
                        </a:rPr>
                        <a:t>26,632</a:t>
                      </a:r>
                      <a:endParaRPr lang="en-US" sz="1000" b="0" i="0" u="none" strike="noStrike" kern="1200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6377610"/>
                  </a:ext>
                </a:extLst>
              </a:tr>
              <a:tr h="256532"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1pPr>
                      <a:lvl2pPr marL="342891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2pPr>
                      <a:lvl3pPr marL="685783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3pPr>
                      <a:lvl4pPr marL="1028674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4pPr>
                      <a:lvl5pPr marL="1371566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5pPr>
                      <a:lvl6pPr marL="1714457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6pPr>
                      <a:lvl7pPr marL="2057349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7pPr>
                      <a:lvl8pPr marL="2400240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8pPr>
                      <a:lvl9pPr marL="2743131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9pPr>
                    </a:lstStyle>
                    <a:p>
                      <a:pPr marL="0" algn="l" defTabSz="457200" rtl="0" eaLnBrk="1" fontAlgn="ctr" latinLnBrk="0" hangingPunct="1"/>
                      <a:r>
                        <a:rPr lang="en-US" sz="10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Lucida Sans" panose="020B0602030504020204" pitchFamily="34" charset="0"/>
                          <a:ea typeface="+mn-ea"/>
                          <a:cs typeface="+mn-cs"/>
                        </a:rPr>
                        <a:t>YouTube_No</a:t>
                      </a:r>
                      <a:endParaRPr lang="en-US" sz="1000" b="0" i="0" u="none" strike="noStrike" kern="1200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1pPr>
                      <a:lvl2pPr marL="342891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2pPr>
                      <a:lvl3pPr marL="685783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3pPr>
                      <a:lvl4pPr marL="1028674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4pPr>
                      <a:lvl5pPr marL="1371566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5pPr>
                      <a:lvl6pPr marL="1714457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6pPr>
                      <a:lvl7pPr marL="2057349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7pPr>
                      <a:lvl8pPr marL="2400240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8pPr>
                      <a:lvl9pPr marL="2743131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Gill Sans MT" panose="020B0502020104020203"/>
                        </a:defRPr>
                      </a:lvl9pPr>
                    </a:lstStyle>
                    <a:p>
                      <a:pPr marL="0" algn="l" defTabSz="457200" rtl="0" eaLnBrk="1" fontAlgn="ctr" latinLnBrk="0" hangingPunct="1"/>
                      <a:r>
                        <a:rPr 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Lucida Sans"/>
                          <a:ea typeface="+mn-ea"/>
                          <a:cs typeface="+mn-cs"/>
                        </a:rPr>
                        <a:t>134,285</a:t>
                      </a:r>
                      <a:endParaRPr lang="en-US" sz="1000" b="0" i="0" u="none" strike="noStrike" kern="1200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4729513"/>
                  </a:ext>
                </a:extLst>
              </a:tr>
            </a:tbl>
          </a:graphicData>
        </a:graphic>
      </p:graphicFrame>
      <p:sp>
        <p:nvSpPr>
          <p:cNvPr id="17" name="Rectangle 16">
            <a:extLst>
              <a:ext uri="{FF2B5EF4-FFF2-40B4-BE49-F238E27FC236}">
                <a16:creationId xmlns:a16="http://schemas.microsoft.com/office/drawing/2014/main" id="{25FDEBA3-B5C2-BE0B-63A2-A641E42659F4}"/>
              </a:ext>
            </a:extLst>
          </p:cNvPr>
          <p:cNvSpPr/>
          <p:nvPr/>
        </p:nvSpPr>
        <p:spPr>
          <a:xfrm>
            <a:off x="828074" y="2025958"/>
            <a:ext cx="10129236" cy="253883"/>
          </a:xfrm>
          <a:prstGeom prst="rect">
            <a:avLst/>
          </a:prstGeom>
          <a:solidFill>
            <a:srgbClr val="EACF6C"/>
          </a:solidFill>
          <a:ln w="25400" cap="flat" cmpd="sng" algn="ctr">
            <a:solidFill>
              <a:srgbClr val="A2E8BE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To understand Top Shopped Retailers and Digital Traffic</a:t>
            </a:r>
          </a:p>
        </p:txBody>
      </p:sp>
    </p:spTree>
    <p:extLst>
      <p:ext uri="{BB962C8B-B14F-4D97-AF65-F5344CB8AC3E}">
        <p14:creationId xmlns:p14="http://schemas.microsoft.com/office/powerpoint/2010/main" val="13363580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F75E411-7199-1DE7-D1EC-4C0601CF7229}"/>
              </a:ext>
            </a:extLst>
          </p:cNvPr>
          <p:cNvSpPr/>
          <p:nvPr/>
        </p:nvSpPr>
        <p:spPr>
          <a:xfrm>
            <a:off x="11319367" y="504593"/>
            <a:ext cx="723900" cy="307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Team 8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7C7BB851-FE8D-D3BA-6040-E214DFCEB5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515" b="23319"/>
          <a:stretch/>
        </p:blipFill>
        <p:spPr bwMode="auto">
          <a:xfrm>
            <a:off x="11319367" y="102203"/>
            <a:ext cx="720233" cy="39733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1409F5D-2311-BC15-7B2B-E53AE251F10C}"/>
              </a:ext>
            </a:extLst>
          </p:cNvPr>
          <p:cNvSpPr/>
          <p:nvPr/>
        </p:nvSpPr>
        <p:spPr>
          <a:xfrm flipH="1">
            <a:off x="609600" y="340446"/>
            <a:ext cx="2722887" cy="943848"/>
          </a:xfrm>
          <a:prstGeom prst="rect">
            <a:avLst/>
          </a:prstGeom>
          <a:solidFill>
            <a:srgbClr val="A2E8BE">
              <a:lumMod val="60000"/>
              <a:lumOff val="40000"/>
              <a:alpha val="39000"/>
            </a:srgbClr>
          </a:solidFill>
          <a:ln w="25400" cap="flat" cmpd="sng" algn="ctr">
            <a:solidFill>
              <a:srgbClr val="A2E8BE">
                <a:shade val="50000"/>
              </a:srgb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1060270509">
                  <a:custGeom>
                    <a:avLst/>
                    <a:gdLst>
                      <a:gd name="connsiteX0" fmla="*/ 0 w 2722887"/>
                      <a:gd name="connsiteY0" fmla="*/ 0 h 943848"/>
                      <a:gd name="connsiteX1" fmla="*/ 626264 w 2722887"/>
                      <a:gd name="connsiteY1" fmla="*/ 0 h 943848"/>
                      <a:gd name="connsiteX2" fmla="*/ 1334215 w 2722887"/>
                      <a:gd name="connsiteY2" fmla="*/ 0 h 943848"/>
                      <a:gd name="connsiteX3" fmla="*/ 2069394 w 2722887"/>
                      <a:gd name="connsiteY3" fmla="*/ 0 h 943848"/>
                      <a:gd name="connsiteX4" fmla="*/ 2722887 w 2722887"/>
                      <a:gd name="connsiteY4" fmla="*/ 0 h 943848"/>
                      <a:gd name="connsiteX5" fmla="*/ 2722887 w 2722887"/>
                      <a:gd name="connsiteY5" fmla="*/ 481362 h 943848"/>
                      <a:gd name="connsiteX6" fmla="*/ 2722887 w 2722887"/>
                      <a:gd name="connsiteY6" fmla="*/ 943848 h 943848"/>
                      <a:gd name="connsiteX7" fmla="*/ 2042165 w 2722887"/>
                      <a:gd name="connsiteY7" fmla="*/ 943848 h 943848"/>
                      <a:gd name="connsiteX8" fmla="*/ 1443130 w 2722887"/>
                      <a:gd name="connsiteY8" fmla="*/ 943848 h 943848"/>
                      <a:gd name="connsiteX9" fmla="*/ 816866 w 2722887"/>
                      <a:gd name="connsiteY9" fmla="*/ 943848 h 943848"/>
                      <a:gd name="connsiteX10" fmla="*/ 0 w 2722887"/>
                      <a:gd name="connsiteY10" fmla="*/ 943848 h 943848"/>
                      <a:gd name="connsiteX11" fmla="*/ 0 w 2722887"/>
                      <a:gd name="connsiteY11" fmla="*/ 500239 h 943848"/>
                      <a:gd name="connsiteX12" fmla="*/ 0 w 2722887"/>
                      <a:gd name="connsiteY12" fmla="*/ 0 h 94384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2722887" h="943848" fill="none" extrusionOk="0">
                        <a:moveTo>
                          <a:pt x="0" y="0"/>
                        </a:moveTo>
                        <a:cubicBezTo>
                          <a:pt x="250168" y="14579"/>
                          <a:pt x="380027" y="26396"/>
                          <a:pt x="626264" y="0"/>
                        </a:cubicBezTo>
                        <a:cubicBezTo>
                          <a:pt x="872501" y="-26396"/>
                          <a:pt x="1083859" y="-3837"/>
                          <a:pt x="1334215" y="0"/>
                        </a:cubicBezTo>
                        <a:cubicBezTo>
                          <a:pt x="1584571" y="3837"/>
                          <a:pt x="1893848" y="3131"/>
                          <a:pt x="2069394" y="0"/>
                        </a:cubicBezTo>
                        <a:cubicBezTo>
                          <a:pt x="2244940" y="-3131"/>
                          <a:pt x="2564767" y="-15856"/>
                          <a:pt x="2722887" y="0"/>
                        </a:cubicBezTo>
                        <a:cubicBezTo>
                          <a:pt x="2739728" y="181746"/>
                          <a:pt x="2726553" y="265301"/>
                          <a:pt x="2722887" y="481362"/>
                        </a:cubicBezTo>
                        <a:cubicBezTo>
                          <a:pt x="2719221" y="697423"/>
                          <a:pt x="2705832" y="849279"/>
                          <a:pt x="2722887" y="943848"/>
                        </a:cubicBezTo>
                        <a:cubicBezTo>
                          <a:pt x="2569692" y="913696"/>
                          <a:pt x="2318671" y="937396"/>
                          <a:pt x="2042165" y="943848"/>
                        </a:cubicBezTo>
                        <a:cubicBezTo>
                          <a:pt x="1765659" y="950300"/>
                          <a:pt x="1632926" y="946319"/>
                          <a:pt x="1443130" y="943848"/>
                        </a:cubicBezTo>
                        <a:cubicBezTo>
                          <a:pt x="1253335" y="941377"/>
                          <a:pt x="1009879" y="928172"/>
                          <a:pt x="816866" y="943848"/>
                        </a:cubicBezTo>
                        <a:cubicBezTo>
                          <a:pt x="623853" y="959524"/>
                          <a:pt x="277178" y="956746"/>
                          <a:pt x="0" y="943848"/>
                        </a:cubicBezTo>
                        <a:cubicBezTo>
                          <a:pt x="3752" y="730902"/>
                          <a:pt x="-4230" y="682889"/>
                          <a:pt x="0" y="500239"/>
                        </a:cubicBezTo>
                        <a:cubicBezTo>
                          <a:pt x="4230" y="317589"/>
                          <a:pt x="6134" y="237290"/>
                          <a:pt x="0" y="0"/>
                        </a:cubicBezTo>
                        <a:close/>
                      </a:path>
                      <a:path w="2722887" h="943848" stroke="0" extrusionOk="0">
                        <a:moveTo>
                          <a:pt x="0" y="0"/>
                        </a:moveTo>
                        <a:cubicBezTo>
                          <a:pt x="213300" y="-28291"/>
                          <a:pt x="339488" y="-285"/>
                          <a:pt x="653493" y="0"/>
                        </a:cubicBezTo>
                        <a:cubicBezTo>
                          <a:pt x="967498" y="285"/>
                          <a:pt x="1034762" y="15437"/>
                          <a:pt x="1252528" y="0"/>
                        </a:cubicBezTo>
                        <a:cubicBezTo>
                          <a:pt x="1470294" y="-15437"/>
                          <a:pt x="1696391" y="3685"/>
                          <a:pt x="1851563" y="0"/>
                        </a:cubicBezTo>
                        <a:cubicBezTo>
                          <a:pt x="2006736" y="-3685"/>
                          <a:pt x="2317388" y="22203"/>
                          <a:pt x="2722887" y="0"/>
                        </a:cubicBezTo>
                        <a:cubicBezTo>
                          <a:pt x="2738638" y="125872"/>
                          <a:pt x="2722855" y="333434"/>
                          <a:pt x="2722887" y="462486"/>
                        </a:cubicBezTo>
                        <a:cubicBezTo>
                          <a:pt x="2722919" y="591538"/>
                          <a:pt x="2721855" y="821590"/>
                          <a:pt x="2722887" y="943848"/>
                        </a:cubicBezTo>
                        <a:cubicBezTo>
                          <a:pt x="2357709" y="953718"/>
                          <a:pt x="2329633" y="933197"/>
                          <a:pt x="1987708" y="943848"/>
                        </a:cubicBezTo>
                        <a:cubicBezTo>
                          <a:pt x="1645783" y="954499"/>
                          <a:pt x="1564268" y="973397"/>
                          <a:pt x="1361444" y="943848"/>
                        </a:cubicBezTo>
                        <a:cubicBezTo>
                          <a:pt x="1158620" y="914299"/>
                          <a:pt x="846558" y="955111"/>
                          <a:pt x="653493" y="943848"/>
                        </a:cubicBezTo>
                        <a:cubicBezTo>
                          <a:pt x="460428" y="932585"/>
                          <a:pt x="308970" y="971858"/>
                          <a:pt x="0" y="943848"/>
                        </a:cubicBezTo>
                        <a:cubicBezTo>
                          <a:pt x="-3784" y="741479"/>
                          <a:pt x="-13789" y="716705"/>
                          <a:pt x="0" y="490801"/>
                        </a:cubicBezTo>
                        <a:cubicBezTo>
                          <a:pt x="13789" y="264897"/>
                          <a:pt x="-8452" y="109966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906E52-B88F-8347-C639-E47B4550C61B}"/>
              </a:ext>
            </a:extLst>
          </p:cNvPr>
          <p:cNvSpPr txBox="1"/>
          <p:nvPr/>
        </p:nvSpPr>
        <p:spPr>
          <a:xfrm>
            <a:off x="766226" y="473407"/>
            <a:ext cx="2409634" cy="584775"/>
          </a:xfrm>
          <a:prstGeom prst="rect">
            <a:avLst/>
          </a:prstGeom>
          <a:noFill/>
          <a:ln>
            <a:noFill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sz="3200" b="1">
                <a:latin typeface="Gill Sans MT" panose="020B0502020104020203" pitchFamily="34" charset="0"/>
                <a:ea typeface="Samsung Sharp Sans" pitchFamily="2" charset="0"/>
                <a:cs typeface="Samsung Sharp Sans" pitchFamily="2" charset="0"/>
              </a:rPr>
              <a:t>Appendix II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B965D78-4708-AE1D-AB98-43311C28CD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4465341"/>
              </p:ext>
            </p:extLst>
          </p:nvPr>
        </p:nvGraphicFramePr>
        <p:xfrm>
          <a:off x="860778" y="2362200"/>
          <a:ext cx="5486399" cy="3326700"/>
        </p:xfrm>
        <a:graphic>
          <a:graphicData uri="http://schemas.openxmlformats.org/drawingml/2006/table">
            <a:tbl>
              <a:tblPr/>
              <a:tblGrid>
                <a:gridCol w="2043230">
                  <a:extLst>
                    <a:ext uri="{9D8B030D-6E8A-4147-A177-3AD203B41FA5}">
                      <a16:colId xmlns:a16="http://schemas.microsoft.com/office/drawing/2014/main" val="3736660724"/>
                    </a:ext>
                  </a:extLst>
                </a:gridCol>
                <a:gridCol w="1071208">
                  <a:extLst>
                    <a:ext uri="{9D8B030D-6E8A-4147-A177-3AD203B41FA5}">
                      <a16:colId xmlns:a16="http://schemas.microsoft.com/office/drawing/2014/main" val="2803842284"/>
                    </a:ext>
                  </a:extLst>
                </a:gridCol>
                <a:gridCol w="1224238">
                  <a:extLst>
                    <a:ext uri="{9D8B030D-6E8A-4147-A177-3AD203B41FA5}">
                      <a16:colId xmlns:a16="http://schemas.microsoft.com/office/drawing/2014/main" val="3665084912"/>
                    </a:ext>
                  </a:extLst>
                </a:gridCol>
                <a:gridCol w="1147723">
                  <a:extLst>
                    <a:ext uri="{9D8B030D-6E8A-4147-A177-3AD203B41FA5}">
                      <a16:colId xmlns:a16="http://schemas.microsoft.com/office/drawing/2014/main" val="3753341556"/>
                    </a:ext>
                  </a:extLst>
                </a:gridCol>
              </a:tblGrid>
              <a:tr h="2772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Platform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Fitness Category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Share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1869057"/>
                  </a:ext>
                </a:extLst>
              </a:tr>
              <a:tr h="2772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Amazon Shopping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70,259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94,149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74.63%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0809283"/>
                  </a:ext>
                </a:extLst>
              </a:tr>
              <a:tr h="2772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Walmart Shopping Grocery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18,329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46,895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39.09%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7928221"/>
                  </a:ext>
                </a:extLst>
              </a:tr>
              <a:tr h="2772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Fetch Rewards Earn Gift Cards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8,005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34,774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23.02%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3835288"/>
                  </a:ext>
                </a:extLst>
              </a:tr>
              <a:tr h="2772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Temu</a:t>
                      </a:r>
                      <a:endParaRPr lang="en-US" sz="1100" b="0" i="0" u="none" strike="noStrike" err="1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7,925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20,607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38.46%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4237490"/>
                  </a:ext>
                </a:extLst>
              </a:tr>
              <a:tr h="2772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Ad It Up Play Get Rewards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7,333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19,255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38.08%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2724625"/>
                  </a:ext>
                </a:extLst>
              </a:tr>
              <a:tr h="2772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Qmee Paid Surveys for Cash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6,768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15,254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44.37%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6871369"/>
                  </a:ext>
                </a:extLst>
              </a:tr>
              <a:tr h="2772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eBay The shopping marketplace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5,770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13,340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43.25%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4974078"/>
                  </a:ext>
                </a:extLst>
              </a:tr>
              <a:tr h="2772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Pogo Earn on Everything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4,188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11,966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35.00%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6522681"/>
                  </a:ext>
                </a:extLst>
              </a:tr>
              <a:tr h="2772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Ibotta Save Earn Cash Back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3,993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10,441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38.24%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276687"/>
                  </a:ext>
                </a:extLst>
              </a:tr>
              <a:tr h="2772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Receipt Pal Scan Earn Rewards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3,908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8,264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47.29%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2418436"/>
                  </a:ext>
                </a:extLst>
              </a:tr>
              <a:tr h="27722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136,478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274,945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0.49638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381765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C1E22B21-1B42-32BB-F593-E16D5E2BB158}"/>
              </a:ext>
            </a:extLst>
          </p:cNvPr>
          <p:cNvSpPr/>
          <p:nvPr/>
        </p:nvSpPr>
        <p:spPr>
          <a:xfrm>
            <a:off x="825944" y="1864017"/>
            <a:ext cx="5486400" cy="25388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Gill Sans MT" panose="020B0502020104020203" pitchFamily="34" charset="0"/>
              </a:rPr>
              <a:t>Total Application usage by Customer in our Category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8A96D24-261D-EC36-33E6-B4C4F61A46F7}"/>
              </a:ext>
            </a:extLst>
          </p:cNvPr>
          <p:cNvCxnSpPr>
            <a:cxnSpLocks/>
          </p:cNvCxnSpPr>
          <p:nvPr/>
        </p:nvCxnSpPr>
        <p:spPr>
          <a:xfrm>
            <a:off x="860778" y="1083821"/>
            <a:ext cx="2178080" cy="0"/>
          </a:xfrm>
          <a:prstGeom prst="line">
            <a:avLst/>
          </a:prstGeom>
          <a:noFill/>
          <a:ln w="9525" cap="flat" cmpd="sng" algn="ctr">
            <a:solidFill>
              <a:srgbClr val="A2E8BE">
                <a:shade val="95000"/>
                <a:satMod val="105000"/>
              </a:srgbClr>
            </a:solidFill>
            <a:prstDash val="solid"/>
          </a:ln>
          <a:effectLst/>
        </p:spPr>
      </p:cxn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9C2C456-80EF-F916-CD6F-DC159C757B57}"/>
              </a:ext>
            </a:extLst>
          </p:cNvPr>
          <p:cNvGraphicFramePr>
            <a:graphicFrameLocks noGrp="1"/>
          </p:cNvGraphicFramePr>
          <p:nvPr/>
        </p:nvGraphicFramePr>
        <p:xfrm>
          <a:off x="6934200" y="2362200"/>
          <a:ext cx="3505200" cy="2849880"/>
        </p:xfrm>
        <a:graphic>
          <a:graphicData uri="http://schemas.openxmlformats.org/drawingml/2006/table">
            <a:tbl>
              <a:tblPr/>
              <a:tblGrid>
                <a:gridCol w="1291164">
                  <a:extLst>
                    <a:ext uri="{9D8B030D-6E8A-4147-A177-3AD203B41FA5}">
                      <a16:colId xmlns:a16="http://schemas.microsoft.com/office/drawing/2014/main" val="1040444934"/>
                    </a:ext>
                  </a:extLst>
                </a:gridCol>
                <a:gridCol w="1071036">
                  <a:extLst>
                    <a:ext uri="{9D8B030D-6E8A-4147-A177-3AD203B41FA5}">
                      <a16:colId xmlns:a16="http://schemas.microsoft.com/office/drawing/2014/main" val="2326390605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833690127"/>
                    </a:ext>
                  </a:extLst>
                </a:gridCol>
              </a:tblGrid>
              <a:tr h="205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Advertiser</a:t>
                      </a:r>
                    </a:p>
                  </a:txBody>
                  <a:tcPr marL="45720" marR="457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 of ads</a:t>
                      </a:r>
                    </a:p>
                  </a:txBody>
                  <a:tcPr marL="45720" marR="457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Share</a:t>
                      </a:r>
                    </a:p>
                  </a:txBody>
                  <a:tcPr marL="45720" marR="457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4929433"/>
                  </a:ext>
                </a:extLst>
              </a:tr>
              <a:tr h="205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TeePublic com</a:t>
                      </a:r>
                    </a:p>
                  </a:txBody>
                  <a:tcPr marL="45720" marR="457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196</a:t>
                      </a:r>
                    </a:p>
                  </a:txBody>
                  <a:tcPr marL="45720" marR="457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15.0%</a:t>
                      </a:r>
                    </a:p>
                  </a:txBody>
                  <a:tcPr marL="45720" marR="457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252377"/>
                  </a:ext>
                </a:extLst>
              </a:tr>
              <a:tr h="205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Amazon com </a:t>
                      </a:r>
                    </a:p>
                  </a:txBody>
                  <a:tcPr marL="45720" marR="457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151</a:t>
                      </a:r>
                    </a:p>
                  </a:txBody>
                  <a:tcPr marL="45720" marR="457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11.6%</a:t>
                      </a:r>
                    </a:p>
                  </a:txBody>
                  <a:tcPr marL="45720" marR="457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8445326"/>
                  </a:ext>
                </a:extLst>
              </a:tr>
              <a:tr h="205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Amazon Fashion </a:t>
                      </a:r>
                    </a:p>
                  </a:txBody>
                  <a:tcPr marL="45720" marR="457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</a:t>
                      </a:r>
                    </a:p>
                  </a:txBody>
                  <a:tcPr marL="45720" marR="457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10.4%</a:t>
                      </a:r>
                    </a:p>
                  </a:txBody>
                  <a:tcPr marL="45720" marR="457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3583072"/>
                  </a:ext>
                </a:extLst>
              </a:tr>
              <a:tr h="205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Domino s Pizza </a:t>
                      </a:r>
                    </a:p>
                  </a:txBody>
                  <a:tcPr marL="45720" marR="457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</a:t>
                      </a:r>
                    </a:p>
                  </a:txBody>
                  <a:tcPr marL="45720" marR="457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8.6%</a:t>
                      </a:r>
                    </a:p>
                  </a:txBody>
                  <a:tcPr marL="45720" marR="457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2782038"/>
                  </a:ext>
                </a:extLst>
              </a:tr>
              <a:tr h="205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Walmart </a:t>
                      </a:r>
                    </a:p>
                  </a:txBody>
                  <a:tcPr marL="45720" marR="457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45720" marR="457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5.9%</a:t>
                      </a:r>
                    </a:p>
                  </a:txBody>
                  <a:tcPr marL="45720" marR="457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3792394"/>
                  </a:ext>
                </a:extLst>
              </a:tr>
              <a:tr h="205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Fun Break Central</a:t>
                      </a:r>
                    </a:p>
                  </a:txBody>
                  <a:tcPr marL="45720" marR="457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45720" marR="457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5.8%</a:t>
                      </a:r>
                    </a:p>
                  </a:txBody>
                  <a:tcPr marL="45720" marR="457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5641215"/>
                  </a:ext>
                </a:extLst>
              </a:tr>
              <a:tr h="205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Vitauthority</a:t>
                      </a:r>
                    </a:p>
                  </a:txBody>
                  <a:tcPr marL="45720" marR="457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45720" marR="457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4.9%</a:t>
                      </a:r>
                    </a:p>
                  </a:txBody>
                  <a:tcPr marL="45720" marR="457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1786914"/>
                  </a:ext>
                </a:extLst>
              </a:tr>
              <a:tr h="205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Amazon Home </a:t>
                      </a:r>
                    </a:p>
                  </a:txBody>
                  <a:tcPr marL="45720" marR="457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45720" marR="457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4.2%</a:t>
                      </a:r>
                    </a:p>
                  </a:txBody>
                  <a:tcPr marL="45720" marR="457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6521550"/>
                  </a:ext>
                </a:extLst>
              </a:tr>
              <a:tr h="205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SHEIN</a:t>
                      </a:r>
                    </a:p>
                  </a:txBody>
                  <a:tcPr marL="45720" marR="457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45720" marR="457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3.9%</a:t>
                      </a:r>
                    </a:p>
                  </a:txBody>
                  <a:tcPr marL="45720" marR="457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290871"/>
                  </a:ext>
                </a:extLst>
              </a:tr>
              <a:tr h="205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Paramount </a:t>
                      </a:r>
                    </a:p>
                  </a:txBody>
                  <a:tcPr marL="45720" marR="457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45720" marR="457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3.9%</a:t>
                      </a:r>
                    </a:p>
                  </a:txBody>
                  <a:tcPr marL="45720" marR="457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5545804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BEC1885C-72A6-26AD-1AC8-1DE94C1CB3B3}"/>
              </a:ext>
            </a:extLst>
          </p:cNvPr>
          <p:cNvSpPr/>
          <p:nvPr/>
        </p:nvSpPr>
        <p:spPr>
          <a:xfrm>
            <a:off x="6932023" y="1826338"/>
            <a:ext cx="3502152" cy="25388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Gill Sans MT" panose="020B0502020104020203" pitchFamily="34" charset="0"/>
              </a:rPr>
              <a:t>Top Advertisers</a:t>
            </a:r>
          </a:p>
        </p:txBody>
      </p:sp>
    </p:spTree>
    <p:extLst>
      <p:ext uri="{BB962C8B-B14F-4D97-AF65-F5344CB8AC3E}">
        <p14:creationId xmlns:p14="http://schemas.microsoft.com/office/powerpoint/2010/main" val="3947926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F75E411-7199-1DE7-D1EC-4C0601CF7229}"/>
              </a:ext>
            </a:extLst>
          </p:cNvPr>
          <p:cNvSpPr/>
          <p:nvPr/>
        </p:nvSpPr>
        <p:spPr>
          <a:xfrm>
            <a:off x="11319367" y="504593"/>
            <a:ext cx="723900" cy="307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Team 8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7C7BB851-FE8D-D3BA-6040-E214DFCEB5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515" b="23319"/>
          <a:stretch/>
        </p:blipFill>
        <p:spPr bwMode="auto">
          <a:xfrm>
            <a:off x="11319367" y="102203"/>
            <a:ext cx="720233" cy="39733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1409F5D-2311-BC15-7B2B-E53AE251F10C}"/>
              </a:ext>
            </a:extLst>
          </p:cNvPr>
          <p:cNvSpPr/>
          <p:nvPr/>
        </p:nvSpPr>
        <p:spPr>
          <a:xfrm flipH="1">
            <a:off x="609600" y="340446"/>
            <a:ext cx="2722887" cy="943848"/>
          </a:xfrm>
          <a:prstGeom prst="rect">
            <a:avLst/>
          </a:prstGeom>
          <a:solidFill>
            <a:srgbClr val="A2E8BE">
              <a:lumMod val="60000"/>
              <a:lumOff val="40000"/>
              <a:alpha val="39000"/>
            </a:srgbClr>
          </a:solidFill>
          <a:ln w="25400" cap="flat" cmpd="sng" algn="ctr">
            <a:solidFill>
              <a:srgbClr val="A2E8BE">
                <a:shade val="50000"/>
              </a:srgb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1060270509">
                  <a:custGeom>
                    <a:avLst/>
                    <a:gdLst>
                      <a:gd name="connsiteX0" fmla="*/ 0 w 2722887"/>
                      <a:gd name="connsiteY0" fmla="*/ 0 h 943848"/>
                      <a:gd name="connsiteX1" fmla="*/ 626264 w 2722887"/>
                      <a:gd name="connsiteY1" fmla="*/ 0 h 943848"/>
                      <a:gd name="connsiteX2" fmla="*/ 1334215 w 2722887"/>
                      <a:gd name="connsiteY2" fmla="*/ 0 h 943848"/>
                      <a:gd name="connsiteX3" fmla="*/ 2069394 w 2722887"/>
                      <a:gd name="connsiteY3" fmla="*/ 0 h 943848"/>
                      <a:gd name="connsiteX4" fmla="*/ 2722887 w 2722887"/>
                      <a:gd name="connsiteY4" fmla="*/ 0 h 943848"/>
                      <a:gd name="connsiteX5" fmla="*/ 2722887 w 2722887"/>
                      <a:gd name="connsiteY5" fmla="*/ 481362 h 943848"/>
                      <a:gd name="connsiteX6" fmla="*/ 2722887 w 2722887"/>
                      <a:gd name="connsiteY6" fmla="*/ 943848 h 943848"/>
                      <a:gd name="connsiteX7" fmla="*/ 2042165 w 2722887"/>
                      <a:gd name="connsiteY7" fmla="*/ 943848 h 943848"/>
                      <a:gd name="connsiteX8" fmla="*/ 1443130 w 2722887"/>
                      <a:gd name="connsiteY8" fmla="*/ 943848 h 943848"/>
                      <a:gd name="connsiteX9" fmla="*/ 816866 w 2722887"/>
                      <a:gd name="connsiteY9" fmla="*/ 943848 h 943848"/>
                      <a:gd name="connsiteX10" fmla="*/ 0 w 2722887"/>
                      <a:gd name="connsiteY10" fmla="*/ 943848 h 943848"/>
                      <a:gd name="connsiteX11" fmla="*/ 0 w 2722887"/>
                      <a:gd name="connsiteY11" fmla="*/ 500239 h 943848"/>
                      <a:gd name="connsiteX12" fmla="*/ 0 w 2722887"/>
                      <a:gd name="connsiteY12" fmla="*/ 0 h 94384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2722887" h="943848" fill="none" extrusionOk="0">
                        <a:moveTo>
                          <a:pt x="0" y="0"/>
                        </a:moveTo>
                        <a:cubicBezTo>
                          <a:pt x="250168" y="14579"/>
                          <a:pt x="380027" y="26396"/>
                          <a:pt x="626264" y="0"/>
                        </a:cubicBezTo>
                        <a:cubicBezTo>
                          <a:pt x="872501" y="-26396"/>
                          <a:pt x="1083859" y="-3837"/>
                          <a:pt x="1334215" y="0"/>
                        </a:cubicBezTo>
                        <a:cubicBezTo>
                          <a:pt x="1584571" y="3837"/>
                          <a:pt x="1893848" y="3131"/>
                          <a:pt x="2069394" y="0"/>
                        </a:cubicBezTo>
                        <a:cubicBezTo>
                          <a:pt x="2244940" y="-3131"/>
                          <a:pt x="2564767" y="-15856"/>
                          <a:pt x="2722887" y="0"/>
                        </a:cubicBezTo>
                        <a:cubicBezTo>
                          <a:pt x="2739728" y="181746"/>
                          <a:pt x="2726553" y="265301"/>
                          <a:pt x="2722887" y="481362"/>
                        </a:cubicBezTo>
                        <a:cubicBezTo>
                          <a:pt x="2719221" y="697423"/>
                          <a:pt x="2705832" y="849279"/>
                          <a:pt x="2722887" y="943848"/>
                        </a:cubicBezTo>
                        <a:cubicBezTo>
                          <a:pt x="2569692" y="913696"/>
                          <a:pt x="2318671" y="937396"/>
                          <a:pt x="2042165" y="943848"/>
                        </a:cubicBezTo>
                        <a:cubicBezTo>
                          <a:pt x="1765659" y="950300"/>
                          <a:pt x="1632926" y="946319"/>
                          <a:pt x="1443130" y="943848"/>
                        </a:cubicBezTo>
                        <a:cubicBezTo>
                          <a:pt x="1253335" y="941377"/>
                          <a:pt x="1009879" y="928172"/>
                          <a:pt x="816866" y="943848"/>
                        </a:cubicBezTo>
                        <a:cubicBezTo>
                          <a:pt x="623853" y="959524"/>
                          <a:pt x="277178" y="956746"/>
                          <a:pt x="0" y="943848"/>
                        </a:cubicBezTo>
                        <a:cubicBezTo>
                          <a:pt x="3752" y="730902"/>
                          <a:pt x="-4230" y="682889"/>
                          <a:pt x="0" y="500239"/>
                        </a:cubicBezTo>
                        <a:cubicBezTo>
                          <a:pt x="4230" y="317589"/>
                          <a:pt x="6134" y="237290"/>
                          <a:pt x="0" y="0"/>
                        </a:cubicBezTo>
                        <a:close/>
                      </a:path>
                      <a:path w="2722887" h="943848" stroke="0" extrusionOk="0">
                        <a:moveTo>
                          <a:pt x="0" y="0"/>
                        </a:moveTo>
                        <a:cubicBezTo>
                          <a:pt x="213300" y="-28291"/>
                          <a:pt x="339488" y="-285"/>
                          <a:pt x="653493" y="0"/>
                        </a:cubicBezTo>
                        <a:cubicBezTo>
                          <a:pt x="967498" y="285"/>
                          <a:pt x="1034762" y="15437"/>
                          <a:pt x="1252528" y="0"/>
                        </a:cubicBezTo>
                        <a:cubicBezTo>
                          <a:pt x="1470294" y="-15437"/>
                          <a:pt x="1696391" y="3685"/>
                          <a:pt x="1851563" y="0"/>
                        </a:cubicBezTo>
                        <a:cubicBezTo>
                          <a:pt x="2006736" y="-3685"/>
                          <a:pt x="2317388" y="22203"/>
                          <a:pt x="2722887" y="0"/>
                        </a:cubicBezTo>
                        <a:cubicBezTo>
                          <a:pt x="2738638" y="125872"/>
                          <a:pt x="2722855" y="333434"/>
                          <a:pt x="2722887" y="462486"/>
                        </a:cubicBezTo>
                        <a:cubicBezTo>
                          <a:pt x="2722919" y="591538"/>
                          <a:pt x="2721855" y="821590"/>
                          <a:pt x="2722887" y="943848"/>
                        </a:cubicBezTo>
                        <a:cubicBezTo>
                          <a:pt x="2357709" y="953718"/>
                          <a:pt x="2329633" y="933197"/>
                          <a:pt x="1987708" y="943848"/>
                        </a:cubicBezTo>
                        <a:cubicBezTo>
                          <a:pt x="1645783" y="954499"/>
                          <a:pt x="1564268" y="973397"/>
                          <a:pt x="1361444" y="943848"/>
                        </a:cubicBezTo>
                        <a:cubicBezTo>
                          <a:pt x="1158620" y="914299"/>
                          <a:pt x="846558" y="955111"/>
                          <a:pt x="653493" y="943848"/>
                        </a:cubicBezTo>
                        <a:cubicBezTo>
                          <a:pt x="460428" y="932585"/>
                          <a:pt x="308970" y="971858"/>
                          <a:pt x="0" y="943848"/>
                        </a:cubicBezTo>
                        <a:cubicBezTo>
                          <a:pt x="-3784" y="741479"/>
                          <a:pt x="-13789" y="716705"/>
                          <a:pt x="0" y="490801"/>
                        </a:cubicBezTo>
                        <a:cubicBezTo>
                          <a:pt x="13789" y="264897"/>
                          <a:pt x="-8452" y="109966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906E52-B88F-8347-C639-E47B4550C61B}"/>
              </a:ext>
            </a:extLst>
          </p:cNvPr>
          <p:cNvSpPr txBox="1"/>
          <p:nvPr/>
        </p:nvSpPr>
        <p:spPr>
          <a:xfrm>
            <a:off x="766226" y="473407"/>
            <a:ext cx="2545890" cy="584775"/>
          </a:xfrm>
          <a:prstGeom prst="rect">
            <a:avLst/>
          </a:prstGeom>
          <a:noFill/>
          <a:ln>
            <a:noFill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sz="3200" b="1">
                <a:latin typeface="Gill Sans MT" panose="020B0502020104020203" pitchFamily="34" charset="0"/>
                <a:ea typeface="Samsung Sharp Sans" pitchFamily="2" charset="0"/>
                <a:cs typeface="Samsung Sharp Sans" pitchFamily="2" charset="0"/>
              </a:rPr>
              <a:t>Appendix III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8A96D24-261D-EC36-33E6-B4C4F61A46F7}"/>
              </a:ext>
            </a:extLst>
          </p:cNvPr>
          <p:cNvCxnSpPr>
            <a:cxnSpLocks/>
          </p:cNvCxnSpPr>
          <p:nvPr/>
        </p:nvCxnSpPr>
        <p:spPr>
          <a:xfrm>
            <a:off x="860778" y="1083821"/>
            <a:ext cx="2178080" cy="0"/>
          </a:xfrm>
          <a:prstGeom prst="line">
            <a:avLst/>
          </a:prstGeom>
          <a:noFill/>
          <a:ln w="9525" cap="flat" cmpd="sng" algn="ctr">
            <a:solidFill>
              <a:srgbClr val="A2E8BE">
                <a:shade val="95000"/>
                <a:satMod val="105000"/>
              </a:srgbClr>
            </a:solidFill>
            <a:prstDash val="solid"/>
          </a:ln>
          <a:effectLst/>
        </p:spPr>
      </p:cxn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9C2C456-80EF-F916-CD6F-DC159C757B57}"/>
              </a:ext>
            </a:extLst>
          </p:cNvPr>
          <p:cNvGraphicFramePr>
            <a:graphicFrameLocks noGrp="1"/>
          </p:cNvGraphicFramePr>
          <p:nvPr/>
        </p:nvGraphicFramePr>
        <p:xfrm>
          <a:off x="6934200" y="2362200"/>
          <a:ext cx="3505200" cy="2849880"/>
        </p:xfrm>
        <a:graphic>
          <a:graphicData uri="http://schemas.openxmlformats.org/drawingml/2006/table">
            <a:tbl>
              <a:tblPr/>
              <a:tblGrid>
                <a:gridCol w="1291164">
                  <a:extLst>
                    <a:ext uri="{9D8B030D-6E8A-4147-A177-3AD203B41FA5}">
                      <a16:colId xmlns:a16="http://schemas.microsoft.com/office/drawing/2014/main" val="1040444934"/>
                    </a:ext>
                  </a:extLst>
                </a:gridCol>
                <a:gridCol w="1071036">
                  <a:extLst>
                    <a:ext uri="{9D8B030D-6E8A-4147-A177-3AD203B41FA5}">
                      <a16:colId xmlns:a16="http://schemas.microsoft.com/office/drawing/2014/main" val="2326390605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833690127"/>
                    </a:ext>
                  </a:extLst>
                </a:gridCol>
              </a:tblGrid>
              <a:tr h="205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Manufacturer</a:t>
                      </a:r>
                    </a:p>
                  </a:txBody>
                  <a:tcPr marL="45720" marR="457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</a:t>
                      </a:r>
                    </a:p>
                  </a:txBody>
                  <a:tcPr marL="45720" marR="457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Share</a:t>
                      </a:r>
                    </a:p>
                  </a:txBody>
                  <a:tcPr marL="45720" marR="457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4929433"/>
                  </a:ext>
                </a:extLst>
              </a:tr>
              <a:tr h="205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Samsung</a:t>
                      </a:r>
                    </a:p>
                  </a:txBody>
                  <a:tcPr marL="45720" marR="457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2372</a:t>
                      </a:r>
                    </a:p>
                  </a:txBody>
                  <a:tcPr marL="45720" marR="457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54.3%</a:t>
                      </a:r>
                    </a:p>
                  </a:txBody>
                  <a:tcPr marL="45720" marR="457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252377"/>
                  </a:ext>
                </a:extLst>
              </a:tr>
              <a:tr h="205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Motorola</a:t>
                      </a:r>
                    </a:p>
                  </a:txBody>
                  <a:tcPr marL="45720" marR="457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978</a:t>
                      </a:r>
                    </a:p>
                  </a:txBody>
                  <a:tcPr marL="45720" marR="457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22.4%</a:t>
                      </a:r>
                    </a:p>
                  </a:txBody>
                  <a:tcPr marL="45720" marR="457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8445326"/>
                  </a:ext>
                </a:extLst>
              </a:tr>
              <a:tr h="205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OnePlus</a:t>
                      </a:r>
                    </a:p>
                  </a:txBody>
                  <a:tcPr marL="45720" marR="457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218</a:t>
                      </a:r>
                    </a:p>
                  </a:txBody>
                  <a:tcPr marL="45720" marR="457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5.0%</a:t>
                      </a:r>
                    </a:p>
                  </a:txBody>
                  <a:tcPr marL="45720" marR="457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3583072"/>
                  </a:ext>
                </a:extLst>
              </a:tr>
              <a:tr h="205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Google</a:t>
                      </a:r>
                    </a:p>
                  </a:txBody>
                  <a:tcPr marL="45720" marR="457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205</a:t>
                      </a:r>
                    </a:p>
                  </a:txBody>
                  <a:tcPr marL="45720" marR="457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4.7%</a:t>
                      </a:r>
                    </a:p>
                  </a:txBody>
                  <a:tcPr marL="45720" marR="457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2782038"/>
                  </a:ext>
                </a:extLst>
              </a:tr>
              <a:tr h="205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LGE</a:t>
                      </a:r>
                    </a:p>
                  </a:txBody>
                  <a:tcPr marL="45720" marR="457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204</a:t>
                      </a:r>
                    </a:p>
                  </a:txBody>
                  <a:tcPr marL="45720" marR="457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4.7%</a:t>
                      </a:r>
                    </a:p>
                  </a:txBody>
                  <a:tcPr marL="45720" marR="457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3792394"/>
                  </a:ext>
                </a:extLst>
              </a:tr>
              <a:tr h="205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Wingtech</a:t>
                      </a:r>
                    </a:p>
                  </a:txBody>
                  <a:tcPr marL="45720" marR="457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</a:t>
                      </a:r>
                    </a:p>
                  </a:txBody>
                  <a:tcPr marL="45720" marR="457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2.4%</a:t>
                      </a:r>
                    </a:p>
                  </a:txBody>
                  <a:tcPr marL="45720" marR="457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5641215"/>
                  </a:ext>
                </a:extLst>
              </a:tr>
              <a:tr h="205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TCL</a:t>
                      </a:r>
                    </a:p>
                  </a:txBody>
                  <a:tcPr marL="45720" marR="457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45720" marR="457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2.2%</a:t>
                      </a:r>
                    </a:p>
                  </a:txBody>
                  <a:tcPr marL="45720" marR="457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1786914"/>
                  </a:ext>
                </a:extLst>
              </a:tr>
              <a:tr h="205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BLU</a:t>
                      </a:r>
                    </a:p>
                  </a:txBody>
                  <a:tcPr marL="45720" marR="457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45720" marR="457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2.0%</a:t>
                      </a:r>
                    </a:p>
                  </a:txBody>
                  <a:tcPr marL="45720" marR="457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6521550"/>
                  </a:ext>
                </a:extLst>
              </a:tr>
              <a:tr h="205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HMD Global</a:t>
                      </a:r>
                    </a:p>
                  </a:txBody>
                  <a:tcPr marL="45720" marR="457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45720" marR="457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1.3%</a:t>
                      </a:r>
                    </a:p>
                  </a:txBody>
                  <a:tcPr marL="45720" marR="457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290871"/>
                  </a:ext>
                </a:extLst>
              </a:tr>
              <a:tr h="205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FIH</a:t>
                      </a:r>
                    </a:p>
                  </a:txBody>
                  <a:tcPr marL="45720" marR="457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45720" marR="457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1.0%</a:t>
                      </a:r>
                    </a:p>
                  </a:txBody>
                  <a:tcPr marL="45720" marR="457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5545804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BEC1885C-72A6-26AD-1AC8-1DE94C1CB3B3}"/>
              </a:ext>
            </a:extLst>
          </p:cNvPr>
          <p:cNvSpPr/>
          <p:nvPr/>
        </p:nvSpPr>
        <p:spPr>
          <a:xfrm>
            <a:off x="6932023" y="1826338"/>
            <a:ext cx="3502152" cy="25388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Gill Sans MT" panose="020B0502020104020203" pitchFamily="34" charset="0"/>
              </a:rPr>
              <a:t>Top Manufacturers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966C5F51-8C63-4E14-DD1A-667D76B264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9825724"/>
              </p:ext>
            </p:extLst>
          </p:nvPr>
        </p:nvGraphicFramePr>
        <p:xfrm>
          <a:off x="882547" y="2362200"/>
          <a:ext cx="4375246" cy="2849880"/>
        </p:xfrm>
        <a:graphic>
          <a:graphicData uri="http://schemas.openxmlformats.org/drawingml/2006/table">
            <a:tbl>
              <a:tblPr/>
              <a:tblGrid>
                <a:gridCol w="2360083">
                  <a:extLst>
                    <a:ext uri="{9D8B030D-6E8A-4147-A177-3AD203B41FA5}">
                      <a16:colId xmlns:a16="http://schemas.microsoft.com/office/drawing/2014/main" val="1040444934"/>
                    </a:ext>
                  </a:extLst>
                </a:gridCol>
                <a:gridCol w="1378816">
                  <a:extLst>
                    <a:ext uri="{9D8B030D-6E8A-4147-A177-3AD203B41FA5}">
                      <a16:colId xmlns:a16="http://schemas.microsoft.com/office/drawing/2014/main" val="2326390605"/>
                    </a:ext>
                  </a:extLst>
                </a:gridCol>
                <a:gridCol w="636347">
                  <a:extLst>
                    <a:ext uri="{9D8B030D-6E8A-4147-A177-3AD203B41FA5}">
                      <a16:colId xmlns:a16="http://schemas.microsoft.com/office/drawing/2014/main" val="2833690127"/>
                    </a:ext>
                  </a:extLst>
                </a:gridCol>
              </a:tblGrid>
              <a:tr h="205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 Category</a:t>
                      </a:r>
                    </a:p>
                  </a:txBody>
                  <a:tcPr marL="45720" marR="457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  Time Spent (min)</a:t>
                      </a:r>
                    </a:p>
                  </a:txBody>
                  <a:tcPr marL="45720" marR="457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Share</a:t>
                      </a:r>
                    </a:p>
                  </a:txBody>
                  <a:tcPr marL="45720" marR="457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4929433"/>
                  </a:ext>
                </a:extLst>
              </a:tr>
              <a:tr h="205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Games - RPG/Simulation</a:t>
                      </a:r>
                    </a:p>
                  </a:txBody>
                  <a:tcPr marL="45720" marR="457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15.61</a:t>
                      </a:r>
                    </a:p>
                  </a:txBody>
                  <a:tcPr marL="45720" marR="457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29.3%</a:t>
                      </a:r>
                    </a:p>
                  </a:txBody>
                  <a:tcPr marL="45720" marR="457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252377"/>
                  </a:ext>
                </a:extLst>
              </a:tr>
              <a:tr h="205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Games - Puzzle/Trivia</a:t>
                      </a:r>
                    </a:p>
                  </a:txBody>
                  <a:tcPr marL="45720" marR="457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7.24</a:t>
                      </a:r>
                    </a:p>
                  </a:txBody>
                  <a:tcPr marL="45720" marR="457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13.6%</a:t>
                      </a:r>
                    </a:p>
                  </a:txBody>
                  <a:tcPr marL="45720" marR="457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8445326"/>
                  </a:ext>
                </a:extLst>
              </a:tr>
              <a:tr h="205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Beauty</a:t>
                      </a:r>
                    </a:p>
                  </a:txBody>
                  <a:tcPr marL="45720" marR="457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5.61</a:t>
                      </a:r>
                    </a:p>
                  </a:txBody>
                  <a:tcPr marL="45720" marR="457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10.5%</a:t>
                      </a:r>
                    </a:p>
                  </a:txBody>
                  <a:tcPr marL="45720" marR="457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3583072"/>
                  </a:ext>
                </a:extLst>
              </a:tr>
              <a:tr h="205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Games - Card/Board/Casino</a:t>
                      </a:r>
                    </a:p>
                  </a:txBody>
                  <a:tcPr marL="45720" marR="457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4.69</a:t>
                      </a:r>
                    </a:p>
                  </a:txBody>
                  <a:tcPr marL="45720" marR="457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8.8%</a:t>
                      </a:r>
                    </a:p>
                  </a:txBody>
                  <a:tcPr marL="45720" marR="457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2782038"/>
                  </a:ext>
                </a:extLst>
              </a:tr>
              <a:tr h="205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Shopping</a:t>
                      </a:r>
                    </a:p>
                  </a:txBody>
                  <a:tcPr marL="45720" marR="457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4.15</a:t>
                      </a:r>
                    </a:p>
                  </a:txBody>
                  <a:tcPr marL="45720" marR="457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7.8%</a:t>
                      </a:r>
                    </a:p>
                  </a:txBody>
                  <a:tcPr marL="45720" marR="457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3792394"/>
                  </a:ext>
                </a:extLst>
              </a:tr>
              <a:tr h="205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Games - Action/Adventure/Arcade</a:t>
                      </a:r>
                    </a:p>
                  </a:txBody>
                  <a:tcPr marL="45720" marR="457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4.14</a:t>
                      </a:r>
                    </a:p>
                  </a:txBody>
                  <a:tcPr marL="45720" marR="457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7.8%</a:t>
                      </a:r>
                    </a:p>
                  </a:txBody>
                  <a:tcPr marL="45720" marR="457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5641215"/>
                  </a:ext>
                </a:extLst>
              </a:tr>
              <a:tr h="205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Social Networking</a:t>
                      </a:r>
                    </a:p>
                  </a:txBody>
                  <a:tcPr marL="45720" marR="457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3.13</a:t>
                      </a:r>
                    </a:p>
                  </a:txBody>
                  <a:tcPr marL="45720" marR="457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5.9%</a:t>
                      </a:r>
                    </a:p>
                  </a:txBody>
                  <a:tcPr marL="45720" marR="457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1786914"/>
                  </a:ext>
                </a:extLst>
              </a:tr>
              <a:tr h="205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Uncategorised</a:t>
                      </a:r>
                    </a:p>
                  </a:txBody>
                  <a:tcPr marL="45720" marR="457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2.93</a:t>
                      </a:r>
                    </a:p>
                  </a:txBody>
                  <a:tcPr marL="45720" marR="457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5.5%</a:t>
                      </a:r>
                    </a:p>
                  </a:txBody>
                  <a:tcPr marL="45720" marR="457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6521550"/>
                  </a:ext>
                </a:extLst>
              </a:tr>
              <a:tr h="205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Photo &amp; Video</a:t>
                      </a:r>
                    </a:p>
                  </a:txBody>
                  <a:tcPr marL="45720" marR="457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2.93</a:t>
                      </a:r>
                    </a:p>
                  </a:txBody>
                  <a:tcPr marL="45720" marR="457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5.5%</a:t>
                      </a:r>
                    </a:p>
                  </a:txBody>
                  <a:tcPr marL="45720" marR="457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290871"/>
                  </a:ext>
                </a:extLst>
              </a:tr>
              <a:tr h="205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Entertainment</a:t>
                      </a:r>
                    </a:p>
                  </a:txBody>
                  <a:tcPr marL="45720" marR="457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2.88</a:t>
                      </a:r>
                    </a:p>
                  </a:txBody>
                  <a:tcPr marL="45720" marR="457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5.4%</a:t>
                      </a:r>
                    </a:p>
                  </a:txBody>
                  <a:tcPr marL="45720" marR="457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5545804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E4D4B83D-8A14-A6A3-1305-6F38C2E44B73}"/>
              </a:ext>
            </a:extLst>
          </p:cNvPr>
          <p:cNvSpPr/>
          <p:nvPr/>
        </p:nvSpPr>
        <p:spPr>
          <a:xfrm>
            <a:off x="880372" y="1826338"/>
            <a:ext cx="4379976" cy="25388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Gill Sans MT" panose="020B0502020104020203" pitchFamily="34" charset="0"/>
              </a:rPr>
              <a:t>Top App Categories</a:t>
            </a:r>
          </a:p>
        </p:txBody>
      </p:sp>
    </p:spTree>
    <p:extLst>
      <p:ext uri="{BB962C8B-B14F-4D97-AF65-F5344CB8AC3E}">
        <p14:creationId xmlns:p14="http://schemas.microsoft.com/office/powerpoint/2010/main" val="3308465924"/>
      </p:ext>
    </p:extLst>
  </p:cSld>
  <p:clrMapOvr>
    <a:masterClrMapping/>
  </p:clrMapOvr>
</p:sld>
</file>

<file path=ppt/theme/theme1.xml><?xml version="1.0" encoding="utf-8"?>
<a:theme xmlns:a="http://schemas.openxmlformats.org/drawingml/2006/main" name="MSU_BROAD_POWERPOINT_TEMPLATE">
  <a:themeElements>
    <a:clrScheme name="Custom 2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A2E8BE"/>
      </a:accent1>
      <a:accent2>
        <a:srgbClr val="EACF6C"/>
      </a:accent2>
      <a:accent3>
        <a:srgbClr val="F17A55"/>
      </a:accent3>
      <a:accent4>
        <a:srgbClr val="E2691E"/>
      </a:accent4>
      <a:accent5>
        <a:srgbClr val="8AA7EE"/>
      </a:accent5>
      <a:accent6>
        <a:srgbClr val="A1561F"/>
      </a:accent6>
      <a:hlink>
        <a:srgbClr val="828282"/>
      </a:hlink>
      <a:folHlink>
        <a:srgbClr val="A5A5A5"/>
      </a:folHlink>
    </a:clrScheme>
    <a:fontScheme name="Defualt">
      <a:majorFont>
        <a:latin typeface="Arial Black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ac774e5-ba08-454e-ac02-53731bccc257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28DA922ACCDA2489B619BDFEE90BECA" ma:contentTypeVersion="10" ma:contentTypeDescription="Create a new document." ma:contentTypeScope="" ma:versionID="a1e5a9960bcfe4a582870c08eef0f83a">
  <xsd:schema xmlns:xsd="http://www.w3.org/2001/XMLSchema" xmlns:xs="http://www.w3.org/2001/XMLSchema" xmlns:p="http://schemas.microsoft.com/office/2006/metadata/properties" xmlns:ns2="3ac774e5-ba08-454e-ac02-53731bccc257" targetNamespace="http://schemas.microsoft.com/office/2006/metadata/properties" ma:root="true" ma:fieldsID="fe637fc97e31cba03e9066cf34c4058a" ns2:_="">
    <xsd:import namespace="3ac774e5-ba08-454e-ac02-53731bccc25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2:MediaServiceObjectDetectorVersion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ac774e5-ba08-454e-ac02-53731bccc25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0ad816ea-8460-453a-b1af-cd753e23c00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2825CD9-F8BF-49E3-8145-0583FB50320B}">
  <ds:schemaRefs>
    <ds:schemaRef ds:uri="3ac774e5-ba08-454e-ac02-53731bccc257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AADA17AC-1AE8-4574-9A2C-9E119AA3BECE}">
  <ds:schemaRefs>
    <ds:schemaRef ds:uri="3ac774e5-ba08-454e-ac02-53731bccc25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4BFE142B-09F3-47D7-97E3-4878EFB4F91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MSU_BROAD_POWERPOINT_TEMPLATE</Template>
  <TotalTime>3</TotalTime>
  <Words>764</Words>
  <Application>Microsoft Macintosh PowerPoint</Application>
  <PresentationFormat>Widescreen</PresentationFormat>
  <Paragraphs>285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Arial Black</vt:lpstr>
      <vt:lpstr>Arial Narrow</vt:lpstr>
      <vt:lpstr>Calibri</vt:lpstr>
      <vt:lpstr>Gill Sans MT</vt:lpstr>
      <vt:lpstr>Lucida Sans</vt:lpstr>
      <vt:lpstr>Söhne</vt:lpstr>
      <vt:lpstr>Trebuchet MS</vt:lpstr>
      <vt:lpstr>MSU_BROAD_POWERPOINT_TEMPLATE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The Eli Broad College of Business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Deshaw</dc:creator>
  <cp:lastModifiedBy>Tiwari, Aishwarya</cp:lastModifiedBy>
  <cp:revision>2</cp:revision>
  <dcterms:created xsi:type="dcterms:W3CDTF">2015-08-25T13:39:54Z</dcterms:created>
  <dcterms:modified xsi:type="dcterms:W3CDTF">2023-10-26T07:17:42Z</dcterms:modified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0x010100628DA922ACCDA2489B619BDFEE90BECA</vt:lpwstr>
  </property>
  <property fmtid="{D5CDD505-2E9C-101B-9397-08002B2CF9AE}" pid="3" name="MediaServiceImageTags">
    <vt:lpwstr/>
  </property>
</Properties>
</file>