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86" r:id="rId3"/>
    <p:sldId id="261" r:id="rId4"/>
    <p:sldId id="257" r:id="rId5"/>
    <p:sldId id="258" r:id="rId6"/>
    <p:sldId id="259" r:id="rId7"/>
    <p:sldId id="287" r:id="rId8"/>
    <p:sldId id="292" r:id="rId9"/>
    <p:sldId id="260" r:id="rId10"/>
    <p:sldId id="262" r:id="rId11"/>
    <p:sldId id="263" r:id="rId12"/>
    <p:sldId id="264" r:id="rId13"/>
    <p:sldId id="288" r:id="rId14"/>
    <p:sldId id="289" r:id="rId15"/>
    <p:sldId id="290" r:id="rId16"/>
    <p:sldId id="291" r:id="rId17"/>
    <p:sldId id="267" r:id="rId18"/>
    <p:sldId id="265"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Dosis" panose="020B0604020202020204" charset="0"/>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DCACE3-E17D-435F-B590-2F788B422C93}">
  <a:tblStyle styleId="{A8DCACE3-E17D-435F-B590-2F788B422C9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5"/>
        <p:cNvGrpSpPr/>
        <p:nvPr/>
      </p:nvGrpSpPr>
      <p:grpSpPr>
        <a:xfrm>
          <a:off x="0" y="0"/>
          <a:ext cx="0" cy="0"/>
          <a:chOff x="0" y="0"/>
          <a:chExt cx="0" cy="0"/>
        </a:xfrm>
      </p:grpSpPr>
      <p:sp>
        <p:nvSpPr>
          <p:cNvPr id="16" name="Google Shape;16;p3"/>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Google Shape;17;p3"/>
          <p:cNvSpPr/>
          <p:nvPr/>
        </p:nvSpPr>
        <p:spPr>
          <a:xfrm flipH="1">
            <a:off x="-418950" y="4394400"/>
            <a:ext cx="8172300" cy="7491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 name="Google Shape;18;p3"/>
          <p:cNvSpPr/>
          <p:nvPr/>
        </p:nvSpPr>
        <p:spPr>
          <a:xfrm flipH="1">
            <a:off x="1028475" y="4166400"/>
            <a:ext cx="8369700" cy="2280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1028475" y="2345350"/>
            <a:ext cx="522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28475" y="3449650"/>
            <a:ext cx="5220000" cy="570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22222"/>
              </a:buClr>
              <a:buSzPts val="2400"/>
              <a:buNone/>
              <a:defRPr sz="2400"/>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2400"/>
            </a:lvl4pPr>
            <a:lvl5pPr lvl="4" rtl="0">
              <a:spcBef>
                <a:spcPts val="0"/>
              </a:spcBef>
              <a:spcAft>
                <a:spcPts val="0"/>
              </a:spcAft>
              <a:buClr>
                <a:srgbClr val="222222"/>
              </a:buClr>
              <a:buSzPts val="2400"/>
              <a:buNone/>
              <a:defRPr sz="2400"/>
            </a:lvl5pPr>
            <a:lvl6pPr lvl="5" rtl="0">
              <a:spcBef>
                <a:spcPts val="0"/>
              </a:spcBef>
              <a:spcAft>
                <a:spcPts val="0"/>
              </a:spcAft>
              <a:buClr>
                <a:srgbClr val="222222"/>
              </a:buClr>
              <a:buSzPts val="2400"/>
              <a:buNone/>
              <a:defRPr sz="2400"/>
            </a:lvl6pPr>
            <a:lvl7pPr lvl="6" rtl="0">
              <a:spcBef>
                <a:spcPts val="0"/>
              </a:spcBef>
              <a:spcAft>
                <a:spcPts val="0"/>
              </a:spcAft>
              <a:buClr>
                <a:srgbClr val="222222"/>
              </a:buClr>
              <a:buSzPts val="2400"/>
              <a:buNone/>
              <a:defRPr sz="2400"/>
            </a:lvl7pPr>
            <a:lvl8pPr lvl="7" rtl="0">
              <a:spcBef>
                <a:spcPts val="0"/>
              </a:spcBef>
              <a:spcAft>
                <a:spcPts val="0"/>
              </a:spcAft>
              <a:buClr>
                <a:srgbClr val="222222"/>
              </a:buClr>
              <a:buSzPts val="2400"/>
              <a:buNone/>
              <a:defRPr sz="2400"/>
            </a:lvl8pPr>
            <a:lvl9pPr lvl="8" rtl="0">
              <a:spcBef>
                <a:spcPts val="0"/>
              </a:spcBef>
              <a:spcAft>
                <a:spcPts val="0"/>
              </a:spcAft>
              <a:buClr>
                <a:srgbClr val="222222"/>
              </a:buClr>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
        <p:cNvGrpSpPr/>
        <p:nvPr/>
      </p:nvGrpSpPr>
      <p:grpSpPr>
        <a:xfrm>
          <a:off x="0" y="0"/>
          <a:ext cx="0" cy="0"/>
          <a:chOff x="0" y="0"/>
          <a:chExt cx="0" cy="0"/>
        </a:xfrm>
      </p:grpSpPr>
      <p:sp>
        <p:nvSpPr>
          <p:cNvPr id="22" name="Google Shape;22;p4"/>
          <p:cNvSpPr/>
          <p:nvPr/>
        </p:nvSpPr>
        <p:spPr>
          <a:xfrm>
            <a:off x="-44050" y="-38100"/>
            <a:ext cx="4139800" cy="5192625"/>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647600" y="-14750"/>
            <a:ext cx="24819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990375" y="1021950"/>
            <a:ext cx="7343100" cy="3372600"/>
          </a:xfrm>
          <a:prstGeom prst="rect">
            <a:avLst/>
          </a:prstGeom>
        </p:spPr>
        <p:txBody>
          <a:bodyPr spcFirstLastPara="1" wrap="square" lIns="91425" tIns="91425" rIns="91425" bIns="91425" anchor="ctr" anchorCtr="0">
            <a:noAutofit/>
          </a:bodyPr>
          <a:lstStyle>
            <a:lvl1pPr marL="457200" lvl="0" indent="-457200" rtl="0">
              <a:spcBef>
                <a:spcPts val="600"/>
              </a:spcBef>
              <a:spcAft>
                <a:spcPts val="0"/>
              </a:spcAft>
              <a:buSzPts val="3600"/>
              <a:buChar char="▸"/>
              <a:defRPr sz="3600" i="1"/>
            </a:lvl1pPr>
            <a:lvl2pPr marL="914400" lvl="1" indent="-457200" rtl="0">
              <a:spcBef>
                <a:spcPts val="0"/>
              </a:spcBef>
              <a:spcAft>
                <a:spcPts val="0"/>
              </a:spcAft>
              <a:buSzPts val="3600"/>
              <a:buChar char="▹"/>
              <a:defRPr sz="3600" i="1"/>
            </a:lvl2pPr>
            <a:lvl3pPr marL="1371600" lvl="2" indent="-457200" rtl="0">
              <a:spcBef>
                <a:spcPts val="0"/>
              </a:spcBef>
              <a:spcAft>
                <a:spcPts val="0"/>
              </a:spcAft>
              <a:buSzPts val="3600"/>
              <a:buChar char="▹"/>
              <a:defRPr sz="3600" i="1"/>
            </a:lvl3pPr>
            <a:lvl4pPr marL="1828800" lvl="3" indent="-457200" rtl="0">
              <a:spcBef>
                <a:spcPts val="0"/>
              </a:spcBef>
              <a:spcAft>
                <a:spcPts val="0"/>
              </a:spcAft>
              <a:buSzPts val="3600"/>
              <a:buChar char="▹"/>
              <a:defRPr sz="3600" i="1"/>
            </a:lvl4pPr>
            <a:lvl5pPr marL="2286000" lvl="4" indent="-457200" rtl="0">
              <a:spcBef>
                <a:spcPts val="0"/>
              </a:spcBef>
              <a:spcAft>
                <a:spcPts val="0"/>
              </a:spcAft>
              <a:buSzPts val="3600"/>
              <a:buChar char="▹"/>
              <a:defRPr sz="3600" i="1"/>
            </a:lvl5pPr>
            <a:lvl6pPr marL="2743200" lvl="5" indent="-457200" rtl="0">
              <a:spcBef>
                <a:spcPts val="0"/>
              </a:spcBef>
              <a:spcAft>
                <a:spcPts val="0"/>
              </a:spcAft>
              <a:buSzPts val="3600"/>
              <a:buChar char="▹"/>
              <a:defRPr sz="3600" i="1"/>
            </a:lvl6pPr>
            <a:lvl7pPr marL="3200400" lvl="6" indent="-457200" rtl="0">
              <a:spcBef>
                <a:spcPts val="0"/>
              </a:spcBef>
              <a:spcAft>
                <a:spcPts val="0"/>
              </a:spcAft>
              <a:buSzPts val="3600"/>
              <a:buChar char="▹"/>
              <a:defRPr sz="3600" i="1"/>
            </a:lvl7pPr>
            <a:lvl8pPr marL="3657600" lvl="7" indent="-457200" rtl="0">
              <a:spcBef>
                <a:spcPts val="0"/>
              </a:spcBef>
              <a:spcAft>
                <a:spcPts val="0"/>
              </a:spcAft>
              <a:buSzPts val="3600"/>
              <a:buChar char="▹"/>
              <a:defRPr sz="3600" i="1"/>
            </a:lvl8pPr>
            <a:lvl9pPr marL="4114800" lvl="8" indent="-457200">
              <a:spcBef>
                <a:spcPts val="0"/>
              </a:spcBef>
              <a:spcAft>
                <a:spcPts val="0"/>
              </a:spcAft>
              <a:buSzPts val="3600"/>
              <a:buChar char="▹"/>
              <a:defRPr sz="3600" i="1"/>
            </a:lvl9pPr>
          </a:lstStyle>
          <a:p>
            <a:endParaRPr/>
          </a:p>
        </p:txBody>
      </p:sp>
      <p:sp>
        <p:nvSpPr>
          <p:cNvPr id="25" name="Google Shape;25;p4"/>
          <p:cNvSpPr txBox="1"/>
          <p:nvPr/>
        </p:nvSpPr>
        <p:spPr>
          <a:xfrm>
            <a:off x="-121150" y="-271850"/>
            <a:ext cx="19557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6" name="Google Shape;26;p4"/>
          <p:cNvSpPr/>
          <p:nvPr/>
        </p:nvSpPr>
        <p:spPr>
          <a:xfrm flipH="1">
            <a:off x="1440947" y="-14750"/>
            <a:ext cx="7458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6957299" y="4394650"/>
            <a:ext cx="26439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6957475" y="4137550"/>
            <a:ext cx="2186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0">
                <a:solidFill>
                  <a:srgbClr val="FFFFFF"/>
                </a:solidFill>
                <a:latin typeface="Dosis"/>
                <a:ea typeface="Dosis"/>
                <a:cs typeface="Dosis"/>
                <a:sym typeface="Dosis"/>
              </a:rPr>
              <a:t>”</a:t>
            </a:r>
            <a:endParaRPr sz="15000">
              <a:solidFill>
                <a:srgbClr val="FFFFFF"/>
              </a:solidFill>
              <a:latin typeface="Dosis"/>
              <a:ea typeface="Dosis"/>
              <a:cs typeface="Dosis"/>
              <a:sym typeface="Dosis"/>
            </a:endParaRPr>
          </a:p>
        </p:txBody>
      </p:sp>
      <p:sp>
        <p:nvSpPr>
          <p:cNvPr id="29" name="Google Shape;29;p4"/>
          <p:cNvSpPr/>
          <p:nvPr/>
        </p:nvSpPr>
        <p:spPr>
          <a:xfrm flipH="1">
            <a:off x="6626547" y="4394650"/>
            <a:ext cx="7458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903537" y="-38100"/>
            <a:ext cx="10524355" cy="5214650"/>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9" name="Google Shape;39;p5"/>
          <p:cNvSpPr txBox="1">
            <a:spLocks noGrp="1"/>
          </p:cNvSpPr>
          <p:nvPr>
            <p:ph type="body" idx="1"/>
          </p:nvPr>
        </p:nvSpPr>
        <p:spPr>
          <a:xfrm>
            <a:off x="1104900" y="1277625"/>
            <a:ext cx="7581900" cy="364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0" name="Google Shape;40;p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3"/>
        <p:cNvGrpSpPr/>
        <p:nvPr/>
      </p:nvGrpSpPr>
      <p:grpSpPr>
        <a:xfrm>
          <a:off x="0" y="0"/>
          <a:ext cx="0" cy="0"/>
          <a:chOff x="0" y="0"/>
          <a:chExt cx="0" cy="0"/>
        </a:xfrm>
      </p:grpSpPr>
      <p:grpSp>
        <p:nvGrpSpPr>
          <p:cNvPr id="54" name="Google Shape;54;p7"/>
          <p:cNvGrpSpPr/>
          <p:nvPr/>
        </p:nvGrpSpPr>
        <p:grpSpPr>
          <a:xfrm>
            <a:off x="-903537" y="-38100"/>
            <a:ext cx="10524355" cy="5214650"/>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2" name="Google Shape;62;p7"/>
          <p:cNvSpPr txBox="1">
            <a:spLocks noGrp="1"/>
          </p:cNvSpPr>
          <p:nvPr>
            <p:ph type="body" idx="1"/>
          </p:nvPr>
        </p:nvSpPr>
        <p:spPr>
          <a:xfrm>
            <a:off x="1104900"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3" name="Google Shape;63;p7"/>
          <p:cNvSpPr txBox="1">
            <a:spLocks noGrp="1"/>
          </p:cNvSpPr>
          <p:nvPr>
            <p:ph type="body" idx="2"/>
          </p:nvPr>
        </p:nvSpPr>
        <p:spPr>
          <a:xfrm>
            <a:off x="3652189"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4" name="Google Shape;64;p7"/>
          <p:cNvSpPr txBox="1">
            <a:spLocks noGrp="1"/>
          </p:cNvSpPr>
          <p:nvPr>
            <p:ph type="body" idx="3"/>
          </p:nvPr>
        </p:nvSpPr>
        <p:spPr>
          <a:xfrm>
            <a:off x="6199478" y="1224350"/>
            <a:ext cx="2423100" cy="35490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65" name="Google Shape;65;p7"/>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grpSp>
        <p:nvGrpSpPr>
          <p:cNvPr id="67" name="Google Shape;67;p8"/>
          <p:cNvGrpSpPr/>
          <p:nvPr/>
        </p:nvGrpSpPr>
        <p:grpSpPr>
          <a:xfrm>
            <a:off x="-903537" y="-38100"/>
            <a:ext cx="10524355" cy="5214650"/>
            <a:chOff x="-903537" y="-38100"/>
            <a:chExt cx="10524355" cy="5214650"/>
          </a:xfrm>
        </p:grpSpPr>
        <p:sp>
          <p:nvSpPr>
            <p:cNvPr id="68" name="Google Shape;68;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9" name="Google Shape;69;p8"/>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5" name="Google Shape;75;p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11"/>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5" name="Google Shape;95;p11"/>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inverted">
  <p:cSld name="BLANK_1">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dad3zero.net/201605/google-io-2016-firebase-parse/"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myedmondsnews.com/2018/04/live-in-edmonds-what-do-you-call-yoursel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522514" y="740228"/>
            <a:ext cx="5744561" cy="32797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Track IT Enterprise Level Application</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ctrTitle" idx="4294967295"/>
          </p:nvPr>
        </p:nvSpPr>
        <p:spPr>
          <a:xfrm>
            <a:off x="948942" y="392357"/>
            <a:ext cx="2871700" cy="6175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dirty="0">
                <a:solidFill>
                  <a:schemeClr val="accent1"/>
                </a:solidFill>
              </a:rPr>
              <a:t>Motivation</a:t>
            </a:r>
            <a:endParaRPr sz="4400" b="1" dirty="0">
              <a:solidFill>
                <a:schemeClr val="accent1"/>
              </a:solidFill>
            </a:endParaRPr>
          </a:p>
        </p:txBody>
      </p:sp>
      <p:sp>
        <p:nvSpPr>
          <p:cNvPr id="151" name="Google Shape;151;p19"/>
          <p:cNvSpPr txBox="1">
            <a:spLocks noGrp="1"/>
          </p:cNvSpPr>
          <p:nvPr>
            <p:ph type="subTitle" idx="4294967295"/>
          </p:nvPr>
        </p:nvSpPr>
        <p:spPr>
          <a:xfrm>
            <a:off x="805354" y="994173"/>
            <a:ext cx="5754303" cy="317379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US" sz="1400" dirty="0"/>
              <a:t>The new research, conducted by the University of Oxford and published in leading journal Science, shows the virus is spreading too quickly for the pandemic to be contained by simply isolating those we know are infected or by manually tracing all their contacts. The location-tracking aspect of the app could be enhanced by enabling users to check in to locations such as shops, public transport stations or workplaces. To encourage more people to use the app,  it could also provide access to health services, information and even food or medicine deliveries during self-isolation. The researchers also said that the  app should be combined with other measures such as social distancing and frequent hand washing.</a:t>
            </a:r>
            <a:endParaRPr sz="1400" dirty="0"/>
          </a:p>
        </p:txBody>
      </p:sp>
      <p:grpSp>
        <p:nvGrpSpPr>
          <p:cNvPr id="152" name="Google Shape;152;p19"/>
          <p:cNvGrpSpPr/>
          <p:nvPr/>
        </p:nvGrpSpPr>
        <p:grpSpPr>
          <a:xfrm>
            <a:off x="6759209" y="507618"/>
            <a:ext cx="1645833" cy="1645812"/>
            <a:chOff x="6643075" y="3664250"/>
            <a:chExt cx="407950" cy="407975"/>
          </a:xfrm>
        </p:grpSpPr>
        <p:sp>
          <p:nvSpPr>
            <p:cNvPr id="153" name="Google Shape;153;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9"/>
          <p:cNvGrpSpPr/>
          <p:nvPr/>
        </p:nvGrpSpPr>
        <p:grpSpPr>
          <a:xfrm rot="-587494">
            <a:off x="6662475" y="2367985"/>
            <a:ext cx="676638" cy="676644"/>
            <a:chOff x="576250" y="4319400"/>
            <a:chExt cx="442075" cy="442050"/>
          </a:xfrm>
        </p:grpSpPr>
        <p:sp>
          <p:nvSpPr>
            <p:cNvPr id="156" name="Google Shape;156;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9"/>
          <p:cNvSpPr/>
          <p:nvPr/>
        </p:nvSpPr>
        <p:spPr>
          <a:xfrm>
            <a:off x="6365361" y="887713"/>
            <a:ext cx="257246" cy="24562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2697415">
            <a:off x="8060604" y="2145273"/>
            <a:ext cx="390522" cy="372885"/>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369546" y="1932400"/>
            <a:ext cx="156409" cy="14941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279885">
            <a:off x="6187127" y="1628627"/>
            <a:ext cx="156402" cy="149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0"/>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Push Notifications</a:t>
            </a:r>
            <a:endParaRPr dirty="0"/>
          </a:p>
        </p:txBody>
      </p:sp>
      <p:sp>
        <p:nvSpPr>
          <p:cNvPr id="172" name="Google Shape;172;p20"/>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6" name="TextBox 5">
            <a:extLst>
              <a:ext uri="{FF2B5EF4-FFF2-40B4-BE49-F238E27FC236}">
                <a16:creationId xmlns:a16="http://schemas.microsoft.com/office/drawing/2014/main" id="{30BE6510-9D6C-4506-9B95-0A1E89406359}"/>
              </a:ext>
            </a:extLst>
          </p:cNvPr>
          <p:cNvSpPr txBox="1"/>
          <p:nvPr/>
        </p:nvSpPr>
        <p:spPr>
          <a:xfrm>
            <a:off x="1101386" y="1134140"/>
            <a:ext cx="7411749" cy="1169551"/>
          </a:xfrm>
          <a:prstGeom prst="rect">
            <a:avLst/>
          </a:prstGeom>
          <a:noFill/>
        </p:spPr>
        <p:txBody>
          <a:bodyPr wrap="square" rtlCol="0">
            <a:spAutoFit/>
          </a:bodyPr>
          <a:lstStyle/>
          <a:p>
            <a:pPr algn="just"/>
            <a:r>
              <a:rPr lang="en-IN"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A push notification is a message that pops up on a mobile device. App publishers can send them at any time; users don't have to be in the app or using their devices to receive them. ... Push notifications look like SMS text messages and mobile alerts, but they only reach users who have installed your app.</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4BDB7564-BBC8-4F07-A3AA-5016E322F9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0548" y="1958553"/>
            <a:ext cx="4512901" cy="2727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81" name="Google Shape;181;p21"/>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13" name="Picture 12">
            <a:extLst>
              <a:ext uri="{FF2B5EF4-FFF2-40B4-BE49-F238E27FC236}">
                <a16:creationId xmlns:a16="http://schemas.microsoft.com/office/drawing/2014/main" id="{C0467E4B-54CD-4229-BDE6-1683EDF604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908" y="1615528"/>
            <a:ext cx="4559241" cy="3006090"/>
          </a:xfrm>
          <a:prstGeom prst="rect">
            <a:avLst/>
          </a:prstGeom>
          <a:noFill/>
          <a:ln>
            <a:noFill/>
          </a:ln>
        </p:spPr>
      </p:pic>
      <p:pic>
        <p:nvPicPr>
          <p:cNvPr id="14" name="Picture 13">
            <a:extLst>
              <a:ext uri="{FF2B5EF4-FFF2-40B4-BE49-F238E27FC236}">
                <a16:creationId xmlns:a16="http://schemas.microsoft.com/office/drawing/2014/main" id="{C2866E43-85E7-468A-9276-FC2313861AE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813005" y="1615528"/>
            <a:ext cx="4226087" cy="30060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0F08-CBA6-42AD-8C89-9074498CD59D}"/>
              </a:ext>
            </a:extLst>
          </p:cNvPr>
          <p:cNvSpPr>
            <a:spLocks noGrp="1"/>
          </p:cNvSpPr>
          <p:nvPr>
            <p:ph type="title"/>
          </p:nvPr>
        </p:nvSpPr>
        <p:spPr/>
        <p:txBody>
          <a:bodyPr/>
          <a:lstStyle/>
          <a:p>
            <a:r>
              <a:rPr lang="en-US" dirty="0"/>
              <a:t>Working With Adapters</a:t>
            </a:r>
            <a:endParaRPr lang="en-IN" dirty="0"/>
          </a:p>
        </p:txBody>
      </p:sp>
      <p:sp>
        <p:nvSpPr>
          <p:cNvPr id="4" name="Slide Number Placeholder 3">
            <a:extLst>
              <a:ext uri="{FF2B5EF4-FFF2-40B4-BE49-F238E27FC236}">
                <a16:creationId xmlns:a16="http://schemas.microsoft.com/office/drawing/2014/main" id="{A7C51B5F-558E-4F67-915D-402004516C2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96A129E9-E23D-4530-9DB0-BD5388D61F5B}"/>
              </a:ext>
            </a:extLst>
          </p:cNvPr>
          <p:cNvSpPr txBox="1"/>
          <p:nvPr/>
        </p:nvSpPr>
        <p:spPr>
          <a:xfrm>
            <a:off x="886046" y="1025175"/>
            <a:ext cx="7995684" cy="907941"/>
          </a:xfrm>
          <a:prstGeom prst="rect">
            <a:avLst/>
          </a:prstGeom>
          <a:noFill/>
        </p:spPr>
        <p:txBody>
          <a:bodyPr wrap="square" rtlCol="0">
            <a:spAutoFit/>
          </a:bodyPr>
          <a:lstStyle/>
          <a:p>
            <a:pPr algn="just"/>
            <a:r>
              <a:rPr lang="en-IN"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In Android, Adapter is a bridge between UI component and data source that helps us to fill data in UI component. It holds the data and send the data to an Adapter view then view can takes the data from the adapter view and shows the data on different views like as </a:t>
            </a:r>
            <a:r>
              <a:rPr lang="en-IN"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ListView</a:t>
            </a:r>
            <a:r>
              <a:rPr lang="en-IN"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GridView</a:t>
            </a:r>
            <a:r>
              <a:rPr lang="en-IN"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Spinner etc.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100" dirty="0"/>
          </a:p>
        </p:txBody>
      </p:sp>
      <p:pic>
        <p:nvPicPr>
          <p:cNvPr id="6" name="Picture 5">
            <a:extLst>
              <a:ext uri="{FF2B5EF4-FFF2-40B4-BE49-F238E27FC236}">
                <a16:creationId xmlns:a16="http://schemas.microsoft.com/office/drawing/2014/main" id="{91A30236-A7A4-4F20-8187-BDC3D3EA6E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84852" y="1774275"/>
            <a:ext cx="5948562" cy="3093150"/>
          </a:xfrm>
          <a:prstGeom prst="rect">
            <a:avLst/>
          </a:prstGeom>
          <a:noFill/>
          <a:ln>
            <a:noFill/>
          </a:ln>
        </p:spPr>
      </p:pic>
    </p:spTree>
    <p:extLst>
      <p:ext uri="{BB962C8B-B14F-4D97-AF65-F5344CB8AC3E}">
        <p14:creationId xmlns:p14="http://schemas.microsoft.com/office/powerpoint/2010/main" val="32588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D638C6-40C1-418B-9696-B8642DAC800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pic>
        <p:nvPicPr>
          <p:cNvPr id="5" name="Picture 4">
            <a:extLst>
              <a:ext uri="{FF2B5EF4-FFF2-40B4-BE49-F238E27FC236}">
                <a16:creationId xmlns:a16="http://schemas.microsoft.com/office/drawing/2014/main" id="{87BFE873-ED01-4DBC-AB6B-B51FFE061F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82995" y="1134140"/>
            <a:ext cx="6315739" cy="3735572"/>
          </a:xfrm>
          <a:prstGeom prst="rect">
            <a:avLst/>
          </a:prstGeom>
          <a:noFill/>
          <a:ln>
            <a:noFill/>
          </a:ln>
        </p:spPr>
      </p:pic>
    </p:spTree>
    <p:extLst>
      <p:ext uri="{BB962C8B-B14F-4D97-AF65-F5344CB8AC3E}">
        <p14:creationId xmlns:p14="http://schemas.microsoft.com/office/powerpoint/2010/main" val="383036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638F-15AC-4E0B-B2B1-1067E7C7B77D}"/>
              </a:ext>
            </a:extLst>
          </p:cNvPr>
          <p:cNvSpPr>
            <a:spLocks noGrp="1"/>
          </p:cNvSpPr>
          <p:nvPr>
            <p:ph type="title"/>
          </p:nvPr>
        </p:nvSpPr>
        <p:spPr/>
        <p:txBody>
          <a:bodyPr/>
          <a:lstStyle/>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Administering and Testing for Credentials Validation towards User authentication.</a:t>
            </a:r>
            <a:endParaRPr lang="en-IN" dirty="0"/>
          </a:p>
        </p:txBody>
      </p:sp>
      <p:sp>
        <p:nvSpPr>
          <p:cNvPr id="4" name="Slide Number Placeholder 3">
            <a:extLst>
              <a:ext uri="{FF2B5EF4-FFF2-40B4-BE49-F238E27FC236}">
                <a16:creationId xmlns:a16="http://schemas.microsoft.com/office/drawing/2014/main" id="{AB2DB709-40C6-4521-839E-046D58FE0E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
        <p:nvSpPr>
          <p:cNvPr id="5" name="TextBox 4">
            <a:extLst>
              <a:ext uri="{FF2B5EF4-FFF2-40B4-BE49-F238E27FC236}">
                <a16:creationId xmlns:a16="http://schemas.microsoft.com/office/drawing/2014/main" id="{26E250C9-6C70-4833-9F7D-FFB00E95F56A}"/>
              </a:ext>
            </a:extLst>
          </p:cNvPr>
          <p:cNvSpPr txBox="1"/>
          <p:nvPr/>
        </p:nvSpPr>
        <p:spPr>
          <a:xfrm>
            <a:off x="730102" y="1025175"/>
            <a:ext cx="6804838" cy="2997937"/>
          </a:xfrm>
          <a:prstGeom prst="rect">
            <a:avLst/>
          </a:prstGeom>
          <a:noFill/>
        </p:spPr>
        <p:txBody>
          <a:bodyPr wrap="square" rtlCol="0">
            <a:spAutoFit/>
          </a:bodyPr>
          <a:lstStyle/>
          <a:p>
            <a:pPr>
              <a:lnSpc>
                <a:spcPct val="107000"/>
              </a:lnSpc>
              <a:spcAft>
                <a:spcPts val="800"/>
              </a:spcAft>
            </a:pPr>
            <a:r>
              <a:rPr lang="en-IN" dirty="0">
                <a:effectLst/>
                <a:latin typeface="Roboto" panose="020B0604020202020204" charset="0"/>
                <a:ea typeface="Roboto" panose="020B0604020202020204" charset="0"/>
                <a:cs typeface="Times New Roman" panose="02020603050405020304" pitchFamily="18" charset="0"/>
              </a:rPr>
              <a:t>In our project Track-IT. We have used OTP based authentication.</a:t>
            </a:r>
          </a:p>
          <a:p>
            <a:pPr>
              <a:lnSpc>
                <a:spcPct val="107000"/>
              </a:lnSpc>
              <a:spcAft>
                <a:spcPts val="800"/>
              </a:spcAft>
            </a:pPr>
            <a:r>
              <a:rPr lang="en-IN" dirty="0">
                <a:effectLst/>
                <a:latin typeface="Roboto" panose="020B0604020202020204" charset="0"/>
                <a:ea typeface="Roboto" panose="020B0604020202020204" charset="0"/>
                <a:cs typeface="Times New Roman" panose="02020603050405020304" pitchFamily="18" charset="0"/>
              </a:rPr>
              <a:t>The user has to firstly verify his phone number, which is the primary key of our users, a unique id. </a:t>
            </a:r>
            <a:br>
              <a:rPr lang="en-IN" dirty="0">
                <a:effectLst/>
                <a:latin typeface="Roboto" panose="020B0604020202020204" charset="0"/>
                <a:ea typeface="Roboto" panose="020B0604020202020204" charset="0"/>
                <a:cs typeface="Times New Roman" panose="02020603050405020304" pitchFamily="18" charset="0"/>
              </a:rPr>
            </a:br>
            <a:r>
              <a:rPr lang="en-IN" dirty="0">
                <a:effectLst/>
                <a:latin typeface="Roboto" panose="020B0604020202020204" charset="0"/>
                <a:ea typeface="Roboto" panose="020B0604020202020204" charset="0"/>
                <a:cs typeface="Times New Roman" panose="02020603050405020304" pitchFamily="18" charset="0"/>
              </a:rPr>
              <a:t>This is done to make the application secure so that unwanted users are not able to access the application.</a:t>
            </a:r>
          </a:p>
          <a:p>
            <a:pPr>
              <a:lnSpc>
                <a:spcPct val="107000"/>
              </a:lnSpc>
              <a:spcAft>
                <a:spcPts val="800"/>
              </a:spcAft>
            </a:pPr>
            <a:r>
              <a:rPr lang="en-IN" dirty="0">
                <a:effectLst/>
                <a:latin typeface="Roboto" panose="020B0604020202020204" charset="0"/>
                <a:ea typeface="Roboto" panose="020B0604020202020204" charset="0"/>
                <a:cs typeface="Times New Roman" panose="02020603050405020304" pitchFamily="18" charset="0"/>
              </a:rPr>
              <a:t>Steps:</a:t>
            </a:r>
          </a:p>
          <a:p>
            <a:pPr marL="342900" lvl="0" indent="-342900">
              <a:lnSpc>
                <a:spcPct val="107000"/>
              </a:lnSpc>
              <a:spcAft>
                <a:spcPts val="800"/>
              </a:spcAft>
              <a:buFont typeface="Symbol" panose="05050102010706020507" pitchFamily="18" charset="2"/>
              <a:buChar char=""/>
            </a:pPr>
            <a:r>
              <a:rPr lang="en-US" dirty="0">
                <a:effectLst/>
                <a:latin typeface="Roboto" panose="020B0604020202020204" charset="0"/>
                <a:ea typeface="Roboto" panose="020B0604020202020204" charset="0"/>
                <a:cs typeface="Times New Roman" panose="02020603050405020304" pitchFamily="18" charset="0"/>
              </a:rPr>
              <a:t>Implement the </a:t>
            </a:r>
            <a:r>
              <a:rPr lang="en-US" dirty="0" err="1">
                <a:effectLst/>
                <a:latin typeface="Roboto" panose="020B0604020202020204" charset="0"/>
                <a:ea typeface="Roboto" panose="020B0604020202020204" charset="0"/>
                <a:cs typeface="Times New Roman" panose="02020603050405020304" pitchFamily="18" charset="0"/>
              </a:rPr>
              <a:t>FireBaseAuth</a:t>
            </a:r>
            <a:r>
              <a:rPr lang="en-US" dirty="0">
                <a:effectLst/>
                <a:latin typeface="Roboto" panose="020B0604020202020204" charset="0"/>
                <a:ea typeface="Roboto" panose="020B0604020202020204" charset="0"/>
                <a:cs typeface="Times New Roman" panose="02020603050405020304" pitchFamily="18" charset="0"/>
              </a:rPr>
              <a:t> API</a:t>
            </a:r>
            <a:endParaRPr lang="en-IN" dirty="0">
              <a:effectLst/>
              <a:latin typeface="Roboto" panose="020B0604020202020204" charset="0"/>
              <a:ea typeface="Roboto" panose="020B060402020202020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effectLst/>
                <a:latin typeface="Roboto" panose="020B0604020202020204" charset="0"/>
                <a:ea typeface="Roboto" panose="020B0604020202020204" charset="0"/>
                <a:cs typeface="Times New Roman" panose="02020603050405020304" pitchFamily="18" charset="0"/>
              </a:rPr>
              <a:t>Go to cloud console in Firebase and enable authentication through phone.</a:t>
            </a:r>
            <a:endParaRPr lang="en-IN" dirty="0">
              <a:effectLst/>
              <a:latin typeface="Roboto" panose="020B0604020202020204" charset="0"/>
              <a:ea typeface="Roboto" panose="020B060402020202020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dirty="0">
                <a:effectLst/>
                <a:latin typeface="Roboto" panose="020B0604020202020204" charset="0"/>
                <a:ea typeface="Roboto" panose="020B0604020202020204" charset="0"/>
                <a:cs typeface="Times New Roman" panose="02020603050405020304" pitchFamily="18" charset="0"/>
              </a:rPr>
              <a:t>Write code for Authentication in your Android Studio.</a:t>
            </a:r>
            <a:endParaRPr lang="en-IN" dirty="0">
              <a:effectLst/>
              <a:latin typeface="Roboto" panose="020B0604020202020204" charset="0"/>
              <a:ea typeface="Roboto" panose="020B0604020202020204" charset="0"/>
              <a:cs typeface="Times New Roman" panose="02020603050405020304" pitchFamily="18" charset="0"/>
            </a:endParaRPr>
          </a:p>
          <a:p>
            <a:r>
              <a:rPr lang="en-IN" dirty="0">
                <a:effectLst/>
                <a:latin typeface="Roboto" panose="020B0604020202020204" charset="0"/>
                <a:ea typeface="Roboto" panose="020B0604020202020204" charset="0"/>
              </a:rPr>
              <a:t>Authentication completed (OTP Based).</a:t>
            </a:r>
            <a:endParaRPr lang="en-IN" dirty="0">
              <a:latin typeface="Roboto" panose="020B0604020202020204" charset="0"/>
              <a:ea typeface="Roboto" panose="020B0604020202020204" charset="0"/>
            </a:endParaRPr>
          </a:p>
        </p:txBody>
      </p:sp>
      <p:pic>
        <p:nvPicPr>
          <p:cNvPr id="7" name="Picture 6">
            <a:extLst>
              <a:ext uri="{FF2B5EF4-FFF2-40B4-BE49-F238E27FC236}">
                <a16:creationId xmlns:a16="http://schemas.microsoft.com/office/drawing/2014/main" id="{DAC3FB90-DFEE-43B9-A685-F43A1346432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02865" y="3250915"/>
            <a:ext cx="3700129" cy="1521298"/>
          </a:xfrm>
          <a:prstGeom prst="rect">
            <a:avLst/>
          </a:prstGeom>
        </p:spPr>
      </p:pic>
    </p:spTree>
    <p:extLst>
      <p:ext uri="{BB962C8B-B14F-4D97-AF65-F5344CB8AC3E}">
        <p14:creationId xmlns:p14="http://schemas.microsoft.com/office/powerpoint/2010/main" val="4242001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28C510-AF22-459B-9FE6-B9040C4D73E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pic>
        <p:nvPicPr>
          <p:cNvPr id="5" name="Picture 4">
            <a:extLst>
              <a:ext uri="{FF2B5EF4-FFF2-40B4-BE49-F238E27FC236}">
                <a16:creationId xmlns:a16="http://schemas.microsoft.com/office/drawing/2014/main" id="{4E79F8D7-B034-4CC2-BE15-46B36FDD09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7771" y="1254642"/>
            <a:ext cx="4831560" cy="3430772"/>
          </a:xfrm>
          <a:prstGeom prst="rect">
            <a:avLst/>
          </a:prstGeom>
          <a:noFill/>
          <a:ln>
            <a:noFill/>
          </a:ln>
        </p:spPr>
      </p:pic>
      <p:pic>
        <p:nvPicPr>
          <p:cNvPr id="6" name="Picture 5">
            <a:extLst>
              <a:ext uri="{FF2B5EF4-FFF2-40B4-BE49-F238E27FC236}">
                <a16:creationId xmlns:a16="http://schemas.microsoft.com/office/drawing/2014/main" id="{786F2BB0-5018-4A3D-8746-511F7BE29C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3767" y="1254642"/>
            <a:ext cx="4260112" cy="3430771"/>
          </a:xfrm>
          <a:prstGeom prst="rect">
            <a:avLst/>
          </a:prstGeom>
          <a:noFill/>
          <a:ln>
            <a:noFill/>
          </a:ln>
        </p:spPr>
      </p:pic>
    </p:spTree>
    <p:extLst>
      <p:ext uri="{BB962C8B-B14F-4D97-AF65-F5344CB8AC3E}">
        <p14:creationId xmlns:p14="http://schemas.microsoft.com/office/powerpoint/2010/main" val="114128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Limitations/Conclusion</a:t>
            </a:r>
            <a:endParaRPr dirty="0"/>
          </a:p>
        </p:txBody>
      </p:sp>
      <p:sp>
        <p:nvSpPr>
          <p:cNvPr id="201" name="Google Shape;201;p24"/>
          <p:cNvSpPr/>
          <p:nvPr/>
        </p:nvSpPr>
        <p:spPr>
          <a:xfrm>
            <a:off x="5236807" y="1390311"/>
            <a:ext cx="3162914" cy="308954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dirty="0">
                <a:solidFill>
                  <a:schemeClr val="bg1"/>
                </a:solidFill>
                <a:latin typeface="Roboto"/>
                <a:ea typeface="Roboto"/>
                <a:cs typeface="Roboto"/>
                <a:sym typeface="Roboto"/>
              </a:rPr>
              <a:t>Conclusion:-</a:t>
            </a:r>
          </a:p>
          <a:p>
            <a:pPr marL="0" lvl="0" indent="0" algn="ctr" rtl="0">
              <a:spcBef>
                <a:spcPts val="0"/>
              </a:spcBef>
              <a:spcAft>
                <a:spcPts val="0"/>
              </a:spcAft>
              <a:buNone/>
            </a:pPr>
            <a:r>
              <a:rPr lang="en-US" sz="1100" b="1" dirty="0">
                <a:solidFill>
                  <a:schemeClr val="bg1"/>
                </a:solidFill>
              </a:rPr>
              <a:t>The application fulfils the purpose of tracking user’s consignment details. Actually, it allows the user to both, add the consignments as well as retrieve its details, such as, driver name, number, client name, client number, vehicle number etc. Also, it has a QR Code scanner, so that one can scan the QR Code of their consignment number provided to track the same. Real-Time location of the consignment can also be tracked. </a:t>
            </a:r>
            <a:endParaRPr lang="en" sz="1100" b="1" dirty="0">
              <a:solidFill>
                <a:schemeClr val="bg1"/>
              </a:solidFill>
              <a:latin typeface="Roboto"/>
              <a:ea typeface="Roboto"/>
              <a:cs typeface="Roboto"/>
              <a:sym typeface="Roboto"/>
            </a:endParaRPr>
          </a:p>
          <a:p>
            <a:pPr marL="0" lvl="0" indent="0" algn="ctr" rtl="0">
              <a:spcBef>
                <a:spcPts val="0"/>
              </a:spcBef>
              <a:spcAft>
                <a:spcPts val="0"/>
              </a:spcAft>
              <a:buNone/>
            </a:pPr>
            <a:endParaRPr sz="1100" b="1" dirty="0">
              <a:solidFill>
                <a:schemeClr val="bg1"/>
              </a:solidFill>
              <a:latin typeface="Roboto"/>
              <a:ea typeface="Roboto"/>
              <a:cs typeface="Roboto"/>
              <a:sym typeface="Roboto"/>
            </a:endParaRPr>
          </a:p>
        </p:txBody>
      </p:sp>
      <p:sp>
        <p:nvSpPr>
          <p:cNvPr id="202" name="Google Shape;202;p24"/>
          <p:cNvSpPr/>
          <p:nvPr/>
        </p:nvSpPr>
        <p:spPr>
          <a:xfrm>
            <a:off x="992372" y="1390311"/>
            <a:ext cx="2660871" cy="2676687"/>
          </a:xfrm>
          <a:prstGeom prst="ellipse">
            <a:avLst/>
          </a:prstGeom>
          <a:solidFill>
            <a:srgbClr val="FF8700">
              <a:alpha val="853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Roboto"/>
                <a:ea typeface="Roboto"/>
                <a:cs typeface="Roboto"/>
                <a:sym typeface="Roboto"/>
              </a:rPr>
              <a:t>Limitations:-</a:t>
            </a:r>
          </a:p>
          <a:p>
            <a:pPr marL="171450" lvl="0" indent="-171450" algn="just" rtl="0">
              <a:spcBef>
                <a:spcPts val="0"/>
              </a:spcBef>
              <a:spcAft>
                <a:spcPts val="0"/>
              </a:spcAft>
              <a:buFont typeface="Arial" panose="020B0604020202020204" pitchFamily="34" charset="0"/>
              <a:buChar char="•"/>
            </a:pPr>
            <a:r>
              <a:rPr lang="en-US" sz="1200" b="1" dirty="0">
                <a:solidFill>
                  <a:srgbClr val="FFFFFF"/>
                </a:solidFill>
                <a:latin typeface="Roboto"/>
                <a:ea typeface="Roboto"/>
                <a:cs typeface="Roboto"/>
                <a:sym typeface="Roboto"/>
              </a:rPr>
              <a:t>Internet Connectivity is must</a:t>
            </a:r>
          </a:p>
          <a:p>
            <a:pPr marL="171450" lvl="0" indent="-171450" algn="just" rtl="0">
              <a:spcBef>
                <a:spcPts val="0"/>
              </a:spcBef>
              <a:spcAft>
                <a:spcPts val="0"/>
              </a:spcAft>
              <a:buFont typeface="Arial" panose="020B0604020202020204" pitchFamily="34" charset="0"/>
              <a:buChar char="•"/>
            </a:pPr>
            <a:r>
              <a:rPr lang="en-US" sz="1200" b="1" dirty="0">
                <a:solidFill>
                  <a:srgbClr val="FFFFFF"/>
                </a:solidFill>
                <a:latin typeface="Roboto"/>
                <a:ea typeface="Roboto"/>
                <a:cs typeface="Roboto"/>
                <a:sym typeface="Roboto"/>
              </a:rPr>
              <a:t>Since we are using a basic plan of firebase database so there can be a delay of few seconds in retrieving the data</a:t>
            </a:r>
            <a:r>
              <a:rPr lang="en-US" b="1" dirty="0">
                <a:solidFill>
                  <a:srgbClr val="FFFFFF"/>
                </a:solidFill>
                <a:latin typeface="Roboto"/>
                <a:ea typeface="Roboto"/>
                <a:cs typeface="Roboto"/>
                <a:sym typeface="Roboto"/>
              </a:rPr>
              <a:t>.</a:t>
            </a:r>
            <a:endParaRPr b="1" dirty="0">
              <a:solidFill>
                <a:srgbClr val="FFFFFF"/>
              </a:solidFill>
              <a:latin typeface="Roboto"/>
              <a:ea typeface="Roboto"/>
              <a:cs typeface="Roboto"/>
              <a:sym typeface="Roboto"/>
            </a:endParaRPr>
          </a:p>
        </p:txBody>
      </p:sp>
      <p:sp>
        <p:nvSpPr>
          <p:cNvPr id="204" name="Google Shape;204;p2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enhancements</a:t>
            </a:r>
            <a:endParaRPr dirty="0"/>
          </a:p>
        </p:txBody>
      </p:sp>
      <p:sp>
        <p:nvSpPr>
          <p:cNvPr id="187" name="Google Shape;187;p22"/>
          <p:cNvSpPr txBox="1">
            <a:spLocks noGrp="1"/>
          </p:cNvSpPr>
          <p:nvPr>
            <p:ph type="body" idx="1"/>
          </p:nvPr>
        </p:nvSpPr>
        <p:spPr>
          <a:xfrm>
            <a:off x="0" y="1955702"/>
            <a:ext cx="3983665" cy="2988578"/>
          </a:xfrm>
          <a:prstGeom prst="rect">
            <a:avLst/>
          </a:prstGeom>
        </p:spPr>
        <p:txBody>
          <a:bodyPr spcFirstLastPara="1" wrap="square" lIns="91425" tIns="91425" rIns="91425" bIns="91425" anchor="b" anchorCtr="0">
            <a:noAutofit/>
          </a:bodyPr>
          <a:lstStyle/>
          <a:p>
            <a:pPr marL="342900" indent="-342900" algn="just"/>
            <a:r>
              <a:rPr lang="en-US" sz="2000" dirty="0"/>
              <a:t>Integrated money transfer system so that customer don't have to use third party applications</a:t>
            </a:r>
          </a:p>
          <a:p>
            <a:pPr marL="342900" indent="-342900" algn="just"/>
            <a:r>
              <a:rPr lang="en-US" sz="2000" dirty="0"/>
              <a:t>Live tracking system</a:t>
            </a:r>
          </a:p>
          <a:p>
            <a:pPr marL="342900" indent="-342900" algn="just"/>
            <a:r>
              <a:rPr lang="en-US" sz="2000" dirty="0">
                <a:latin typeface="Roboto" panose="02000000000000000000" pitchFamily="2" charset="0"/>
                <a:ea typeface="Roboto" panose="02000000000000000000" pitchFamily="2" charset="0"/>
                <a:cs typeface="Roboto" panose="02000000000000000000" pitchFamily="2" charset="0"/>
              </a:rPr>
              <a:t>Integrated chat app which will help the users to chat.</a:t>
            </a:r>
          </a:p>
          <a:p>
            <a:pPr marL="342900" indent="-342900" algn="just"/>
            <a:r>
              <a:rPr lang="en-US" sz="2000" dirty="0"/>
              <a:t>Faster delivery system. same day delivery if destination is within 600k</a:t>
            </a:r>
            <a:r>
              <a:rPr lang="en" sz="2000" dirty="0"/>
              <a:t>amounts of data quickly.</a:t>
            </a:r>
            <a:endParaRPr sz="2000" dirty="0"/>
          </a:p>
        </p:txBody>
      </p:sp>
      <p:sp>
        <p:nvSpPr>
          <p:cNvPr id="188" name="Google Shape;188;p2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189" name="Google Shape;189;p22" descr="2.jpg"/>
          <p:cNvPicPr preferRelativeResize="0"/>
          <p:nvPr/>
        </p:nvPicPr>
        <p:blipFill rotWithShape="1">
          <a:blip r:embed="rId3">
            <a:alphaModFix/>
          </a:blip>
          <a:srcRect/>
          <a:stretch/>
        </p:blipFill>
        <p:spPr>
          <a:xfrm flipH="1">
            <a:off x="3792119" y="1013694"/>
            <a:ext cx="6279900" cy="3532800"/>
          </a:xfrm>
          <a:prstGeom prst="parallelogram">
            <a:avLst>
              <a:gd name="adj" fmla="val 51555"/>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2356901-2220-4D65-9596-1F7303A983A5}"/>
              </a:ext>
            </a:extLst>
          </p:cNvPr>
          <p:cNvGraphicFramePr>
            <a:graphicFrameLocks noGrp="1"/>
          </p:cNvGraphicFramePr>
          <p:nvPr>
            <p:extLst>
              <p:ext uri="{D42A27DB-BD31-4B8C-83A1-F6EECF244321}">
                <p14:modId xmlns:p14="http://schemas.microsoft.com/office/powerpoint/2010/main" val="3097483643"/>
              </p:ext>
            </p:extLst>
          </p:nvPr>
        </p:nvGraphicFramePr>
        <p:xfrm>
          <a:off x="722648" y="1506674"/>
          <a:ext cx="8421352" cy="1582081"/>
        </p:xfrm>
        <a:graphic>
          <a:graphicData uri="http://schemas.openxmlformats.org/drawingml/2006/table">
            <a:tbl>
              <a:tblPr firstRow="1" bandRow="1">
                <a:tableStyleId>{5C22544A-7EE6-4342-B048-85BDC9FD1C3A}</a:tableStyleId>
              </a:tblPr>
              <a:tblGrid>
                <a:gridCol w="2105338">
                  <a:extLst>
                    <a:ext uri="{9D8B030D-6E8A-4147-A177-3AD203B41FA5}">
                      <a16:colId xmlns:a16="http://schemas.microsoft.com/office/drawing/2014/main" val="1590053131"/>
                    </a:ext>
                  </a:extLst>
                </a:gridCol>
                <a:gridCol w="2105338">
                  <a:extLst>
                    <a:ext uri="{9D8B030D-6E8A-4147-A177-3AD203B41FA5}">
                      <a16:colId xmlns:a16="http://schemas.microsoft.com/office/drawing/2014/main" val="79340545"/>
                    </a:ext>
                  </a:extLst>
                </a:gridCol>
                <a:gridCol w="2105338">
                  <a:extLst>
                    <a:ext uri="{9D8B030D-6E8A-4147-A177-3AD203B41FA5}">
                      <a16:colId xmlns:a16="http://schemas.microsoft.com/office/drawing/2014/main" val="1032618633"/>
                    </a:ext>
                  </a:extLst>
                </a:gridCol>
                <a:gridCol w="2105338">
                  <a:extLst>
                    <a:ext uri="{9D8B030D-6E8A-4147-A177-3AD203B41FA5}">
                      <a16:colId xmlns:a16="http://schemas.microsoft.com/office/drawing/2014/main" val="4002679861"/>
                    </a:ext>
                  </a:extLst>
                </a:gridCol>
              </a:tblGrid>
              <a:tr h="367233">
                <a:tc>
                  <a:txBody>
                    <a:bodyPr/>
                    <a:lstStyle/>
                    <a:p>
                      <a:pPr algn="ctr"/>
                      <a:r>
                        <a:rPr lang="en-US" dirty="0"/>
                        <a:t>NAME </a:t>
                      </a:r>
                    </a:p>
                  </a:txBody>
                  <a:tcPr/>
                </a:tc>
                <a:tc>
                  <a:txBody>
                    <a:bodyPr/>
                    <a:lstStyle/>
                    <a:p>
                      <a:pPr algn="ctr"/>
                      <a:r>
                        <a:rPr lang="en-US" dirty="0"/>
                        <a:t>ROLL NO.</a:t>
                      </a:r>
                    </a:p>
                  </a:txBody>
                  <a:tcPr/>
                </a:tc>
                <a:tc>
                  <a:txBody>
                    <a:bodyPr/>
                    <a:lstStyle/>
                    <a:p>
                      <a:pPr algn="ctr"/>
                      <a:r>
                        <a:rPr lang="en-US" dirty="0"/>
                        <a:t>BRANCH</a:t>
                      </a:r>
                    </a:p>
                  </a:txBody>
                  <a:tcPr/>
                </a:tc>
                <a:tc>
                  <a:txBody>
                    <a:bodyPr/>
                    <a:lstStyle/>
                    <a:p>
                      <a:pPr algn="ctr"/>
                      <a:r>
                        <a:rPr lang="en-US" dirty="0"/>
                        <a:t>SAP ID</a:t>
                      </a:r>
                    </a:p>
                  </a:txBody>
                  <a:tcPr/>
                </a:tc>
                <a:extLst>
                  <a:ext uri="{0D108BD9-81ED-4DB2-BD59-A6C34878D82A}">
                    <a16:rowId xmlns:a16="http://schemas.microsoft.com/office/drawing/2014/main" val="1272942054"/>
                  </a:ext>
                </a:extLst>
              </a:tr>
              <a:tr h="480382">
                <a:tc>
                  <a:txBody>
                    <a:bodyPr/>
                    <a:lstStyle/>
                    <a:p>
                      <a:r>
                        <a:rPr lang="en-US" dirty="0"/>
                        <a:t>Mehak </a:t>
                      </a:r>
                      <a:r>
                        <a:rPr lang="en-US" dirty="0" err="1"/>
                        <a:t>Gagneja</a:t>
                      </a:r>
                      <a:endParaRPr lang="en-US" dirty="0"/>
                    </a:p>
                  </a:txBody>
                  <a:tcPr/>
                </a:tc>
                <a:tc>
                  <a:txBody>
                    <a:bodyPr/>
                    <a:lstStyle/>
                    <a:p>
                      <a:r>
                        <a:rPr lang="en-US" dirty="0"/>
                        <a:t>R163217004</a:t>
                      </a:r>
                    </a:p>
                  </a:txBody>
                  <a:tcPr/>
                </a:tc>
                <a:tc>
                  <a:txBody>
                    <a:bodyPr/>
                    <a:lstStyle/>
                    <a:p>
                      <a:r>
                        <a:rPr lang="en-US" dirty="0"/>
                        <a:t>CSE MC</a:t>
                      </a:r>
                    </a:p>
                  </a:txBody>
                  <a:tcPr/>
                </a:tc>
                <a:tc>
                  <a:txBody>
                    <a:bodyPr/>
                    <a:lstStyle/>
                    <a:p>
                      <a:r>
                        <a:rPr lang="en-US" dirty="0"/>
                        <a:t>500061469</a:t>
                      </a:r>
                    </a:p>
                  </a:txBody>
                  <a:tcPr/>
                </a:tc>
                <a:extLst>
                  <a:ext uri="{0D108BD9-81ED-4DB2-BD59-A6C34878D82A}">
                    <a16:rowId xmlns:a16="http://schemas.microsoft.com/office/drawing/2014/main" val="1568283872"/>
                  </a:ext>
                </a:extLst>
              </a:tr>
              <a:tr h="367233">
                <a:tc>
                  <a:txBody>
                    <a:bodyPr/>
                    <a:lstStyle/>
                    <a:p>
                      <a:r>
                        <a:rPr lang="en-US" dirty="0"/>
                        <a:t>Aishwarya </a:t>
                      </a:r>
                      <a:r>
                        <a:rPr lang="en-US" dirty="0" err="1"/>
                        <a:t>Ubhrani</a:t>
                      </a:r>
                      <a:endParaRPr lang="en-US" dirty="0"/>
                    </a:p>
                  </a:txBody>
                  <a:tcPr/>
                </a:tc>
                <a:tc>
                  <a:txBody>
                    <a:bodyPr/>
                    <a:lstStyle/>
                    <a:p>
                      <a:r>
                        <a:rPr lang="en-US" dirty="0"/>
                        <a:t>R163217014</a:t>
                      </a:r>
                    </a:p>
                  </a:txBody>
                  <a:tcPr/>
                </a:tc>
                <a:tc>
                  <a:txBody>
                    <a:bodyPr/>
                    <a:lstStyle/>
                    <a:p>
                      <a:r>
                        <a:rPr lang="en-US" dirty="0"/>
                        <a:t>CSE MC</a:t>
                      </a:r>
                    </a:p>
                  </a:txBody>
                  <a:tcPr/>
                </a:tc>
                <a:tc>
                  <a:txBody>
                    <a:bodyPr/>
                    <a:lstStyle/>
                    <a:p>
                      <a:r>
                        <a:rPr lang="en-US" dirty="0"/>
                        <a:t>500063738</a:t>
                      </a:r>
                    </a:p>
                  </a:txBody>
                  <a:tcPr/>
                </a:tc>
                <a:extLst>
                  <a:ext uri="{0D108BD9-81ED-4DB2-BD59-A6C34878D82A}">
                    <a16:rowId xmlns:a16="http://schemas.microsoft.com/office/drawing/2014/main" val="27797167"/>
                  </a:ext>
                </a:extLst>
              </a:tr>
              <a:tr h="367233">
                <a:tc>
                  <a:txBody>
                    <a:bodyPr/>
                    <a:lstStyle/>
                    <a:p>
                      <a:r>
                        <a:rPr lang="en-US" dirty="0"/>
                        <a:t>Vinayak Sharma</a:t>
                      </a:r>
                    </a:p>
                  </a:txBody>
                  <a:tcPr/>
                </a:tc>
                <a:tc>
                  <a:txBody>
                    <a:bodyPr/>
                    <a:lstStyle/>
                    <a:p>
                      <a:r>
                        <a:rPr lang="en-US" dirty="0"/>
                        <a:t>R163217015</a:t>
                      </a:r>
                    </a:p>
                  </a:txBody>
                  <a:tcPr/>
                </a:tc>
                <a:tc>
                  <a:txBody>
                    <a:bodyPr/>
                    <a:lstStyle/>
                    <a:p>
                      <a:r>
                        <a:rPr lang="en-US" dirty="0"/>
                        <a:t>CSE MC</a:t>
                      </a:r>
                    </a:p>
                  </a:txBody>
                  <a:tcPr/>
                </a:tc>
                <a:tc>
                  <a:txBody>
                    <a:bodyPr/>
                    <a:lstStyle/>
                    <a:p>
                      <a:r>
                        <a:rPr lang="en-US" dirty="0"/>
                        <a:t>500063128</a:t>
                      </a:r>
                    </a:p>
                  </a:txBody>
                  <a:tcPr/>
                </a:tc>
                <a:extLst>
                  <a:ext uri="{0D108BD9-81ED-4DB2-BD59-A6C34878D82A}">
                    <a16:rowId xmlns:a16="http://schemas.microsoft.com/office/drawing/2014/main" val="3785255641"/>
                  </a:ext>
                </a:extLst>
              </a:tr>
            </a:tbl>
          </a:graphicData>
        </a:graphic>
      </p:graphicFrame>
      <p:sp>
        <p:nvSpPr>
          <p:cNvPr id="4" name="TextBox 3">
            <a:extLst>
              <a:ext uri="{FF2B5EF4-FFF2-40B4-BE49-F238E27FC236}">
                <a16:creationId xmlns:a16="http://schemas.microsoft.com/office/drawing/2014/main" id="{FFEBF080-A279-43C7-8728-B1FBDAFBE34A}"/>
              </a:ext>
            </a:extLst>
          </p:cNvPr>
          <p:cNvSpPr txBox="1"/>
          <p:nvPr/>
        </p:nvSpPr>
        <p:spPr>
          <a:xfrm>
            <a:off x="722648" y="721063"/>
            <a:ext cx="2099257" cy="369332"/>
          </a:xfrm>
          <a:prstGeom prst="rect">
            <a:avLst/>
          </a:prstGeom>
          <a:noFill/>
        </p:spPr>
        <p:txBody>
          <a:bodyPr wrap="square" rtlCol="0">
            <a:spAutoFit/>
          </a:bodyPr>
          <a:lstStyle/>
          <a:p>
            <a:r>
              <a:rPr lang="en-US" dirty="0"/>
              <a:t>Submitted by:-</a:t>
            </a:r>
          </a:p>
        </p:txBody>
      </p:sp>
      <p:sp>
        <p:nvSpPr>
          <p:cNvPr id="5" name="TextBox 4">
            <a:extLst>
              <a:ext uri="{FF2B5EF4-FFF2-40B4-BE49-F238E27FC236}">
                <a16:creationId xmlns:a16="http://schemas.microsoft.com/office/drawing/2014/main" id="{C6D189EA-9602-452E-9C31-A7BD1F1105DF}"/>
              </a:ext>
            </a:extLst>
          </p:cNvPr>
          <p:cNvSpPr txBox="1"/>
          <p:nvPr/>
        </p:nvSpPr>
        <p:spPr>
          <a:xfrm>
            <a:off x="890074" y="3799114"/>
            <a:ext cx="8253926" cy="954107"/>
          </a:xfrm>
          <a:prstGeom prst="rect">
            <a:avLst/>
          </a:prstGeom>
          <a:noFill/>
        </p:spPr>
        <p:txBody>
          <a:bodyPr wrap="square" rtlCol="0">
            <a:spAutoFit/>
          </a:bodyPr>
          <a:lstStyle/>
          <a:p>
            <a:r>
              <a:rPr lang="en-US" dirty="0"/>
              <a:t>Under The guidance of :-</a:t>
            </a:r>
          </a:p>
          <a:p>
            <a:endParaRPr lang="en-US" dirty="0"/>
          </a:p>
          <a:p>
            <a:endParaRPr lang="en-US" dirty="0"/>
          </a:p>
          <a:p>
            <a:r>
              <a:rPr lang="en-US" dirty="0"/>
              <a:t>Dr. </a:t>
            </a:r>
            <a:r>
              <a:rPr lang="en-US" dirty="0" err="1"/>
              <a:t>Durgansh</a:t>
            </a:r>
            <a:r>
              <a:rPr lang="en-US" dirty="0"/>
              <a:t> Sharma</a:t>
            </a:r>
          </a:p>
        </p:txBody>
      </p:sp>
    </p:spTree>
    <p:extLst>
      <p:ext uri="{BB962C8B-B14F-4D97-AF65-F5344CB8AC3E}">
        <p14:creationId xmlns:p14="http://schemas.microsoft.com/office/powerpoint/2010/main" val="290116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04900" y="276075"/>
            <a:ext cx="67245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Problem Statement</a:t>
            </a:r>
            <a:endParaRPr dirty="0"/>
          </a:p>
        </p:txBody>
      </p:sp>
      <p:sp>
        <p:nvSpPr>
          <p:cNvPr id="144" name="Google Shape;144;p18"/>
          <p:cNvSpPr txBox="1">
            <a:spLocks noGrp="1"/>
          </p:cNvSpPr>
          <p:nvPr>
            <p:ph type="body" idx="1"/>
          </p:nvPr>
        </p:nvSpPr>
        <p:spPr>
          <a:xfrm>
            <a:off x="1104900" y="1355598"/>
            <a:ext cx="5586523" cy="2734393"/>
          </a:xfrm>
          <a:prstGeom prst="rect">
            <a:avLst/>
          </a:prstGeom>
        </p:spPr>
        <p:txBody>
          <a:bodyPr spcFirstLastPara="1" wrap="square" lIns="91425" tIns="91425" rIns="91425" bIns="91425" anchor="t" anchorCtr="0">
            <a:noAutofit/>
          </a:bodyPr>
          <a:lstStyle/>
          <a:p>
            <a:pPr marL="38100" lvl="0" indent="0" algn="l" rtl="0">
              <a:spcBef>
                <a:spcPts val="600"/>
              </a:spcBef>
              <a:spcAft>
                <a:spcPts val="0"/>
              </a:spcAft>
              <a:buSzPts val="3000"/>
              <a:buNone/>
            </a:pPr>
            <a:r>
              <a:rPr lang="en-US" sz="1400" b="1" dirty="0"/>
              <a:t>Problem statement:-</a:t>
            </a:r>
          </a:p>
          <a:p>
            <a:pPr marL="38100" lvl="0" indent="0" algn="just" rtl="0">
              <a:spcBef>
                <a:spcPts val="600"/>
              </a:spcBef>
              <a:spcAft>
                <a:spcPts val="0"/>
              </a:spcAft>
              <a:buSzPts val="3000"/>
              <a:buNone/>
            </a:pPr>
            <a:r>
              <a:rPr lang="en-US" sz="1400" dirty="0"/>
              <a:t>These days’ people are fully dependent upon their mobile phones. everything is available on the internet, everything can be accessed with just a click. so why not consignments or orders. Heavy consignments which take days to reach the destination are often ignored. there are thefts with such orders on the journey that take place. Such consignments authenticity is checked through their weight and physical appearance(wear and tear).</a:t>
            </a:r>
          </a:p>
          <a:p>
            <a:pPr marL="38100" lvl="0" indent="0" algn="l" rtl="0">
              <a:spcBef>
                <a:spcPts val="600"/>
              </a:spcBef>
              <a:spcAft>
                <a:spcPts val="0"/>
              </a:spcAft>
              <a:buSzPts val="3000"/>
              <a:buNone/>
            </a:pPr>
            <a:endParaRPr sz="1400" dirty="0"/>
          </a:p>
        </p:txBody>
      </p:sp>
      <p:sp>
        <p:nvSpPr>
          <p:cNvPr id="145" name="Google Shape;145;p18"/>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1C9608D8-2E60-43D6-A73D-7643494FFB2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45700" y="1944247"/>
            <a:ext cx="2014002" cy="22108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sneak peak of the Application</a:t>
            </a:r>
            <a:endParaRPr dirty="0"/>
          </a:p>
        </p:txBody>
      </p:sp>
      <p:sp>
        <p:nvSpPr>
          <p:cNvPr id="115" name="Google Shape;115;p14"/>
          <p:cNvSpPr txBox="1">
            <a:spLocks noGrp="1"/>
          </p:cNvSpPr>
          <p:nvPr>
            <p:ph type="body" idx="2"/>
          </p:nvPr>
        </p:nvSpPr>
        <p:spPr>
          <a:xfrm>
            <a:off x="348343" y="1349550"/>
            <a:ext cx="4234232" cy="349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400" b="1" dirty="0">
                <a:highlight>
                  <a:schemeClr val="accent1"/>
                </a:highlight>
              </a:rPr>
              <a:t>Introduction/Objective</a:t>
            </a:r>
            <a:endParaRPr lang="en-IN" sz="1400" dirty="0">
              <a:highlight>
                <a:schemeClr val="accent1"/>
              </a:highlight>
            </a:endParaRPr>
          </a:p>
          <a:p>
            <a:pPr>
              <a:spcBef>
                <a:spcPts val="0"/>
              </a:spcBef>
              <a:spcAft>
                <a:spcPts val="800"/>
              </a:spcAft>
            </a:pPr>
            <a:r>
              <a:rPr lang="en-IN" sz="1400" dirty="0">
                <a:effectLst/>
                <a:latin typeface="Roboto" panose="020B0604020202020204" charset="0"/>
                <a:ea typeface="Roboto" panose="020B0604020202020204" charset="0"/>
                <a:cs typeface="Times New Roman" panose="02020603050405020304" pitchFamily="18" charset="0"/>
              </a:rPr>
              <a:t>The Enterprise Application suggested is a Business to Business Application, named Track IT.</a:t>
            </a:r>
            <a:br>
              <a:rPr lang="en-IN" sz="1400" dirty="0">
                <a:effectLst/>
                <a:latin typeface="Roboto" panose="020B0604020202020204" charset="0"/>
                <a:ea typeface="Roboto" panose="020B0604020202020204" charset="0"/>
                <a:cs typeface="Times New Roman" panose="02020603050405020304" pitchFamily="18" charset="0"/>
              </a:rPr>
            </a:br>
            <a:r>
              <a:rPr lang="en-IN" sz="1400" dirty="0">
                <a:effectLst/>
                <a:latin typeface="Roboto" panose="020B0604020202020204" charset="0"/>
                <a:ea typeface="Roboto" panose="020B0604020202020204" charset="0"/>
                <a:cs typeface="Times New Roman" panose="02020603050405020304" pitchFamily="18" charset="0"/>
              </a:rPr>
              <a:t>It’ll be a native Android Application.</a:t>
            </a:r>
          </a:p>
          <a:p>
            <a:pPr marL="342900" lvl="0" indent="-342900">
              <a:spcBef>
                <a:spcPts val="0"/>
              </a:spcBef>
              <a:buFont typeface="Symbol" panose="05050102010706020507" pitchFamily="18" charset="2"/>
              <a:buChar char=""/>
            </a:pPr>
            <a:r>
              <a:rPr lang="en-US" sz="1400" dirty="0">
                <a:effectLst/>
                <a:latin typeface="Roboto" panose="020B0604020202020204" charset="0"/>
                <a:ea typeface="Roboto" panose="020B0604020202020204" charset="0"/>
                <a:cs typeface="Times New Roman" panose="02020603050405020304" pitchFamily="18" charset="0"/>
              </a:rPr>
              <a:t>It is basically a tracking service application at an enterprise level.</a:t>
            </a:r>
            <a:endParaRPr lang="en-IN" sz="1400" dirty="0">
              <a:effectLst/>
              <a:latin typeface="Roboto" panose="020B0604020202020204" charset="0"/>
              <a:ea typeface="Roboto" panose="020B0604020202020204" charset="0"/>
              <a:cs typeface="Times New Roman" panose="02020603050405020304" pitchFamily="18" charset="0"/>
            </a:endParaRPr>
          </a:p>
          <a:p>
            <a:pPr marL="342900" lvl="0" indent="-342900">
              <a:spcBef>
                <a:spcPts val="0"/>
              </a:spcBef>
              <a:buFont typeface="Symbol" panose="05050102010706020507" pitchFamily="18" charset="2"/>
              <a:buChar char=""/>
            </a:pPr>
            <a:r>
              <a:rPr lang="en-US" sz="1400" dirty="0">
                <a:effectLst/>
                <a:latin typeface="Roboto" panose="020B0604020202020204" charset="0"/>
                <a:ea typeface="Roboto" panose="020B0604020202020204" charset="0"/>
                <a:cs typeface="Times New Roman" panose="02020603050405020304" pitchFamily="18" charset="0"/>
              </a:rPr>
              <a:t>It is a Business to Business application.</a:t>
            </a:r>
            <a:endParaRPr lang="en-IN" sz="1400" dirty="0">
              <a:effectLst/>
              <a:latin typeface="Roboto" panose="020B0604020202020204" charset="0"/>
              <a:ea typeface="Roboto" panose="020B0604020202020204" charset="0"/>
              <a:cs typeface="Times New Roman" panose="02020603050405020304" pitchFamily="18" charset="0"/>
            </a:endParaRPr>
          </a:p>
          <a:p>
            <a:pPr marL="342900" lvl="0" indent="-342900">
              <a:spcBef>
                <a:spcPts val="0"/>
              </a:spcBef>
              <a:buFont typeface="Symbol" panose="05050102010706020507" pitchFamily="18" charset="2"/>
              <a:buChar char=""/>
            </a:pPr>
            <a:r>
              <a:rPr lang="en-US" sz="1400" dirty="0">
                <a:effectLst/>
                <a:latin typeface="Roboto" panose="020B0604020202020204" charset="0"/>
                <a:ea typeface="Roboto" panose="020B0604020202020204" charset="0"/>
                <a:cs typeface="Times New Roman" panose="02020603050405020304" pitchFamily="18" charset="0"/>
              </a:rPr>
              <a:t>Companies can track their consignments by using this particular application.</a:t>
            </a:r>
            <a:endParaRPr lang="en-IN" sz="1400" dirty="0">
              <a:effectLst/>
              <a:latin typeface="Roboto" panose="020B0604020202020204" charset="0"/>
              <a:ea typeface="Roboto" panose="020B0604020202020204" charset="0"/>
              <a:cs typeface="Times New Roman" panose="02020603050405020304" pitchFamily="18" charset="0"/>
            </a:endParaRPr>
          </a:p>
          <a:p>
            <a:pPr marL="342900" lvl="0" indent="-342900">
              <a:spcBef>
                <a:spcPts val="0"/>
              </a:spcBef>
              <a:buFont typeface="Symbol" panose="05050102010706020507" pitchFamily="18" charset="2"/>
              <a:buChar char=""/>
            </a:pPr>
            <a:r>
              <a:rPr lang="en-US" sz="1400" dirty="0">
                <a:effectLst/>
                <a:latin typeface="Roboto" panose="020B0604020202020204" charset="0"/>
                <a:ea typeface="Roboto" panose="020B0604020202020204" charset="0"/>
                <a:cs typeface="Times New Roman" panose="02020603050405020304" pitchFamily="18" charset="0"/>
              </a:rPr>
              <a:t>The location can be tracked to check where the consignment has reached.</a:t>
            </a:r>
            <a:endParaRPr lang="en-IN" sz="1400" dirty="0">
              <a:effectLst/>
              <a:latin typeface="Roboto" panose="020B0604020202020204" charset="0"/>
              <a:ea typeface="Roboto" panose="020B0604020202020204" charset="0"/>
              <a:cs typeface="Times New Roman" panose="02020603050405020304" pitchFamily="18" charset="0"/>
            </a:endParaRPr>
          </a:p>
          <a:p>
            <a:pPr marL="342900" lvl="0" indent="-342900">
              <a:spcBef>
                <a:spcPts val="0"/>
              </a:spcBef>
              <a:spcAft>
                <a:spcPts val="1000"/>
              </a:spcAft>
              <a:buFont typeface="Symbol" panose="05050102010706020507" pitchFamily="18" charset="2"/>
              <a:buChar char=""/>
            </a:pPr>
            <a:r>
              <a:rPr lang="en-US" sz="1400" dirty="0">
                <a:effectLst/>
                <a:latin typeface="Roboto" panose="020B0604020202020204" charset="0"/>
                <a:ea typeface="Roboto" panose="020B0604020202020204" charset="0"/>
                <a:cs typeface="Times New Roman" panose="02020603050405020304" pitchFamily="18" charset="0"/>
              </a:rPr>
              <a:t>The Company staff will be notified via push notifications at various steps, such as shipment.</a:t>
            </a:r>
            <a:endParaRPr lang="en-IN" sz="1400" dirty="0">
              <a:effectLst/>
              <a:latin typeface="Roboto" panose="020B0604020202020204" charset="0"/>
              <a:ea typeface="Roboto" panose="020B0604020202020204" charset="0"/>
              <a:cs typeface="Times New Roman" panose="02020603050405020304" pitchFamily="18" charset="0"/>
            </a:endParaRPr>
          </a:p>
          <a:p>
            <a:pPr marL="0" lvl="0" indent="0" algn="l" rtl="0">
              <a:spcBef>
                <a:spcPts val="600"/>
              </a:spcBef>
              <a:spcAft>
                <a:spcPts val="0"/>
              </a:spcAft>
              <a:buNone/>
            </a:pPr>
            <a:endParaRPr lang="en-IN" sz="1400" dirty="0"/>
          </a:p>
        </p:txBody>
      </p:sp>
      <p:sp>
        <p:nvSpPr>
          <p:cNvPr id="116" name="Google Shape;116;p14"/>
          <p:cNvSpPr txBox="1">
            <a:spLocks noGrp="1"/>
          </p:cNvSpPr>
          <p:nvPr>
            <p:ph type="body" idx="2"/>
          </p:nvPr>
        </p:nvSpPr>
        <p:spPr>
          <a:xfrm>
            <a:off x="4931228" y="1349549"/>
            <a:ext cx="3755277" cy="349989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b="1" dirty="0">
                <a:highlight>
                  <a:schemeClr val="accent1"/>
                </a:highlight>
              </a:rPr>
              <a:t>Abstract</a:t>
            </a:r>
            <a:endParaRPr sz="1400" dirty="0">
              <a:highlight>
                <a:schemeClr val="accent1"/>
              </a:highlight>
            </a:endParaRPr>
          </a:p>
          <a:p>
            <a:pPr marL="0" lvl="0" indent="0" algn="l" rtl="0">
              <a:spcBef>
                <a:spcPts val="600"/>
              </a:spcBef>
              <a:spcAft>
                <a:spcPts val="0"/>
              </a:spcAft>
              <a:buNone/>
            </a:pPr>
            <a:r>
              <a:rPr lang="en-US" sz="1400" dirty="0"/>
              <a:t>Our customized apps increase the turnaround and capacity of merchandise.</a:t>
            </a:r>
          </a:p>
          <a:p>
            <a:pPr marL="0" lvl="0" indent="0" algn="l" rtl="0">
              <a:spcBef>
                <a:spcPts val="600"/>
              </a:spcBef>
              <a:spcAft>
                <a:spcPts val="0"/>
              </a:spcAft>
              <a:buNone/>
            </a:pPr>
            <a:r>
              <a:rPr lang="en-US" sz="1400" dirty="0"/>
              <a:t> They manage activities like transportation management, inventory management, order management and </a:t>
            </a:r>
          </a:p>
          <a:p>
            <a:pPr marL="0" lvl="0" indent="0" algn="l" rtl="0">
              <a:spcBef>
                <a:spcPts val="600"/>
              </a:spcBef>
              <a:spcAft>
                <a:spcPts val="0"/>
              </a:spcAft>
              <a:buNone/>
            </a:pPr>
            <a:r>
              <a:rPr lang="en-US" sz="1400" dirty="0"/>
              <a:t>fleet management. It also facilitates the consolidation of air, water and ground shipments.</a:t>
            </a:r>
          </a:p>
          <a:p>
            <a:pPr marL="0" lvl="0" indent="0" algn="l" rtl="0">
              <a:spcBef>
                <a:spcPts val="600"/>
              </a:spcBef>
              <a:spcAft>
                <a:spcPts val="0"/>
              </a:spcAft>
              <a:buNone/>
            </a:pPr>
            <a:r>
              <a:rPr lang="en-US" sz="1400" dirty="0"/>
              <a:t>This project attempts to develop a application name Track It for android applications through which user</a:t>
            </a:r>
          </a:p>
          <a:p>
            <a:pPr marL="0" lvl="0" indent="0" algn="l" rtl="0">
              <a:spcBef>
                <a:spcPts val="600"/>
              </a:spcBef>
              <a:spcAft>
                <a:spcPts val="0"/>
              </a:spcAft>
              <a:buNone/>
            </a:pPr>
            <a:r>
              <a:rPr lang="en-US" sz="1400" dirty="0"/>
              <a:t> can acquire details about their respective consignments or orders.</a:t>
            </a:r>
          </a:p>
          <a:p>
            <a:pPr marL="0" lvl="0" indent="0" algn="l" rtl="0">
              <a:spcBef>
                <a:spcPts val="600"/>
              </a:spcBef>
              <a:spcAft>
                <a:spcPts val="0"/>
              </a:spcAft>
              <a:buNone/>
            </a:pPr>
            <a:endParaRPr sz="1400" dirty="0"/>
          </a:p>
        </p:txBody>
      </p:sp>
      <p:sp>
        <p:nvSpPr>
          <p:cNvPr id="118" name="Google Shape;118;p14"/>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ctrTitle" idx="4294967295"/>
          </p:nvPr>
        </p:nvSpPr>
        <p:spPr>
          <a:xfrm>
            <a:off x="4182520" y="545489"/>
            <a:ext cx="4841737"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solidFill>
                  <a:srgbClr val="FF8700"/>
                </a:solidFill>
              </a:rPr>
              <a:t>Features of the application</a:t>
            </a:r>
            <a:endParaRPr sz="3200" b="1" dirty="0">
              <a:solidFill>
                <a:srgbClr val="FF8700"/>
              </a:solidFill>
            </a:endParaRPr>
          </a:p>
        </p:txBody>
      </p:sp>
      <p:sp>
        <p:nvSpPr>
          <p:cNvPr id="124" name="Google Shape;124;p15"/>
          <p:cNvSpPr txBox="1">
            <a:spLocks noGrp="1"/>
          </p:cNvSpPr>
          <p:nvPr>
            <p:ph type="subTitle" idx="4294967295"/>
          </p:nvPr>
        </p:nvSpPr>
        <p:spPr>
          <a:xfrm>
            <a:off x="5246914" y="1550702"/>
            <a:ext cx="3657286" cy="2572796"/>
          </a:xfrm>
          <a:prstGeom prst="rect">
            <a:avLst/>
          </a:prstGeom>
        </p:spPr>
        <p:txBody>
          <a:bodyPr spcFirstLastPara="1" wrap="square" lIns="91425" tIns="91425" rIns="91425" bIns="91425" anchor="t" anchorCtr="0">
            <a:noAutofit/>
          </a:bodyPr>
          <a:lstStyle/>
          <a:p>
            <a:pPr marL="342900" lvl="0" indent="-342900">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Authentication </a:t>
            </a:r>
          </a:p>
          <a:p>
            <a:pPr marL="342900" lvl="0" indent="-342900">
              <a:lnSpc>
                <a:spcPct val="115000"/>
              </a:lnSpc>
              <a:buFont typeface="Symbol" panose="05050102010706020507" pitchFamily="18" charset="2"/>
              <a:buChar char=""/>
            </a:pPr>
            <a:r>
              <a:rPr lang="en-US" sz="2000" dirty="0">
                <a:solidFill>
                  <a:srgbClr val="00B050"/>
                </a:solidFill>
                <a:latin typeface="Times New Roman" panose="02020603050405020304" pitchFamily="18" charset="0"/>
                <a:ea typeface="Calibri" panose="020F0502020204030204" pitchFamily="34" charset="0"/>
                <a:cs typeface="Times New Roman" panose="02020603050405020304" pitchFamily="18" charset="0"/>
              </a:rPr>
              <a:t>QR Code Scanner</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Location Tracker</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Push Notifications</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Complaint service</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Google Maps Implementation</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Database storage and retrieval</a:t>
            </a:r>
            <a:endParaRPr lang="en-IN" sz="2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5" name="Google Shape;125;p15"/>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126" name="Google Shape;126;p15" descr="10.jpg"/>
          <p:cNvPicPr preferRelativeResize="0"/>
          <p:nvPr/>
        </p:nvPicPr>
        <p:blipFill rotWithShape="1">
          <a:blip r:embed="rId3">
            <a:alphaModFix/>
          </a:blip>
          <a:srcRect l="11422" t="22161" r="20220" b="9481"/>
          <a:stretch/>
        </p:blipFill>
        <p:spPr>
          <a:xfrm flipH="1">
            <a:off x="982119" y="731700"/>
            <a:ext cx="3742800" cy="2105400"/>
          </a:xfrm>
          <a:prstGeom prst="parallelogram">
            <a:avLst>
              <a:gd name="adj" fmla="val 51555"/>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ctrTitle"/>
          </p:nvPr>
        </p:nvSpPr>
        <p:spPr>
          <a:xfrm rot="16200000">
            <a:off x="-1711182" y="880182"/>
            <a:ext cx="4017264"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200" b="1" dirty="0">
              <a:solidFill>
                <a:schemeClr val="tx1"/>
              </a:solidFill>
            </a:endParaRPr>
          </a:p>
          <a:p>
            <a:pPr marL="0" lvl="0" indent="0" algn="l" rtl="0">
              <a:spcBef>
                <a:spcPts val="0"/>
              </a:spcBef>
              <a:spcAft>
                <a:spcPts val="0"/>
              </a:spcAft>
              <a:buNone/>
            </a:pPr>
            <a:r>
              <a:rPr lang="en" sz="3200" b="1" dirty="0">
                <a:solidFill>
                  <a:schemeClr val="tx1"/>
                </a:solidFill>
              </a:rPr>
              <a:t>Screenshots</a:t>
            </a:r>
            <a:endParaRPr sz="3200" b="1" dirty="0">
              <a:solidFill>
                <a:schemeClr val="tx1"/>
              </a:solidFill>
            </a:endParaRPr>
          </a:p>
        </p:txBody>
      </p:sp>
      <p:sp>
        <p:nvSpPr>
          <p:cNvPr id="133" name="Google Shape;133;p16"/>
          <p:cNvSpPr txBox="1">
            <a:spLocks noGrp="1"/>
          </p:cNvSpPr>
          <p:nvPr>
            <p:ph type="sldNum" idx="4294967295"/>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 name="TextBox 3">
            <a:extLst>
              <a:ext uri="{FF2B5EF4-FFF2-40B4-BE49-F238E27FC236}">
                <a16:creationId xmlns:a16="http://schemas.microsoft.com/office/drawing/2014/main" id="{3BE552E7-CC09-4E13-B5C2-B86374FC5372}"/>
              </a:ext>
            </a:extLst>
          </p:cNvPr>
          <p:cNvSpPr txBox="1"/>
          <p:nvPr/>
        </p:nvSpPr>
        <p:spPr>
          <a:xfrm>
            <a:off x="6901542" y="3873825"/>
            <a:ext cx="1556657" cy="307777"/>
          </a:xfrm>
          <a:prstGeom prst="rect">
            <a:avLst/>
          </a:prstGeom>
          <a:noFill/>
        </p:spPr>
        <p:txBody>
          <a:bodyPr wrap="square" rtlCol="0">
            <a:spAutoFit/>
          </a:bodyPr>
          <a:lstStyle/>
          <a:p>
            <a:r>
              <a:rPr lang="en-US" b="1" dirty="0">
                <a:solidFill>
                  <a:schemeClr val="tx1"/>
                </a:solidFill>
              </a:rPr>
              <a:t>Contd.</a:t>
            </a:r>
            <a:endParaRPr lang="en-IN" b="1" dirty="0">
              <a:solidFill>
                <a:schemeClr val="tx1"/>
              </a:solidFill>
            </a:endParaRPr>
          </a:p>
        </p:txBody>
      </p:sp>
      <p:pic>
        <p:nvPicPr>
          <p:cNvPr id="3" name="Picture 2">
            <a:extLst>
              <a:ext uri="{FF2B5EF4-FFF2-40B4-BE49-F238E27FC236}">
                <a16:creationId xmlns:a16="http://schemas.microsoft.com/office/drawing/2014/main" id="{74131E9F-9AF8-411A-AF3B-BA0841BB9A9A}"/>
              </a:ext>
            </a:extLst>
          </p:cNvPr>
          <p:cNvPicPr>
            <a:picLocks noChangeAspect="1"/>
          </p:cNvPicPr>
          <p:nvPr/>
        </p:nvPicPr>
        <p:blipFill>
          <a:blip r:embed="rId3"/>
          <a:stretch>
            <a:fillRect/>
          </a:stretch>
        </p:blipFill>
        <p:spPr>
          <a:xfrm>
            <a:off x="1159802" y="508177"/>
            <a:ext cx="1893177" cy="3365648"/>
          </a:xfrm>
          <a:prstGeom prst="rect">
            <a:avLst/>
          </a:prstGeom>
        </p:spPr>
      </p:pic>
      <p:pic>
        <p:nvPicPr>
          <p:cNvPr id="6" name="Picture 5">
            <a:extLst>
              <a:ext uri="{FF2B5EF4-FFF2-40B4-BE49-F238E27FC236}">
                <a16:creationId xmlns:a16="http://schemas.microsoft.com/office/drawing/2014/main" id="{821721E9-7A56-4975-8C9D-55A370097D52}"/>
              </a:ext>
            </a:extLst>
          </p:cNvPr>
          <p:cNvPicPr>
            <a:picLocks noChangeAspect="1"/>
          </p:cNvPicPr>
          <p:nvPr/>
        </p:nvPicPr>
        <p:blipFill>
          <a:blip r:embed="rId4"/>
          <a:stretch>
            <a:fillRect/>
          </a:stretch>
        </p:blipFill>
        <p:spPr>
          <a:xfrm>
            <a:off x="3052979" y="508177"/>
            <a:ext cx="1893177" cy="3365648"/>
          </a:xfrm>
          <a:prstGeom prst="rect">
            <a:avLst/>
          </a:prstGeom>
        </p:spPr>
      </p:pic>
      <p:pic>
        <p:nvPicPr>
          <p:cNvPr id="9" name="Picture 8">
            <a:extLst>
              <a:ext uri="{FF2B5EF4-FFF2-40B4-BE49-F238E27FC236}">
                <a16:creationId xmlns:a16="http://schemas.microsoft.com/office/drawing/2014/main" id="{A43A447E-23F7-48FB-8BE3-E5808C1C1276}"/>
              </a:ext>
            </a:extLst>
          </p:cNvPr>
          <p:cNvPicPr>
            <a:picLocks noChangeAspect="1"/>
          </p:cNvPicPr>
          <p:nvPr/>
        </p:nvPicPr>
        <p:blipFill>
          <a:blip r:embed="rId5"/>
          <a:stretch>
            <a:fillRect/>
          </a:stretch>
        </p:blipFill>
        <p:spPr>
          <a:xfrm>
            <a:off x="4946155" y="508215"/>
            <a:ext cx="1888943" cy="3358120"/>
          </a:xfrm>
          <a:prstGeom prst="rect">
            <a:avLst/>
          </a:prstGeom>
        </p:spPr>
      </p:pic>
      <p:pic>
        <p:nvPicPr>
          <p:cNvPr id="11" name="Picture 10">
            <a:extLst>
              <a:ext uri="{FF2B5EF4-FFF2-40B4-BE49-F238E27FC236}">
                <a16:creationId xmlns:a16="http://schemas.microsoft.com/office/drawing/2014/main" id="{76B3A879-4102-4BED-8C5B-AFF344C9D48E}"/>
              </a:ext>
            </a:extLst>
          </p:cNvPr>
          <p:cNvPicPr>
            <a:picLocks noChangeAspect="1"/>
          </p:cNvPicPr>
          <p:nvPr/>
        </p:nvPicPr>
        <p:blipFill>
          <a:blip r:embed="rId6"/>
          <a:stretch>
            <a:fillRect/>
          </a:stretch>
        </p:blipFill>
        <p:spPr>
          <a:xfrm>
            <a:off x="6839332" y="508177"/>
            <a:ext cx="1888944" cy="33581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CB5DFA-6C85-426E-B7F9-B50853FD3895}"/>
              </a:ext>
            </a:extLst>
          </p:cNvPr>
          <p:cNvPicPr/>
          <p:nvPr/>
        </p:nvPicPr>
        <p:blipFill rotWithShape="1">
          <a:blip r:embed="rId2">
            <a:extLst>
              <a:ext uri="{28A0092B-C50C-407E-A947-70E740481C1C}">
                <a14:useLocalDpi xmlns:a14="http://schemas.microsoft.com/office/drawing/2010/main" val="0"/>
              </a:ext>
            </a:extLst>
          </a:blip>
          <a:srcRect l="4897" t="8826" r="2260"/>
          <a:stretch/>
        </p:blipFill>
        <p:spPr bwMode="auto">
          <a:xfrm>
            <a:off x="5145446" y="453656"/>
            <a:ext cx="1861344" cy="3332294"/>
          </a:xfrm>
          <a:prstGeom prst="rect">
            <a:avLst/>
          </a:prstGeom>
          <a:noFill/>
          <a:ln>
            <a:noFill/>
          </a:ln>
        </p:spPr>
      </p:pic>
      <p:pic>
        <p:nvPicPr>
          <p:cNvPr id="3" name="Picture 2">
            <a:extLst>
              <a:ext uri="{FF2B5EF4-FFF2-40B4-BE49-F238E27FC236}">
                <a16:creationId xmlns:a16="http://schemas.microsoft.com/office/drawing/2014/main" id="{BF1D1781-E56E-4AB6-ABEC-997CD8FF9199}"/>
              </a:ext>
            </a:extLst>
          </p:cNvPr>
          <p:cNvPicPr>
            <a:picLocks noChangeAspect="1"/>
          </p:cNvPicPr>
          <p:nvPr/>
        </p:nvPicPr>
        <p:blipFill>
          <a:blip r:embed="rId3"/>
          <a:stretch>
            <a:fillRect/>
          </a:stretch>
        </p:blipFill>
        <p:spPr>
          <a:xfrm>
            <a:off x="1383542" y="453656"/>
            <a:ext cx="1874416" cy="3332294"/>
          </a:xfrm>
          <a:prstGeom prst="rect">
            <a:avLst/>
          </a:prstGeom>
        </p:spPr>
      </p:pic>
      <p:pic>
        <p:nvPicPr>
          <p:cNvPr id="7" name="Picture 6">
            <a:extLst>
              <a:ext uri="{FF2B5EF4-FFF2-40B4-BE49-F238E27FC236}">
                <a16:creationId xmlns:a16="http://schemas.microsoft.com/office/drawing/2014/main" id="{55EFF8FF-F432-4E1A-A92F-ED487C3EC4A3}"/>
              </a:ext>
            </a:extLst>
          </p:cNvPr>
          <p:cNvPicPr>
            <a:picLocks noChangeAspect="1"/>
          </p:cNvPicPr>
          <p:nvPr/>
        </p:nvPicPr>
        <p:blipFill>
          <a:blip r:embed="rId4"/>
          <a:stretch>
            <a:fillRect/>
          </a:stretch>
        </p:blipFill>
        <p:spPr>
          <a:xfrm>
            <a:off x="3264494" y="453655"/>
            <a:ext cx="1874416" cy="3332295"/>
          </a:xfrm>
          <a:prstGeom prst="rect">
            <a:avLst/>
          </a:prstGeom>
        </p:spPr>
      </p:pic>
      <p:pic>
        <p:nvPicPr>
          <p:cNvPr id="9" name="Picture 8">
            <a:extLst>
              <a:ext uri="{FF2B5EF4-FFF2-40B4-BE49-F238E27FC236}">
                <a16:creationId xmlns:a16="http://schemas.microsoft.com/office/drawing/2014/main" id="{DC7A71CD-0D50-4D0D-858C-A9D3237692E5}"/>
              </a:ext>
            </a:extLst>
          </p:cNvPr>
          <p:cNvPicPr>
            <a:picLocks noChangeAspect="1"/>
          </p:cNvPicPr>
          <p:nvPr/>
        </p:nvPicPr>
        <p:blipFill>
          <a:blip r:embed="rId5"/>
          <a:stretch>
            <a:fillRect/>
          </a:stretch>
        </p:blipFill>
        <p:spPr>
          <a:xfrm rot="5400000">
            <a:off x="6271315" y="1189131"/>
            <a:ext cx="3332294" cy="1861344"/>
          </a:xfrm>
          <a:prstGeom prst="rect">
            <a:avLst/>
          </a:prstGeom>
        </p:spPr>
      </p:pic>
      <p:sp>
        <p:nvSpPr>
          <p:cNvPr id="11" name="TextBox 10">
            <a:extLst>
              <a:ext uri="{FF2B5EF4-FFF2-40B4-BE49-F238E27FC236}">
                <a16:creationId xmlns:a16="http://schemas.microsoft.com/office/drawing/2014/main" id="{F6F84B12-7AA0-4925-A192-D2AE6A867ACC}"/>
              </a:ext>
            </a:extLst>
          </p:cNvPr>
          <p:cNvSpPr txBox="1"/>
          <p:nvPr/>
        </p:nvSpPr>
        <p:spPr>
          <a:xfrm rot="16200000">
            <a:off x="-2001478" y="418320"/>
            <a:ext cx="4908696" cy="1077218"/>
          </a:xfrm>
          <a:prstGeom prst="rect">
            <a:avLst/>
          </a:prstGeom>
          <a:noFill/>
        </p:spPr>
        <p:txBody>
          <a:bodyPr wrap="square">
            <a:spAutoFit/>
          </a:bodyPr>
          <a:lstStyle/>
          <a:p>
            <a:pPr marL="0" lvl="0" indent="0" algn="l" rtl="0">
              <a:spcBef>
                <a:spcPts val="0"/>
              </a:spcBef>
              <a:spcAft>
                <a:spcPts val="0"/>
              </a:spcAft>
              <a:buNone/>
            </a:pPr>
            <a:endParaRPr lang="en-IN" sz="3200" b="1" dirty="0">
              <a:solidFill>
                <a:schemeClr val="tx1"/>
              </a:solidFill>
              <a:latin typeface="Dosis" panose="020B0604020202020204" charset="0"/>
            </a:endParaRPr>
          </a:p>
          <a:p>
            <a:pPr marL="0" lvl="0" indent="0" algn="l" rtl="0">
              <a:spcBef>
                <a:spcPts val="0"/>
              </a:spcBef>
              <a:spcAft>
                <a:spcPts val="0"/>
              </a:spcAft>
              <a:buNone/>
            </a:pPr>
            <a:r>
              <a:rPr lang="en-IN" sz="3200" b="1" dirty="0">
                <a:solidFill>
                  <a:schemeClr val="tx1"/>
                </a:solidFill>
                <a:latin typeface="Dosis" panose="020B0604020202020204" charset="0"/>
              </a:rPr>
              <a:t>Screenshots</a:t>
            </a:r>
            <a:endParaRPr lang="en-IN" sz="3200" dirty="0">
              <a:latin typeface="Dosis" panose="020B0604020202020204" charset="0"/>
            </a:endParaRPr>
          </a:p>
        </p:txBody>
      </p:sp>
    </p:spTree>
    <p:extLst>
      <p:ext uri="{BB962C8B-B14F-4D97-AF65-F5344CB8AC3E}">
        <p14:creationId xmlns:p14="http://schemas.microsoft.com/office/powerpoint/2010/main" val="26001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37C0-8EDF-49F2-9D3D-A4B95E0FF217}"/>
              </a:ext>
            </a:extLst>
          </p:cNvPr>
          <p:cNvSpPr>
            <a:spLocks noGrp="1"/>
          </p:cNvSpPr>
          <p:nvPr>
            <p:ph type="ctrTitle"/>
          </p:nvPr>
        </p:nvSpPr>
        <p:spPr>
          <a:xfrm>
            <a:off x="376345" y="3887"/>
            <a:ext cx="3373404" cy="683978"/>
          </a:xfrm>
        </p:spPr>
        <p:txBody>
          <a:bodyPr/>
          <a:lstStyle/>
          <a:p>
            <a:r>
              <a:rPr lang="en-US" sz="3200" dirty="0"/>
              <a:t>Real-Time Database</a:t>
            </a:r>
            <a:endParaRPr lang="en-IN" sz="3200" dirty="0"/>
          </a:p>
        </p:txBody>
      </p:sp>
      <p:pic>
        <p:nvPicPr>
          <p:cNvPr id="4" name="Picture 3">
            <a:extLst>
              <a:ext uri="{FF2B5EF4-FFF2-40B4-BE49-F238E27FC236}">
                <a16:creationId xmlns:a16="http://schemas.microsoft.com/office/drawing/2014/main" id="{91B39F7A-AA59-4C4B-9500-5CA0E67DC449}"/>
              </a:ext>
            </a:extLst>
          </p:cNvPr>
          <p:cNvPicPr>
            <a:picLocks noChangeAspect="1"/>
          </p:cNvPicPr>
          <p:nvPr/>
        </p:nvPicPr>
        <p:blipFill>
          <a:blip r:embed="rId2"/>
          <a:stretch>
            <a:fillRect/>
          </a:stretch>
        </p:blipFill>
        <p:spPr>
          <a:xfrm>
            <a:off x="0" y="687865"/>
            <a:ext cx="9144000" cy="4085268"/>
          </a:xfrm>
          <a:prstGeom prst="rect">
            <a:avLst/>
          </a:prstGeom>
        </p:spPr>
      </p:pic>
    </p:spTree>
    <p:extLst>
      <p:ext uri="{BB962C8B-B14F-4D97-AF65-F5344CB8AC3E}">
        <p14:creationId xmlns:p14="http://schemas.microsoft.com/office/powerpoint/2010/main" val="337305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extBox 1">
            <a:extLst>
              <a:ext uri="{FF2B5EF4-FFF2-40B4-BE49-F238E27FC236}">
                <a16:creationId xmlns:a16="http://schemas.microsoft.com/office/drawing/2014/main" id="{C4DEB759-C8AC-4F00-813C-C0F453704B9D}"/>
              </a:ext>
            </a:extLst>
          </p:cNvPr>
          <p:cNvSpPr txBox="1"/>
          <p:nvPr/>
        </p:nvSpPr>
        <p:spPr>
          <a:xfrm>
            <a:off x="333659" y="664219"/>
            <a:ext cx="8668573" cy="4054059"/>
          </a:xfrm>
          <a:prstGeom prst="rect">
            <a:avLst/>
          </a:prstGeom>
          <a:noFill/>
        </p:spPr>
        <p:txBody>
          <a:bodyPr wrap="square" rtlCol="0">
            <a:spAutoFit/>
          </a:bodyPr>
          <a:lstStyle/>
          <a:p>
            <a:pPr>
              <a:lnSpc>
                <a:spcPct val="107000"/>
              </a:lnSpc>
              <a:spcAft>
                <a:spcPts val="800"/>
              </a:spcAft>
            </a:pPr>
            <a:r>
              <a:rPr lang="en-IN" sz="1000" b="1" dirty="0">
                <a:effectLst/>
                <a:latin typeface="Roboto" panose="020B0604020202020204" charset="0"/>
                <a:ea typeface="Roboto" panose="020B0604020202020204" charset="0"/>
                <a:cs typeface="Times New Roman" panose="02020603050405020304" pitchFamily="18" charset="0"/>
              </a:rPr>
              <a:t>Screen1</a:t>
            </a:r>
            <a:br>
              <a:rPr lang="en-IN" sz="1000" b="1"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It is a splash screen with the logo of the Application, which will be displayed for a few seconds.</a:t>
            </a:r>
          </a:p>
          <a:p>
            <a:pPr>
              <a:lnSpc>
                <a:spcPct val="107000"/>
              </a:lnSpc>
              <a:spcAft>
                <a:spcPts val="800"/>
              </a:spcAft>
            </a:pPr>
            <a:r>
              <a:rPr lang="en-IN" sz="1000" b="1" dirty="0">
                <a:effectLst/>
                <a:latin typeface="Roboto" panose="020B0604020202020204" charset="0"/>
                <a:ea typeface="Roboto" panose="020B0604020202020204" charset="0"/>
                <a:cs typeface="Times New Roman" panose="02020603050405020304" pitchFamily="18" charset="0"/>
              </a:rPr>
              <a:t>Screen2</a:t>
            </a:r>
            <a:br>
              <a:rPr lang="en-IN" sz="1000" b="1"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The next screen will be taking some input from the user i.e. his/her phone number for authentication. It is an OTP based authentication; the user will receive an OTP to log into his/her account. Here, the user enters his/her phone number and clicks proceed to jump to the next screen.</a:t>
            </a:r>
          </a:p>
          <a:p>
            <a:pPr>
              <a:lnSpc>
                <a:spcPct val="107000"/>
              </a:lnSpc>
              <a:spcAft>
                <a:spcPts val="800"/>
              </a:spcAft>
            </a:pPr>
            <a:r>
              <a:rPr lang="en-IN" sz="1000" b="1" dirty="0">
                <a:effectLst/>
                <a:latin typeface="Roboto" panose="020B0604020202020204" charset="0"/>
                <a:ea typeface="Roboto" panose="020B0604020202020204" charset="0"/>
                <a:cs typeface="Times New Roman" panose="02020603050405020304" pitchFamily="18" charset="0"/>
              </a:rPr>
              <a:t>Screen3</a:t>
            </a:r>
            <a:br>
              <a:rPr lang="en-IN" sz="1000" b="1"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Now, the received OTP is entered by the user, to log in successfully. In case, he/she fills the wrong OTP, access will not be granted.</a:t>
            </a:r>
          </a:p>
          <a:p>
            <a:pPr>
              <a:lnSpc>
                <a:spcPct val="107000"/>
              </a:lnSpc>
              <a:spcAft>
                <a:spcPts val="800"/>
              </a:spcAft>
            </a:pPr>
            <a:r>
              <a:rPr lang="en-IN" sz="1000" b="1" dirty="0">
                <a:effectLst/>
                <a:latin typeface="Roboto" panose="020B0604020202020204" charset="0"/>
                <a:ea typeface="Roboto" panose="020B0604020202020204" charset="0"/>
                <a:cs typeface="Times New Roman" panose="02020603050405020304" pitchFamily="18" charset="0"/>
              </a:rPr>
              <a:t>Screen4</a:t>
            </a:r>
            <a:br>
              <a:rPr lang="en-IN" sz="1000" b="1"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In this particular screen, the user has the option to enter either the consignment number or the reference number with him/her to proceed and check out the status.</a:t>
            </a:r>
          </a:p>
          <a:p>
            <a:pPr>
              <a:lnSpc>
                <a:spcPct val="107000"/>
              </a:lnSpc>
              <a:spcAft>
                <a:spcPts val="800"/>
              </a:spcAft>
            </a:pPr>
            <a:r>
              <a:rPr lang="en-IN" sz="1000" b="1" dirty="0">
                <a:effectLst/>
                <a:latin typeface="Roboto" panose="020B0604020202020204" charset="0"/>
                <a:ea typeface="Roboto" panose="020B0604020202020204" charset="0"/>
                <a:cs typeface="Times New Roman" panose="02020603050405020304" pitchFamily="18" charset="0"/>
              </a:rPr>
              <a:t>Screen5</a:t>
            </a:r>
            <a:br>
              <a:rPr lang="en-IN" sz="1000" b="1"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This is the main screen of the application. Here, the reference number or the consignment number along with the </a:t>
            </a:r>
            <a:r>
              <a:rPr lang="en-IN" sz="1000" dirty="0" err="1">
                <a:effectLst/>
                <a:latin typeface="Roboto" panose="020B0604020202020204" charset="0"/>
                <a:ea typeface="Roboto" panose="020B0604020202020204" charset="0"/>
                <a:cs typeface="Times New Roman" panose="02020603050405020304" pitchFamily="18" charset="0"/>
              </a:rPr>
              <a:t>orderID</a:t>
            </a:r>
            <a:r>
              <a:rPr lang="en-IN" sz="1000" dirty="0">
                <a:effectLst/>
                <a:latin typeface="Roboto" panose="020B0604020202020204" charset="0"/>
                <a:ea typeface="Roboto" panose="020B0604020202020204" charset="0"/>
                <a:cs typeface="Times New Roman" panose="02020603050405020304" pitchFamily="18" charset="0"/>
              </a:rPr>
              <a:t> is displayed to the user. Along with that, the user is displayed all the details of the consignment, such as, weight, driver’s phone number, vehicle number and all the further necessary details.</a:t>
            </a:r>
            <a:br>
              <a:rPr lang="en-IN" sz="1000"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Moreover, if the user wishes to track the consignment, he/she can do it by clicking the ‘CLICK HERE to access the real time location of your order’ , by which the user will be taken to Screen 6 of the application.</a:t>
            </a:r>
            <a:br>
              <a:rPr lang="en-IN" sz="1000"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The user can log out whenever he/she wishes to.</a:t>
            </a:r>
            <a:br>
              <a:rPr lang="en-IN" sz="1000"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However, if the user does not log out, he/she is be directed to the main screen i.e. Screen 5 only, there is no need to authenticate oneself again.</a:t>
            </a:r>
          </a:p>
          <a:p>
            <a:pPr>
              <a:lnSpc>
                <a:spcPct val="107000"/>
              </a:lnSpc>
              <a:spcAft>
                <a:spcPts val="800"/>
              </a:spcAft>
            </a:pPr>
            <a:r>
              <a:rPr lang="en-IN" sz="1000" b="1" dirty="0">
                <a:effectLst/>
                <a:latin typeface="Roboto" panose="020B0604020202020204" charset="0"/>
                <a:ea typeface="Roboto" panose="020B0604020202020204" charset="0"/>
                <a:cs typeface="Times New Roman" panose="02020603050405020304" pitchFamily="18" charset="0"/>
              </a:rPr>
              <a:t>Screen6</a:t>
            </a:r>
            <a:br>
              <a:rPr lang="en-IN" sz="1000" b="1" dirty="0">
                <a:effectLst/>
                <a:latin typeface="Roboto" panose="020B0604020202020204" charset="0"/>
                <a:ea typeface="Roboto" panose="020B0604020202020204" charset="0"/>
                <a:cs typeface="Times New Roman" panose="02020603050405020304" pitchFamily="18" charset="0"/>
              </a:rPr>
            </a:br>
            <a:r>
              <a:rPr lang="en-IN" sz="1000" dirty="0">
                <a:effectLst/>
                <a:latin typeface="Roboto" panose="020B0604020202020204" charset="0"/>
                <a:ea typeface="Roboto" panose="020B0604020202020204" charset="0"/>
                <a:cs typeface="Times New Roman" panose="02020603050405020304" pitchFamily="18" charset="0"/>
              </a:rPr>
              <a:t>This is the screen where the user can actually track the consignment on Google Maps and locate it as and when required, i.e. according to his/her convenience.</a:t>
            </a:r>
          </a:p>
        </p:txBody>
      </p:sp>
    </p:spTree>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1202</Words>
  <Application>Microsoft Office PowerPoint</Application>
  <PresentationFormat>On-screen Show (16:9)</PresentationFormat>
  <Paragraphs>97</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Roboto</vt:lpstr>
      <vt:lpstr>Arial</vt:lpstr>
      <vt:lpstr>Calibri</vt:lpstr>
      <vt:lpstr>Times New Roman</vt:lpstr>
      <vt:lpstr>Dosis</vt:lpstr>
      <vt:lpstr>Symbol</vt:lpstr>
      <vt:lpstr>William template</vt:lpstr>
      <vt:lpstr>Track IT Enterprise Level Application </vt:lpstr>
      <vt:lpstr>PowerPoint Presentation</vt:lpstr>
      <vt:lpstr>Problem Statement</vt:lpstr>
      <vt:lpstr>A sneak peak of the Application</vt:lpstr>
      <vt:lpstr>Features of the application</vt:lpstr>
      <vt:lpstr> Screenshots</vt:lpstr>
      <vt:lpstr>PowerPoint Presentation</vt:lpstr>
      <vt:lpstr>Real-Time Database</vt:lpstr>
      <vt:lpstr>PowerPoint Presentation</vt:lpstr>
      <vt:lpstr>Motivation</vt:lpstr>
      <vt:lpstr>Push Notifications</vt:lpstr>
      <vt:lpstr>PowerPoint Presentation</vt:lpstr>
      <vt:lpstr>Working With Adapters</vt:lpstr>
      <vt:lpstr>PowerPoint Presentation</vt:lpstr>
      <vt:lpstr>Administering and Testing for Credentials Validation towards User authentication.</vt:lpstr>
      <vt:lpstr>PowerPoint Presentation</vt:lpstr>
      <vt:lpstr>Limitations/Conclusion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IT Enterprise Level Application</dc:title>
  <dc:creator>Vinayak Sharma</dc:creator>
  <cp:lastModifiedBy>Mehak Gagneja</cp:lastModifiedBy>
  <cp:revision>9</cp:revision>
  <dcterms:modified xsi:type="dcterms:W3CDTF">2020-12-03T04:39:35Z</dcterms:modified>
</cp:coreProperties>
</file>