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et" charset="1" panose="00000000000000000000"/>
      <p:regular r:id="rId10"/>
    </p:embeddedFont>
    <p:embeddedFont>
      <p:font typeface="Garet Bold" charset="1" panose="00000000000000000000"/>
      <p:regular r:id="rId11"/>
    </p:embeddedFont>
    <p:embeddedFont>
      <p:font typeface="Garet Italics" charset="1" panose="00000000000000000000"/>
      <p:regular r:id="rId12"/>
    </p:embeddedFont>
    <p:embeddedFont>
      <p:font typeface="Garet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Barlow Bold" charset="1" panose="00000800000000000000"/>
      <p:regular r:id="rId18"/>
    </p:embeddedFont>
    <p:embeddedFont>
      <p:font typeface="Barlow Bold Bold" charset="1" panose="00000900000000000000"/>
      <p:regular r:id="rId19"/>
    </p:embeddedFont>
    <p:embeddedFont>
      <p:font typeface="Barlow Bold Italics" charset="1" panose="00000800000000000000"/>
      <p:regular r:id="rId20"/>
    </p:embeddedFont>
    <p:embeddedFont>
      <p:font typeface="Barlow Bold Bold Italics" charset="1" panose="00000900000000000000"/>
      <p:regular r:id="rId21"/>
    </p:embeddedFont>
    <p:embeddedFont>
      <p:font typeface="Barlow Medium" charset="1" panose="00000600000000000000"/>
      <p:regular r:id="rId22"/>
    </p:embeddedFont>
    <p:embeddedFont>
      <p:font typeface="Barlow Medium Bold" charset="1" panose="00000700000000000000"/>
      <p:regular r:id="rId23"/>
    </p:embeddedFont>
    <p:embeddedFont>
      <p:font typeface="Barlow Medium Italics" charset="1" panose="00000600000000000000"/>
      <p:regular r:id="rId24"/>
    </p:embeddedFont>
    <p:embeddedFont>
      <p:font typeface="Barlow Medium Bold Italics" charset="1" panose="000007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VAFeLtH6V3s.mp4" Type="http://schemas.openxmlformats.org/officeDocument/2006/relationships/video"/><Relationship Id="rId6" Target="../media/VAFeLtH6V3s.mp4" Type="http://schemas.microsoft.com/office/2007/relationships/media"/></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VAFeLiamTqM.mp4" Type="http://schemas.openxmlformats.org/officeDocument/2006/relationships/video"/><Relationship Id="rId4" Target="../media/VAFeLiamTqM.mp4" Type="http://schemas.microsoft.com/office/2007/relationships/media"/><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 Id="rId5" Target="../media/VAFeLrgyEAY.mp4" Type="http://schemas.openxmlformats.org/officeDocument/2006/relationships/video"/><Relationship Id="rId6" Target="../media/VAFeLrgyEAY.mp4" Type="http://schemas.microsoft.com/office/2007/relationships/media"/></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00308" y="2473388"/>
            <a:ext cx="10415708" cy="6606968"/>
            <a:chOff x="0" y="0"/>
            <a:chExt cx="13887611" cy="8809291"/>
          </a:xfrm>
        </p:grpSpPr>
        <p:sp>
          <p:nvSpPr>
            <p:cNvPr name="TextBox 3" id="3"/>
            <p:cNvSpPr txBox="true"/>
            <p:nvPr/>
          </p:nvSpPr>
          <p:spPr>
            <a:xfrm rot="0">
              <a:off x="0" y="200025"/>
              <a:ext cx="13887611" cy="7748488"/>
            </a:xfrm>
            <a:prstGeom prst="rect">
              <a:avLst/>
            </a:prstGeom>
          </p:spPr>
          <p:txBody>
            <a:bodyPr anchor="t" rtlCol="false" tIns="0" lIns="0" bIns="0" rIns="0">
              <a:spAutoFit/>
            </a:bodyPr>
            <a:lstStyle/>
            <a:p>
              <a:pPr algn="just">
                <a:lnSpc>
                  <a:spcPts val="11200"/>
                </a:lnSpc>
              </a:pPr>
              <a:r>
                <a:rPr lang="en-US" sz="11200">
                  <a:solidFill>
                    <a:srgbClr val="141414"/>
                  </a:solidFill>
                  <a:latin typeface="Barlow Bold Bold"/>
                </a:rPr>
                <a:t>MandelBrot</a:t>
              </a:r>
            </a:p>
            <a:p>
              <a:pPr algn="just" marL="0" indent="0" lvl="0">
                <a:lnSpc>
                  <a:spcPts val="11200"/>
                </a:lnSpc>
                <a:spcBef>
                  <a:spcPct val="0"/>
                </a:spcBef>
              </a:pPr>
              <a:r>
                <a:rPr lang="en-US" sz="11200">
                  <a:solidFill>
                    <a:srgbClr val="141414"/>
                  </a:solidFill>
                  <a:latin typeface="Barlow Bold Bold"/>
                </a:rPr>
                <a:t>Fractals Generator using different maps </a:t>
              </a:r>
            </a:p>
          </p:txBody>
        </p:sp>
        <p:sp>
          <p:nvSpPr>
            <p:cNvPr name="TextBox 4" id="4"/>
            <p:cNvSpPr txBox="true"/>
            <p:nvPr/>
          </p:nvSpPr>
          <p:spPr>
            <a:xfrm rot="0">
              <a:off x="0" y="8236017"/>
              <a:ext cx="11377294" cy="573273"/>
            </a:xfrm>
            <a:prstGeom prst="rect">
              <a:avLst/>
            </a:prstGeom>
          </p:spPr>
          <p:txBody>
            <a:bodyPr anchor="t" rtlCol="false" tIns="0" lIns="0" bIns="0" rIns="0">
              <a:spAutoFit/>
            </a:bodyPr>
            <a:lstStyle/>
            <a:p>
              <a:pPr>
                <a:lnSpc>
                  <a:spcPts val="3640"/>
                </a:lnSpc>
              </a:pPr>
              <a:r>
                <a:rPr lang="en-US" sz="2600">
                  <a:solidFill>
                    <a:srgbClr val="141414"/>
                  </a:solidFill>
                  <a:latin typeface="Barlow Medium"/>
                </a:rPr>
                <a:t>The pattern that is never ending. </a:t>
              </a:r>
            </a:p>
          </p:txBody>
        </p:sp>
      </p:grpSp>
      <p:grpSp>
        <p:nvGrpSpPr>
          <p:cNvPr name="Group 5" id="5"/>
          <p:cNvGrpSpPr/>
          <p:nvPr/>
        </p:nvGrpSpPr>
        <p:grpSpPr>
          <a:xfrm rot="0">
            <a:off x="1000308" y="1028700"/>
            <a:ext cx="927595" cy="927595"/>
            <a:chOff x="0" y="0"/>
            <a:chExt cx="1913890" cy="1913890"/>
          </a:xfrm>
        </p:grpSpPr>
        <p:sp>
          <p:nvSpPr>
            <p:cNvPr name="Freeform 6" id="6"/>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CDA7D"/>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8447388">
            <a:off x="6003270" y="-257263"/>
            <a:ext cx="14210931" cy="5539227"/>
          </a:xfrm>
          <a:prstGeom prst="rect">
            <a:avLst/>
          </a:prstGeom>
        </p:spPr>
      </p:pic>
      <p:pic>
        <p:nvPicPr>
          <p:cNvPr name="Picture 8" id="8">
            <a:hlinkClick action="ppaction://media"/>
          </p:cNvPr>
          <p:cNvPicPr>
            <a:picLocks noChangeAspect="true"/>
          </p:cNvPicPr>
          <p:nvPr>
            <a:videoFile r:link="rId5"/>
            <p:extLst>
              <p:ext uri="{DAA4B4D4-6D71-4841-9C94-3DE7FCFB9230}">
                <p14:media xmlns:p14="http://schemas.microsoft.com/office/powerpoint/2010/main" r:embed="rId6"/>
              </p:ext>
            </p:extLst>
          </p:nvPr>
        </p:nvPicPr>
        <p:blipFill>
          <a:blip r:embed="rId4"/>
          <a:srcRect l="0" t="0" r="0" b="0"/>
          <a:stretch>
            <a:fillRect/>
          </a:stretch>
        </p:blipFill>
        <p:spPr>
          <a:xfrm flipH="false" flipV="false" rot="0">
            <a:off x="1000308" y="776098"/>
            <a:ext cx="1432798" cy="1432798"/>
          </a:xfrm>
          <a:prstGeom prst="rect">
            <a:avLst/>
          </a:prstGeom>
        </p:spPr>
      </p:pic>
      <p:sp>
        <p:nvSpPr>
          <p:cNvPr name="TextBox 9" id="9"/>
          <p:cNvSpPr txBox="true"/>
          <p:nvPr/>
        </p:nvSpPr>
        <p:spPr>
          <a:xfrm rot="0">
            <a:off x="16398015" y="8734537"/>
            <a:ext cx="870810" cy="523763"/>
          </a:xfrm>
          <a:prstGeom prst="rect">
            <a:avLst/>
          </a:prstGeom>
        </p:spPr>
        <p:txBody>
          <a:bodyPr anchor="t" rtlCol="false" tIns="0" lIns="0" bIns="0" rIns="0">
            <a:spAutoFit/>
          </a:bodyPr>
          <a:lstStyle/>
          <a:p>
            <a:pPr algn="r">
              <a:lnSpc>
                <a:spcPts val="4200"/>
              </a:lnSpc>
              <a:spcBef>
                <a:spcPct val="0"/>
              </a:spcBef>
            </a:pPr>
            <a:r>
              <a:rPr lang="en-US" sz="3000">
                <a:solidFill>
                  <a:srgbClr val="141414"/>
                </a:solidFill>
                <a:latin typeface="Barlow Bold Bold"/>
              </a:rPr>
              <a:t>01</a:t>
            </a:r>
          </a:p>
        </p:txBody>
      </p:sp>
      <p:grpSp>
        <p:nvGrpSpPr>
          <p:cNvPr name="Group 10" id="10"/>
          <p:cNvGrpSpPr/>
          <p:nvPr/>
        </p:nvGrpSpPr>
        <p:grpSpPr>
          <a:xfrm rot="0">
            <a:off x="12354761" y="7098892"/>
            <a:ext cx="3827335" cy="2086712"/>
            <a:chOff x="0" y="0"/>
            <a:chExt cx="5103114" cy="2782282"/>
          </a:xfrm>
        </p:grpSpPr>
        <p:sp>
          <p:nvSpPr>
            <p:cNvPr name="TextBox 11" id="11"/>
            <p:cNvSpPr txBox="true"/>
            <p:nvPr/>
          </p:nvSpPr>
          <p:spPr>
            <a:xfrm rot="0">
              <a:off x="0" y="0"/>
              <a:ext cx="5103114" cy="609600"/>
            </a:xfrm>
            <a:prstGeom prst="rect">
              <a:avLst/>
            </a:prstGeom>
          </p:spPr>
          <p:txBody>
            <a:bodyPr anchor="t" rtlCol="false" tIns="0" lIns="0" bIns="0" rIns="0">
              <a:spAutoFit/>
            </a:bodyPr>
            <a:lstStyle/>
            <a:p>
              <a:pPr algn="l">
                <a:lnSpc>
                  <a:spcPts val="3600"/>
                </a:lnSpc>
              </a:pPr>
              <a:r>
                <a:rPr lang="en-US" sz="3000" spc="-150">
                  <a:solidFill>
                    <a:srgbClr val="010101"/>
                  </a:solidFill>
                  <a:latin typeface="Garet"/>
                </a:rPr>
                <a:t>Prepared By:</a:t>
              </a:r>
            </a:p>
          </p:txBody>
        </p:sp>
        <p:sp>
          <p:nvSpPr>
            <p:cNvPr name="TextBox 12" id="12"/>
            <p:cNvSpPr txBox="true"/>
            <p:nvPr/>
          </p:nvSpPr>
          <p:spPr>
            <a:xfrm rot="0">
              <a:off x="0" y="709642"/>
              <a:ext cx="5103114" cy="2072640"/>
            </a:xfrm>
            <a:prstGeom prst="rect">
              <a:avLst/>
            </a:prstGeom>
          </p:spPr>
          <p:txBody>
            <a:bodyPr anchor="t" rtlCol="false" tIns="0" lIns="0" bIns="0" rIns="0">
              <a:spAutoFit/>
            </a:bodyPr>
            <a:lstStyle/>
            <a:p>
              <a:pPr>
                <a:lnSpc>
                  <a:spcPts val="2520"/>
                </a:lnSpc>
              </a:pPr>
              <a:r>
                <a:rPr lang="en-US" sz="1800" spc="-18">
                  <a:solidFill>
                    <a:srgbClr val="010101"/>
                  </a:solidFill>
                  <a:latin typeface="Garet"/>
                </a:rPr>
                <a:t>Aishworyann</a:t>
              </a:r>
            </a:p>
            <a:p>
              <a:pPr>
                <a:lnSpc>
                  <a:spcPts val="2520"/>
                </a:lnSpc>
              </a:pPr>
              <a:r>
                <a:rPr lang="en-US" sz="1800" spc="-18">
                  <a:solidFill>
                    <a:srgbClr val="010101"/>
                  </a:solidFill>
                  <a:latin typeface="Garet"/>
                </a:rPr>
                <a:t>Vibhor Mishra</a:t>
              </a:r>
            </a:p>
            <a:p>
              <a:pPr>
                <a:lnSpc>
                  <a:spcPts val="2520"/>
                </a:lnSpc>
              </a:pPr>
              <a:r>
                <a:rPr lang="en-US" sz="1800" spc="-18">
                  <a:solidFill>
                    <a:srgbClr val="010101"/>
                  </a:solidFill>
                  <a:latin typeface="Garet"/>
                </a:rPr>
                <a:t>Bharti Jangra</a:t>
              </a:r>
            </a:p>
            <a:p>
              <a:pPr>
                <a:lnSpc>
                  <a:spcPts val="2520"/>
                </a:lnSpc>
              </a:pPr>
              <a:r>
                <a:rPr lang="en-US" sz="1800" spc="-18">
                  <a:solidFill>
                    <a:srgbClr val="010101"/>
                  </a:solidFill>
                  <a:latin typeface="Garet"/>
                </a:rPr>
                <a:t>Ritika Thakur</a:t>
              </a:r>
            </a:p>
            <a:p>
              <a:pPr algn="l" marL="0" indent="0" lvl="0">
                <a:lnSpc>
                  <a:spcPts val="2520"/>
                </a:lnSpc>
              </a:pPr>
              <a:r>
                <a:rPr lang="en-US" sz="1800" spc="-18">
                  <a:solidFill>
                    <a:srgbClr val="010101"/>
                  </a:solidFill>
                  <a:latin typeface="Garet"/>
                </a:rPr>
                <a:t>Pradhyuman Singh</a:t>
              </a:r>
            </a:p>
          </p:txBody>
        </p:sp>
      </p:grpSp>
    </p:spTree>
  </p:cSld>
  <p:clrMapOvr>
    <a:masterClrMapping/>
  </p:clrMapOvr>
  <p:timing>
    <p:tnLst>
      <p:par>
        <p:cTn dur="indefinite" restart="never" nodeType="tmRoot">
          <p:childTnLst>
            <p:video>
              <p:cMediaNode vol="0">
                <p:cTn fill="hold" display="false">
                  <p:stCondLst>
                    <p:cond delay="indefinite"/>
                  </p:stCondLst>
                </p:cTn>
                <p:tgtEl>
                  <p:spTgt spid="8"/>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17477" y="3051891"/>
            <a:ext cx="8193178" cy="1428602"/>
            <a:chOff x="0" y="0"/>
            <a:chExt cx="10924237" cy="1904803"/>
          </a:xfrm>
        </p:grpSpPr>
        <p:sp>
          <p:nvSpPr>
            <p:cNvPr name="TextBox 3" id="3"/>
            <p:cNvSpPr txBox="true"/>
            <p:nvPr/>
          </p:nvSpPr>
          <p:spPr>
            <a:xfrm rot="0">
              <a:off x="0" y="-66675"/>
              <a:ext cx="10924237" cy="630315"/>
            </a:xfrm>
            <a:prstGeom prst="rect">
              <a:avLst/>
            </a:prstGeom>
          </p:spPr>
          <p:txBody>
            <a:bodyPr anchor="t" rtlCol="false" tIns="0" lIns="0" bIns="0" rIns="0">
              <a:spAutoFit/>
            </a:bodyPr>
            <a:lstStyle/>
            <a:p>
              <a:pPr>
                <a:lnSpc>
                  <a:spcPts val="3903"/>
                </a:lnSpc>
              </a:pPr>
              <a:r>
                <a:rPr lang="en-US" sz="2787">
                  <a:solidFill>
                    <a:srgbClr val="141414"/>
                  </a:solidFill>
                  <a:latin typeface="Barlow Medium"/>
                </a:rPr>
                <a:t>Defination :</a:t>
              </a:r>
            </a:p>
          </p:txBody>
        </p:sp>
        <p:sp>
          <p:nvSpPr>
            <p:cNvPr name="TextBox 4" id="4"/>
            <p:cNvSpPr txBox="true"/>
            <p:nvPr/>
          </p:nvSpPr>
          <p:spPr>
            <a:xfrm rot="0">
              <a:off x="0" y="857872"/>
              <a:ext cx="10924237" cy="1046930"/>
            </a:xfrm>
            <a:prstGeom prst="rect">
              <a:avLst/>
            </a:prstGeom>
          </p:spPr>
          <p:txBody>
            <a:bodyPr anchor="t" rtlCol="false" tIns="0" lIns="0" bIns="0" rIns="0">
              <a:spAutoFit/>
            </a:bodyPr>
            <a:lstStyle/>
            <a:p>
              <a:pPr algn="l" marL="0" indent="0" lvl="0">
                <a:lnSpc>
                  <a:spcPts val="3216"/>
                </a:lnSpc>
                <a:spcBef>
                  <a:spcPct val="0"/>
                </a:spcBef>
              </a:pPr>
              <a:r>
                <a:rPr lang="en-US" sz="2144" spc="42">
                  <a:solidFill>
                    <a:srgbClr val="141414"/>
                  </a:solidFill>
                  <a:latin typeface="Barlow Medium"/>
                </a:rPr>
                <a:t>Fractals are never-ending patterns.These patterns are really complex in nature and are self-similar across different scales.</a:t>
              </a:r>
            </a:p>
          </p:txBody>
        </p:sp>
      </p:grpSp>
      <p:grpSp>
        <p:nvGrpSpPr>
          <p:cNvPr name="Group 5" id="5"/>
          <p:cNvGrpSpPr/>
          <p:nvPr/>
        </p:nvGrpSpPr>
        <p:grpSpPr>
          <a:xfrm rot="0">
            <a:off x="2417477" y="5081760"/>
            <a:ext cx="8193178" cy="1837052"/>
            <a:chOff x="0" y="0"/>
            <a:chExt cx="10924237" cy="2449402"/>
          </a:xfrm>
        </p:grpSpPr>
        <p:sp>
          <p:nvSpPr>
            <p:cNvPr name="TextBox 6" id="6"/>
            <p:cNvSpPr txBox="true"/>
            <p:nvPr/>
          </p:nvSpPr>
          <p:spPr>
            <a:xfrm rot="0">
              <a:off x="0" y="-66675"/>
              <a:ext cx="10924237" cy="630315"/>
            </a:xfrm>
            <a:prstGeom prst="rect">
              <a:avLst/>
            </a:prstGeom>
          </p:spPr>
          <p:txBody>
            <a:bodyPr anchor="t" rtlCol="false" tIns="0" lIns="0" bIns="0" rIns="0">
              <a:spAutoFit/>
            </a:bodyPr>
            <a:lstStyle/>
            <a:p>
              <a:pPr>
                <a:lnSpc>
                  <a:spcPts val="3903"/>
                </a:lnSpc>
              </a:pPr>
              <a:r>
                <a:rPr lang="en-US" sz="2787">
                  <a:solidFill>
                    <a:srgbClr val="141414"/>
                  </a:solidFill>
                  <a:latin typeface="Barlow Medium"/>
                </a:rPr>
                <a:t>Use Case :</a:t>
              </a:r>
            </a:p>
          </p:txBody>
        </p:sp>
        <p:sp>
          <p:nvSpPr>
            <p:cNvPr name="TextBox 7" id="7"/>
            <p:cNvSpPr txBox="true"/>
            <p:nvPr/>
          </p:nvSpPr>
          <p:spPr>
            <a:xfrm rot="0">
              <a:off x="0" y="857872"/>
              <a:ext cx="10924237" cy="1591530"/>
            </a:xfrm>
            <a:prstGeom prst="rect">
              <a:avLst/>
            </a:prstGeom>
          </p:spPr>
          <p:txBody>
            <a:bodyPr anchor="t" rtlCol="false" tIns="0" lIns="0" bIns="0" rIns="0">
              <a:spAutoFit/>
            </a:bodyPr>
            <a:lstStyle/>
            <a:p>
              <a:pPr>
                <a:lnSpc>
                  <a:spcPts val="3216"/>
                </a:lnSpc>
              </a:pPr>
              <a:r>
                <a:rPr lang="en-US" sz="2144" spc="42">
                  <a:solidFill>
                    <a:srgbClr val="141414"/>
                  </a:solidFill>
                  <a:latin typeface="Barlow Medium"/>
                </a:rPr>
                <a:t>This pattern can be used for encryption </a:t>
              </a:r>
            </a:p>
            <a:p>
              <a:pPr algn="l" marL="0" indent="0" lvl="0">
                <a:lnSpc>
                  <a:spcPts val="3216"/>
                </a:lnSpc>
                <a:spcBef>
                  <a:spcPct val="0"/>
                </a:spcBef>
              </a:pPr>
              <a:r>
                <a:rPr lang="en-US" sz="2144" spc="42">
                  <a:solidFill>
                    <a:srgbClr val="141414"/>
                  </a:solidFill>
                  <a:latin typeface="Barlow Medium"/>
                </a:rPr>
                <a:t> Can be used as the picture of Chaos that can be further used for encryption of images . </a:t>
              </a:r>
            </a:p>
          </p:txBody>
        </p:sp>
      </p:grpSp>
      <p:grpSp>
        <p:nvGrpSpPr>
          <p:cNvPr name="Group 8" id="8"/>
          <p:cNvGrpSpPr/>
          <p:nvPr/>
        </p:nvGrpSpPr>
        <p:grpSpPr>
          <a:xfrm rot="0">
            <a:off x="2417477" y="7262985"/>
            <a:ext cx="8193178" cy="1837052"/>
            <a:chOff x="0" y="0"/>
            <a:chExt cx="10924237" cy="2449402"/>
          </a:xfrm>
        </p:grpSpPr>
        <p:sp>
          <p:nvSpPr>
            <p:cNvPr name="TextBox 9" id="9"/>
            <p:cNvSpPr txBox="true"/>
            <p:nvPr/>
          </p:nvSpPr>
          <p:spPr>
            <a:xfrm rot="0">
              <a:off x="0" y="-66675"/>
              <a:ext cx="10924237" cy="630315"/>
            </a:xfrm>
            <a:prstGeom prst="rect">
              <a:avLst/>
            </a:prstGeom>
          </p:spPr>
          <p:txBody>
            <a:bodyPr anchor="t" rtlCol="false" tIns="0" lIns="0" bIns="0" rIns="0">
              <a:spAutoFit/>
            </a:bodyPr>
            <a:lstStyle/>
            <a:p>
              <a:pPr>
                <a:lnSpc>
                  <a:spcPts val="3903"/>
                </a:lnSpc>
              </a:pPr>
              <a:r>
                <a:rPr lang="en-US" sz="2787">
                  <a:solidFill>
                    <a:srgbClr val="141414"/>
                  </a:solidFill>
                  <a:latin typeface="Barlow Medium"/>
                </a:rPr>
                <a:t>Resources Used:</a:t>
              </a:r>
            </a:p>
          </p:txBody>
        </p:sp>
        <p:sp>
          <p:nvSpPr>
            <p:cNvPr name="TextBox 10" id="10"/>
            <p:cNvSpPr txBox="true"/>
            <p:nvPr/>
          </p:nvSpPr>
          <p:spPr>
            <a:xfrm rot="0">
              <a:off x="0" y="857872"/>
              <a:ext cx="10924237" cy="1591530"/>
            </a:xfrm>
            <a:prstGeom prst="rect">
              <a:avLst/>
            </a:prstGeom>
          </p:spPr>
          <p:txBody>
            <a:bodyPr anchor="t" rtlCol="false" tIns="0" lIns="0" bIns="0" rIns="0">
              <a:spAutoFit/>
            </a:bodyPr>
            <a:lstStyle/>
            <a:p>
              <a:pPr marL="463008" indent="-231504" lvl="1">
                <a:lnSpc>
                  <a:spcPts val="3216"/>
                </a:lnSpc>
                <a:buFont typeface="Arial"/>
                <a:buChar char="•"/>
              </a:pPr>
              <a:r>
                <a:rPr lang="en-US" sz="2144" spc="42">
                  <a:solidFill>
                    <a:srgbClr val="141414"/>
                  </a:solidFill>
                  <a:latin typeface="Barlow Medium"/>
                </a:rPr>
                <a:t> oneAPI DevCloud</a:t>
              </a:r>
            </a:p>
            <a:p>
              <a:pPr marL="463008" indent="-231504" lvl="1">
                <a:lnSpc>
                  <a:spcPts val="3216"/>
                </a:lnSpc>
                <a:buFont typeface="Arial"/>
                <a:buChar char="•"/>
              </a:pPr>
              <a:r>
                <a:rPr lang="en-US" sz="2144" spc="42">
                  <a:solidFill>
                    <a:srgbClr val="141414"/>
                  </a:solidFill>
                  <a:latin typeface="Barlow Medium"/>
                </a:rPr>
                <a:t>SYCL and C++ - Language</a:t>
              </a:r>
            </a:p>
            <a:p>
              <a:pPr algn="l" marL="463009" indent="-231504" lvl="1">
                <a:lnSpc>
                  <a:spcPts val="3216"/>
                </a:lnSpc>
                <a:spcBef>
                  <a:spcPct val="0"/>
                </a:spcBef>
                <a:buFont typeface="Arial"/>
                <a:buChar char="•"/>
              </a:pPr>
              <a:r>
                <a:rPr lang="en-US" sz="2144" spc="42">
                  <a:solidFill>
                    <a:srgbClr val="141414"/>
                  </a:solidFill>
                  <a:latin typeface="Barlow Medium"/>
                </a:rPr>
                <a:t>Jupyter Notebook  </a:t>
              </a:r>
            </a:p>
          </p:txBody>
        </p:sp>
      </p:grpSp>
      <p:sp>
        <p:nvSpPr>
          <p:cNvPr name="TextBox 11" id="11"/>
          <p:cNvSpPr txBox="true"/>
          <p:nvPr/>
        </p:nvSpPr>
        <p:spPr>
          <a:xfrm rot="0">
            <a:off x="16388490" y="1095225"/>
            <a:ext cx="870810" cy="523763"/>
          </a:xfrm>
          <a:prstGeom prst="rect">
            <a:avLst/>
          </a:prstGeom>
        </p:spPr>
        <p:txBody>
          <a:bodyPr anchor="t" rtlCol="false" tIns="0" lIns="0" bIns="0" rIns="0">
            <a:spAutoFit/>
          </a:bodyPr>
          <a:lstStyle/>
          <a:p>
            <a:pPr algn="r">
              <a:lnSpc>
                <a:spcPts val="4200"/>
              </a:lnSpc>
              <a:spcBef>
                <a:spcPct val="0"/>
              </a:spcBef>
            </a:pPr>
            <a:r>
              <a:rPr lang="en-US" sz="3000">
                <a:solidFill>
                  <a:srgbClr val="141414"/>
                </a:solidFill>
                <a:latin typeface="Barlow Bold Bold"/>
              </a:rPr>
              <a:t>02</a:t>
            </a:r>
          </a:p>
        </p:txBody>
      </p:sp>
      <p:sp>
        <p:nvSpPr>
          <p:cNvPr name="TextBox 12" id="12"/>
          <p:cNvSpPr txBox="true"/>
          <p:nvPr/>
        </p:nvSpPr>
        <p:spPr>
          <a:xfrm rot="0">
            <a:off x="1028700" y="1109318"/>
            <a:ext cx="9029700" cy="1172607"/>
          </a:xfrm>
          <a:prstGeom prst="rect">
            <a:avLst/>
          </a:prstGeom>
        </p:spPr>
        <p:txBody>
          <a:bodyPr anchor="t" rtlCol="false" tIns="0" lIns="0" bIns="0" rIns="0">
            <a:spAutoFit/>
          </a:bodyPr>
          <a:lstStyle/>
          <a:p>
            <a:pPr algn="l" marL="0" indent="0" lvl="0">
              <a:lnSpc>
                <a:spcPts val="8800"/>
              </a:lnSpc>
              <a:spcBef>
                <a:spcPct val="0"/>
              </a:spcBef>
            </a:pPr>
            <a:r>
              <a:rPr lang="en-US" sz="8800">
                <a:solidFill>
                  <a:srgbClr val="141414"/>
                </a:solidFill>
                <a:latin typeface="Barlow Bold Bold"/>
              </a:rPr>
              <a:t>INTRODUCTION</a:t>
            </a:r>
          </a:p>
        </p:txBody>
      </p:sp>
      <p:pic>
        <p:nvPicPr>
          <p:cNvPr name="Picture 13" id="13">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12008900" y="-1564300"/>
            <a:ext cx="4814995" cy="4814995"/>
          </a:xfrm>
          <a:prstGeom prst="rect">
            <a:avLst/>
          </a:prstGeom>
        </p:spPr>
      </p:pic>
      <p:pic>
        <p:nvPicPr>
          <p:cNvPr name="Picture 14" id="1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5400000">
            <a:off x="9002456" y="2218754"/>
            <a:ext cx="12045623" cy="10051993"/>
          </a:xfrm>
          <a:prstGeom prst="rect">
            <a:avLst/>
          </a:prstGeom>
        </p:spPr>
      </p:pic>
      <p:sp>
        <p:nvSpPr>
          <p:cNvPr name="TextBox 15" id="15"/>
          <p:cNvSpPr txBox="true"/>
          <p:nvPr/>
        </p:nvSpPr>
        <p:spPr>
          <a:xfrm rot="0">
            <a:off x="1028700" y="3099485"/>
            <a:ext cx="649929" cy="745340"/>
          </a:xfrm>
          <a:prstGeom prst="rect">
            <a:avLst/>
          </a:prstGeom>
        </p:spPr>
        <p:txBody>
          <a:bodyPr anchor="t" rtlCol="false" tIns="0" lIns="0" bIns="0" rIns="0">
            <a:spAutoFit/>
          </a:bodyPr>
          <a:lstStyle/>
          <a:p>
            <a:pPr algn="l" marL="0" indent="0" lvl="0">
              <a:lnSpc>
                <a:spcPts val="5600"/>
              </a:lnSpc>
              <a:spcBef>
                <a:spcPct val="0"/>
              </a:spcBef>
            </a:pPr>
            <a:r>
              <a:rPr lang="en-US" sz="5600">
                <a:solidFill>
                  <a:srgbClr val="3CDA7D"/>
                </a:solidFill>
                <a:latin typeface="Barlow Bold Bold"/>
              </a:rPr>
              <a:t>1.</a:t>
            </a:r>
          </a:p>
        </p:txBody>
      </p:sp>
      <p:sp>
        <p:nvSpPr>
          <p:cNvPr name="TextBox 16" id="16"/>
          <p:cNvSpPr txBox="true"/>
          <p:nvPr/>
        </p:nvSpPr>
        <p:spPr>
          <a:xfrm rot="0">
            <a:off x="1028700" y="5177010"/>
            <a:ext cx="649929" cy="745340"/>
          </a:xfrm>
          <a:prstGeom prst="rect">
            <a:avLst/>
          </a:prstGeom>
        </p:spPr>
        <p:txBody>
          <a:bodyPr anchor="t" rtlCol="false" tIns="0" lIns="0" bIns="0" rIns="0">
            <a:spAutoFit/>
          </a:bodyPr>
          <a:lstStyle/>
          <a:p>
            <a:pPr algn="l" marL="0" indent="0" lvl="0">
              <a:lnSpc>
                <a:spcPts val="5600"/>
              </a:lnSpc>
              <a:spcBef>
                <a:spcPct val="0"/>
              </a:spcBef>
            </a:pPr>
            <a:r>
              <a:rPr lang="en-US" sz="5600">
                <a:solidFill>
                  <a:srgbClr val="3CDA7D"/>
                </a:solidFill>
                <a:latin typeface="Barlow Bold Bold"/>
              </a:rPr>
              <a:t>2.</a:t>
            </a:r>
          </a:p>
        </p:txBody>
      </p:sp>
      <p:sp>
        <p:nvSpPr>
          <p:cNvPr name="TextBox 17" id="17"/>
          <p:cNvSpPr txBox="true"/>
          <p:nvPr/>
        </p:nvSpPr>
        <p:spPr>
          <a:xfrm rot="0">
            <a:off x="1028700" y="7234410"/>
            <a:ext cx="649929" cy="745340"/>
          </a:xfrm>
          <a:prstGeom prst="rect">
            <a:avLst/>
          </a:prstGeom>
        </p:spPr>
        <p:txBody>
          <a:bodyPr anchor="t" rtlCol="false" tIns="0" lIns="0" bIns="0" rIns="0">
            <a:spAutoFit/>
          </a:bodyPr>
          <a:lstStyle/>
          <a:p>
            <a:pPr algn="l" marL="0" indent="0" lvl="0">
              <a:lnSpc>
                <a:spcPts val="5600"/>
              </a:lnSpc>
              <a:spcBef>
                <a:spcPct val="0"/>
              </a:spcBef>
            </a:pPr>
            <a:r>
              <a:rPr lang="en-US" sz="5600">
                <a:solidFill>
                  <a:srgbClr val="3CDA7D"/>
                </a:solidFill>
                <a:latin typeface="Barlow Bold Bold"/>
              </a:rPr>
              <a:t>3.</a:t>
            </a:r>
          </a:p>
        </p:txBody>
      </p:sp>
    </p:spTree>
  </p:cSld>
  <p:clrMapOvr>
    <a:masterClrMapping/>
  </p:clrMapOvr>
  <p:timing>
    <p:tnLst>
      <p:par>
        <p:cTn dur="indefinite" restart="never" nodeType="tmRoot">
          <p:childTnLst>
            <p:video>
              <p:cMediaNode vol="0">
                <p:cTn fill="hold" display="false">
                  <p:stCondLst>
                    <p:cond delay="indefinite"/>
                  </p:stCondLst>
                </p:cTn>
                <p:tgtEl>
                  <p:spTgt spid="13"/>
                </p:tgtEl>
              </p:cMediaNode>
            </p:video>
          </p:childTnLst>
        </p:cTn>
      </p:par>
    </p:tn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0507887" cy="7355680"/>
            <a:chOff x="0" y="0"/>
            <a:chExt cx="14010515" cy="9807573"/>
          </a:xfrm>
        </p:grpSpPr>
        <p:sp>
          <p:nvSpPr>
            <p:cNvPr name="TextBox 3" id="3"/>
            <p:cNvSpPr txBox="true"/>
            <p:nvPr/>
          </p:nvSpPr>
          <p:spPr>
            <a:xfrm rot="0">
              <a:off x="0" y="171450"/>
              <a:ext cx="14010515" cy="1719383"/>
            </a:xfrm>
            <a:prstGeom prst="rect">
              <a:avLst/>
            </a:prstGeom>
          </p:spPr>
          <p:txBody>
            <a:bodyPr anchor="t" rtlCol="false" tIns="0" lIns="0" bIns="0" rIns="0">
              <a:spAutoFit/>
            </a:bodyPr>
            <a:lstStyle/>
            <a:p>
              <a:pPr algn="l" marL="0" indent="0" lvl="0">
                <a:lnSpc>
                  <a:spcPts val="9351"/>
                </a:lnSpc>
                <a:spcBef>
                  <a:spcPct val="0"/>
                </a:spcBef>
              </a:pPr>
              <a:r>
                <a:rPr lang="en-US" sz="9351">
                  <a:solidFill>
                    <a:srgbClr val="141414"/>
                  </a:solidFill>
                  <a:latin typeface="Barlow Bold Bold"/>
                </a:rPr>
                <a:t>PURPOSE</a:t>
              </a:r>
            </a:p>
          </p:txBody>
        </p:sp>
        <p:sp>
          <p:nvSpPr>
            <p:cNvPr name="TextBox 4" id="4"/>
            <p:cNvSpPr txBox="true"/>
            <p:nvPr/>
          </p:nvSpPr>
          <p:spPr>
            <a:xfrm rot="0">
              <a:off x="0" y="2198730"/>
              <a:ext cx="11092267" cy="846151"/>
            </a:xfrm>
            <a:prstGeom prst="rect">
              <a:avLst/>
            </a:prstGeom>
          </p:spPr>
          <p:txBody>
            <a:bodyPr anchor="t" rtlCol="false" tIns="0" lIns="0" bIns="0" rIns="0">
              <a:spAutoFit/>
            </a:bodyPr>
            <a:lstStyle/>
            <a:p>
              <a:pPr>
                <a:lnSpc>
                  <a:spcPts val="5355"/>
                </a:lnSpc>
                <a:spcBef>
                  <a:spcPct val="0"/>
                </a:spcBef>
              </a:pPr>
            </a:p>
          </p:txBody>
        </p:sp>
        <p:sp>
          <p:nvSpPr>
            <p:cNvPr name="TextBox 5" id="5"/>
            <p:cNvSpPr txBox="true"/>
            <p:nvPr/>
          </p:nvSpPr>
          <p:spPr>
            <a:xfrm rot="0">
              <a:off x="0" y="3564376"/>
              <a:ext cx="11092267" cy="6243197"/>
            </a:xfrm>
            <a:prstGeom prst="rect">
              <a:avLst/>
            </a:prstGeom>
          </p:spPr>
          <p:txBody>
            <a:bodyPr anchor="t" rtlCol="false" tIns="0" lIns="0" bIns="0" rIns="0">
              <a:spAutoFit/>
            </a:bodyPr>
            <a:lstStyle/>
            <a:p>
              <a:pPr algn="l" marL="0" indent="0" lvl="0">
                <a:lnSpc>
                  <a:spcPts val="3825"/>
                </a:lnSpc>
                <a:spcBef>
                  <a:spcPct val="0"/>
                </a:spcBef>
              </a:pPr>
              <a:r>
                <a:rPr lang="en-US" sz="2550">
                  <a:solidFill>
                    <a:srgbClr val="141414"/>
                  </a:solidFill>
                  <a:latin typeface="Barlow Medium"/>
                </a:rPr>
                <a:t>Mandelbrot is a DPC++ application that generates a fractal image by initializing a matrix of 512 x 512, where the computation at each point (pixel) is entirely independent of the computation at other points. The sample includes both parallel and serial calculation of the set, allowing for a direct comparison of results. The parallel implementation can demonstrate the use of Unified Shared Memory (USM) or buffers. We can modify parameters such as the number of rows, columns, and iterations to evaluate the difference in performance and load between USM and buffers.</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236183">
            <a:off x="7192382" y="2912189"/>
            <a:ext cx="15371928" cy="5905509"/>
          </a:xfrm>
          <a:prstGeom prst="rect">
            <a:avLst/>
          </a:prstGeom>
        </p:spPr>
      </p:pic>
      <p:pic>
        <p:nvPicPr>
          <p:cNvPr name="Picture 7" id="7">
            <a:hlinkClick action="ppaction://media"/>
          </p:cNvPr>
          <p:cNvPicPr>
            <a:picLocks noChangeAspect="true"/>
          </p:cNvPicPr>
          <p:nvPr>
            <a:videoFile r:link="rId5"/>
            <p:extLst>
              <p:ext uri="{DAA4B4D4-6D71-4841-9C94-3DE7FCFB9230}">
                <p14:media xmlns:p14="http://schemas.microsoft.com/office/powerpoint/2010/main" r:embed="rId6"/>
              </p:ext>
            </p:extLst>
          </p:nvPr>
        </p:nvPicPr>
        <p:blipFill>
          <a:blip r:embed="rId4"/>
          <a:srcRect l="0" t="0" r="0" b="0"/>
          <a:stretch>
            <a:fillRect/>
          </a:stretch>
        </p:blipFill>
        <p:spPr>
          <a:xfrm flipH="false" flipV="false" rot="0">
            <a:off x="7004542" y="1028700"/>
            <a:ext cx="2536055" cy="2193345"/>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7"/>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6331705" y="1028700"/>
            <a:ext cx="927595" cy="927595"/>
            <a:chOff x="0" y="0"/>
            <a:chExt cx="1913890" cy="1913890"/>
          </a:xfrm>
        </p:grpSpPr>
        <p:sp>
          <p:nvSpPr>
            <p:cNvPr name="Freeform 3" id="3"/>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5D50F"/>
            </a:solidFill>
          </p:spPr>
        </p:sp>
      </p:grpSp>
      <p:pic>
        <p:nvPicPr>
          <p:cNvPr name="Picture 4" id="4"/>
          <p:cNvPicPr>
            <a:picLocks noChangeAspect="true"/>
          </p:cNvPicPr>
          <p:nvPr/>
        </p:nvPicPr>
        <p:blipFill>
          <a:blip r:embed="rId2"/>
          <a:srcRect l="0" t="0" r="0" b="0"/>
          <a:stretch>
            <a:fillRect/>
          </a:stretch>
        </p:blipFill>
        <p:spPr>
          <a:xfrm flipH="false" flipV="false" rot="0">
            <a:off x="475981" y="500647"/>
            <a:ext cx="5246165" cy="5246165"/>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6283796" y="500647"/>
            <a:ext cx="5246165" cy="5246165"/>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604183" y="6606850"/>
            <a:ext cx="3237932" cy="3237932"/>
          </a:xfrm>
          <a:prstGeom prst="rect">
            <a:avLst/>
          </a:prstGeom>
        </p:spPr>
      </p:pic>
      <p:grpSp>
        <p:nvGrpSpPr>
          <p:cNvPr name="Group 7" id="7"/>
          <p:cNvGrpSpPr/>
          <p:nvPr/>
        </p:nvGrpSpPr>
        <p:grpSpPr>
          <a:xfrm rot="0">
            <a:off x="9701797" y="3828528"/>
            <a:ext cx="7557503" cy="2629945"/>
            <a:chOff x="0" y="0"/>
            <a:chExt cx="10076671" cy="3506593"/>
          </a:xfrm>
        </p:grpSpPr>
        <p:sp>
          <p:nvSpPr>
            <p:cNvPr name="TextBox 8" id="8"/>
            <p:cNvSpPr txBox="true"/>
            <p:nvPr/>
          </p:nvSpPr>
          <p:spPr>
            <a:xfrm rot="0">
              <a:off x="0" y="171450"/>
              <a:ext cx="10076671" cy="1607926"/>
            </a:xfrm>
            <a:prstGeom prst="rect">
              <a:avLst/>
            </a:prstGeom>
          </p:spPr>
          <p:txBody>
            <a:bodyPr anchor="t" rtlCol="false" tIns="0" lIns="0" bIns="0" rIns="0">
              <a:spAutoFit/>
            </a:bodyPr>
            <a:lstStyle/>
            <a:p>
              <a:pPr algn="r" marL="0" indent="0" lvl="0">
                <a:lnSpc>
                  <a:spcPts val="8799"/>
                </a:lnSpc>
                <a:spcBef>
                  <a:spcPct val="0"/>
                </a:spcBef>
              </a:pPr>
              <a:r>
                <a:rPr lang="en-US" sz="8799">
                  <a:solidFill>
                    <a:srgbClr val="141414"/>
                  </a:solidFill>
                  <a:latin typeface="Barlow Bold Bold"/>
                </a:rPr>
                <a:t>OUTPUTS </a:t>
              </a:r>
            </a:p>
          </p:txBody>
        </p:sp>
        <p:sp>
          <p:nvSpPr>
            <p:cNvPr name="TextBox 9" id="9"/>
            <p:cNvSpPr txBox="true"/>
            <p:nvPr/>
          </p:nvSpPr>
          <p:spPr>
            <a:xfrm rot="0">
              <a:off x="2641600" y="1992202"/>
              <a:ext cx="7435070" cy="1514391"/>
            </a:xfrm>
            <a:prstGeom prst="rect">
              <a:avLst/>
            </a:prstGeom>
          </p:spPr>
          <p:txBody>
            <a:bodyPr anchor="t" rtlCol="false" tIns="0" lIns="0" bIns="0" rIns="0">
              <a:spAutoFit/>
            </a:bodyPr>
            <a:lstStyle/>
            <a:p>
              <a:pPr algn="r">
                <a:lnSpc>
                  <a:spcPts val="4613"/>
                </a:lnSpc>
                <a:spcBef>
                  <a:spcPct val="0"/>
                </a:spcBef>
              </a:pPr>
              <a:r>
                <a:rPr lang="en-US" sz="3295">
                  <a:solidFill>
                    <a:srgbClr val="141414"/>
                  </a:solidFill>
                  <a:latin typeface="Barlow Medium Bold"/>
                </a:rPr>
                <a:t>RESULTS AND OUTPUT OF THE PROJECT </a:t>
              </a:r>
            </a:p>
          </p:txBody>
        </p:sp>
      </p:grpSp>
      <p:sp>
        <p:nvSpPr>
          <p:cNvPr name="TextBox 10" id="10"/>
          <p:cNvSpPr txBox="true"/>
          <p:nvPr/>
        </p:nvSpPr>
        <p:spPr>
          <a:xfrm rot="0">
            <a:off x="16388490" y="8734537"/>
            <a:ext cx="870810" cy="523763"/>
          </a:xfrm>
          <a:prstGeom prst="rect">
            <a:avLst/>
          </a:prstGeom>
        </p:spPr>
        <p:txBody>
          <a:bodyPr anchor="t" rtlCol="false" tIns="0" lIns="0" bIns="0" rIns="0">
            <a:spAutoFit/>
          </a:bodyPr>
          <a:lstStyle/>
          <a:p>
            <a:pPr algn="r">
              <a:lnSpc>
                <a:spcPts val="4200"/>
              </a:lnSpc>
              <a:spcBef>
                <a:spcPct val="0"/>
              </a:spcBef>
            </a:pPr>
            <a:r>
              <a:rPr lang="en-US" sz="3000">
                <a:solidFill>
                  <a:srgbClr val="141414"/>
                </a:solidFill>
                <a:latin typeface="Barlow Bold Bold"/>
              </a:rPr>
              <a:t>04</a:t>
            </a:r>
          </a:p>
        </p:txBody>
      </p:sp>
      <p:sp>
        <p:nvSpPr>
          <p:cNvPr name="TextBox 11" id="11"/>
          <p:cNvSpPr txBox="true"/>
          <p:nvPr/>
        </p:nvSpPr>
        <p:spPr>
          <a:xfrm rot="0">
            <a:off x="604183" y="5855010"/>
            <a:ext cx="4989761" cy="580390"/>
          </a:xfrm>
          <a:prstGeom prst="rect">
            <a:avLst/>
          </a:prstGeom>
        </p:spPr>
        <p:txBody>
          <a:bodyPr anchor="t" rtlCol="false" tIns="0" lIns="0" bIns="0" rIns="0">
            <a:spAutoFit/>
          </a:bodyPr>
          <a:lstStyle/>
          <a:p>
            <a:pPr algn="ctr">
              <a:lnSpc>
                <a:spcPts val="4759"/>
              </a:lnSpc>
            </a:pPr>
            <a:r>
              <a:rPr lang="en-US" sz="3399">
                <a:solidFill>
                  <a:srgbClr val="141414"/>
                </a:solidFill>
                <a:latin typeface="Canva Sans"/>
              </a:rPr>
              <a:t>MANDELBROT FRACTAL</a:t>
            </a:r>
          </a:p>
        </p:txBody>
      </p:sp>
      <p:sp>
        <p:nvSpPr>
          <p:cNvPr name="TextBox 12" id="12"/>
          <p:cNvSpPr txBox="true"/>
          <p:nvPr/>
        </p:nvSpPr>
        <p:spPr>
          <a:xfrm rot="0">
            <a:off x="7758149" y="5855010"/>
            <a:ext cx="2297460" cy="580390"/>
          </a:xfrm>
          <a:prstGeom prst="rect">
            <a:avLst/>
          </a:prstGeom>
        </p:spPr>
        <p:txBody>
          <a:bodyPr anchor="t" rtlCol="false" tIns="0" lIns="0" bIns="0" rIns="0">
            <a:spAutoFit/>
          </a:bodyPr>
          <a:lstStyle/>
          <a:p>
            <a:pPr algn="ctr">
              <a:lnSpc>
                <a:spcPts val="4759"/>
              </a:lnSpc>
            </a:pPr>
            <a:r>
              <a:rPr lang="en-US" sz="3399">
                <a:solidFill>
                  <a:srgbClr val="141414"/>
                </a:solidFill>
                <a:latin typeface="Canva Sans"/>
              </a:rPr>
              <a:t>Tan Fractal</a:t>
            </a:r>
          </a:p>
        </p:txBody>
      </p:sp>
      <p:sp>
        <p:nvSpPr>
          <p:cNvPr name="TextBox 13" id="13"/>
          <p:cNvSpPr txBox="true"/>
          <p:nvPr/>
        </p:nvSpPr>
        <p:spPr>
          <a:xfrm rot="0">
            <a:off x="3962226" y="9191625"/>
            <a:ext cx="2321570" cy="580390"/>
          </a:xfrm>
          <a:prstGeom prst="rect">
            <a:avLst/>
          </a:prstGeom>
        </p:spPr>
        <p:txBody>
          <a:bodyPr anchor="t" rtlCol="false" tIns="0" lIns="0" bIns="0" rIns="0">
            <a:spAutoFit/>
          </a:bodyPr>
          <a:lstStyle/>
          <a:p>
            <a:pPr algn="ctr">
              <a:lnSpc>
                <a:spcPts val="4759"/>
              </a:lnSpc>
            </a:pPr>
            <a:r>
              <a:rPr lang="en-US" sz="3399">
                <a:solidFill>
                  <a:srgbClr val="141414"/>
                </a:solidFill>
                <a:latin typeface="Canva Sans"/>
              </a:rPr>
              <a:t>Cos Fractal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DAFeLfj8B6c</dc:identifier>
  <dcterms:modified xsi:type="dcterms:W3CDTF">2011-08-01T06:04:30Z</dcterms:modified>
  <cp:revision>1</cp:revision>
  <dc:title>schmatiq</dc:title>
</cp:coreProperties>
</file>