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6"/>
  </p:notesMasterIdLst>
  <p:sldIdLst>
    <p:sldId id="256" r:id="rId2"/>
    <p:sldId id="257" r:id="rId3"/>
    <p:sldId id="259" r:id="rId4"/>
    <p:sldId id="260" r:id="rId5"/>
    <p:sldId id="258" r:id="rId6"/>
    <p:sldId id="261" r:id="rId7"/>
    <p:sldId id="262" r:id="rId8"/>
    <p:sldId id="263" r:id="rId9"/>
    <p:sldId id="264" r:id="rId10"/>
    <p:sldId id="266" r:id="rId11"/>
    <p:sldId id="265"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8" r:id="rId28"/>
    <p:sldId id="282" r:id="rId29"/>
    <p:sldId id="283" r:id="rId30"/>
    <p:sldId id="284" r:id="rId31"/>
    <p:sldId id="285" r:id="rId32"/>
    <p:sldId id="289" r:id="rId33"/>
    <p:sldId id="290"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73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4F53A7-72C1-47D3-95D9-DD2B2EF3BB3B}" v="93" dt="2025-02-19T17:54:51.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8C76E-E66A-40C1-875A-EEA0DA00B234}"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0716E-8FD9-454B-871D-2E6F613BB3E5}" type="slidenum">
              <a:rPr lang="en-IN" smtClean="0"/>
              <a:t>‹#›</a:t>
            </a:fld>
            <a:endParaRPr lang="en-IN"/>
          </a:p>
        </p:txBody>
      </p:sp>
    </p:spTree>
    <p:extLst>
      <p:ext uri="{BB962C8B-B14F-4D97-AF65-F5344CB8AC3E}">
        <p14:creationId xmlns:p14="http://schemas.microsoft.com/office/powerpoint/2010/main" val="126540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Attention is a measure of relevance.</a:t>
            </a:r>
            <a:endParaRPr lang="en-IN" dirty="0"/>
          </a:p>
        </p:txBody>
      </p:sp>
      <p:sp>
        <p:nvSpPr>
          <p:cNvPr id="4" name="Slide Number Placeholder 3"/>
          <p:cNvSpPr>
            <a:spLocks noGrp="1"/>
          </p:cNvSpPr>
          <p:nvPr>
            <p:ph type="sldNum" sz="quarter" idx="5"/>
          </p:nvPr>
        </p:nvSpPr>
        <p:spPr/>
        <p:txBody>
          <a:bodyPr/>
          <a:lstStyle/>
          <a:p>
            <a:fld id="{0700716E-8FD9-454B-871D-2E6F613BB3E5}" type="slidenum">
              <a:rPr lang="en-IN" smtClean="0"/>
              <a:t>20</a:t>
            </a:fld>
            <a:endParaRPr lang="en-IN"/>
          </a:p>
        </p:txBody>
      </p:sp>
    </p:spTree>
    <p:extLst>
      <p:ext uri="{BB962C8B-B14F-4D97-AF65-F5344CB8AC3E}">
        <p14:creationId xmlns:p14="http://schemas.microsoft.com/office/powerpoint/2010/main" val="3844817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0AA76C3-A334-4867-BF23-08B4B39A1830}" type="datetime1">
              <a:rPr lang="en-IN" smtClean="0"/>
              <a:t>20-02-2025</a:t>
            </a:fld>
            <a:endParaRPr lang="en-IN"/>
          </a:p>
        </p:txBody>
      </p:sp>
      <p:sp>
        <p:nvSpPr>
          <p:cNvPr id="5" name="Footer Placeholder 4"/>
          <p:cNvSpPr>
            <a:spLocks noGrp="1"/>
          </p:cNvSpPr>
          <p:nvPr>
            <p:ph type="ftr" sz="quarter" idx="11"/>
          </p:nvPr>
        </p:nvSpPr>
        <p:spPr>
          <a:xfrm>
            <a:off x="1876424" y="5410201"/>
            <a:ext cx="5124886" cy="365125"/>
          </a:xfrm>
        </p:spPr>
        <p:txBody>
          <a:bodyPr/>
          <a:lstStyle/>
          <a:p>
            <a:r>
              <a:rPr lang="en-IN" dirty="0"/>
              <a:t>Aamir Ahmad Ansari &amp; Adil Sheikh</a:t>
            </a:r>
          </a:p>
        </p:txBody>
      </p:sp>
      <p:sp>
        <p:nvSpPr>
          <p:cNvPr id="6" name="Slide Number Placeholder 5"/>
          <p:cNvSpPr>
            <a:spLocks noGrp="1"/>
          </p:cNvSpPr>
          <p:nvPr>
            <p:ph type="sldNum" sz="quarter" idx="12"/>
          </p:nvPr>
        </p:nvSpPr>
        <p:spPr>
          <a:xfrm>
            <a:off x="9896911" y="5410199"/>
            <a:ext cx="771089" cy="365125"/>
          </a:xfrm>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94830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41FAA6-FAFD-4392-8C14-EDE28777E253}" type="datetime1">
              <a:rPr lang="en-IN" smtClean="0"/>
              <a:t>20-02-2025</a:t>
            </a:fld>
            <a:endParaRPr lang="en-IN"/>
          </a:p>
        </p:txBody>
      </p:sp>
      <p:sp>
        <p:nvSpPr>
          <p:cNvPr id="6" name="Footer Placeholder 5"/>
          <p:cNvSpPr>
            <a:spLocks noGrp="1"/>
          </p:cNvSpPr>
          <p:nvPr>
            <p:ph type="ftr" sz="quarter" idx="11"/>
          </p:nvPr>
        </p:nvSpPr>
        <p:spPr/>
        <p:txBody>
          <a:bodyPr/>
          <a:lstStyle/>
          <a:p>
            <a:r>
              <a:rPr lang="sv-SE"/>
              <a:t>Aamir Ahmad Ansari &amp; Adil Sheikh</a:t>
            </a:r>
            <a:endParaRPr lang="en-IN"/>
          </a:p>
        </p:txBody>
      </p:sp>
      <p:sp>
        <p:nvSpPr>
          <p:cNvPr id="7" name="Slide Number Placeholder 6"/>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3844688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20607E-E4A2-4275-8CA0-1D2205B8BBBB}" type="datetime1">
              <a:rPr lang="en-IN" smtClean="0"/>
              <a:t>20-02-2025</a:t>
            </a:fld>
            <a:endParaRPr lang="en-IN"/>
          </a:p>
        </p:txBody>
      </p:sp>
      <p:sp>
        <p:nvSpPr>
          <p:cNvPr id="6" name="Footer Placeholder 5"/>
          <p:cNvSpPr>
            <a:spLocks noGrp="1"/>
          </p:cNvSpPr>
          <p:nvPr>
            <p:ph type="ftr" sz="quarter" idx="11"/>
          </p:nvPr>
        </p:nvSpPr>
        <p:spPr/>
        <p:txBody>
          <a:bodyPr/>
          <a:lstStyle/>
          <a:p>
            <a:r>
              <a:rPr lang="sv-SE"/>
              <a:t>Aamir Ahmad Ansari &amp; Adil Sheikh</a:t>
            </a:r>
            <a:endParaRPr lang="en-IN"/>
          </a:p>
        </p:txBody>
      </p:sp>
      <p:sp>
        <p:nvSpPr>
          <p:cNvPr id="7" name="Slide Number Placeholder 6"/>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124420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738C53-E95E-42FF-87E2-F0636EB05D79}" type="datetime1">
              <a:rPr lang="en-IN" smtClean="0"/>
              <a:t>20-02-2025</a:t>
            </a:fld>
            <a:endParaRPr lang="en-IN"/>
          </a:p>
        </p:txBody>
      </p:sp>
      <p:sp>
        <p:nvSpPr>
          <p:cNvPr id="6" name="Footer Placeholder 5"/>
          <p:cNvSpPr>
            <a:spLocks noGrp="1"/>
          </p:cNvSpPr>
          <p:nvPr>
            <p:ph type="ftr" sz="quarter" idx="11"/>
          </p:nvPr>
        </p:nvSpPr>
        <p:spPr/>
        <p:txBody>
          <a:bodyPr/>
          <a:lstStyle/>
          <a:p>
            <a:r>
              <a:rPr lang="sv-SE"/>
              <a:t>Aamir Ahmad Ansari &amp; Adil Sheikh</a:t>
            </a:r>
            <a:endParaRPr lang="en-IN"/>
          </a:p>
        </p:txBody>
      </p:sp>
      <p:sp>
        <p:nvSpPr>
          <p:cNvPr id="7" name="Slide Number Placeholder 6"/>
          <p:cNvSpPr>
            <a:spLocks noGrp="1"/>
          </p:cNvSpPr>
          <p:nvPr>
            <p:ph type="sldNum" sz="quarter" idx="12"/>
          </p:nvPr>
        </p:nvSpPr>
        <p:spPr/>
        <p:txBody>
          <a:bodyPr/>
          <a:lstStyle/>
          <a:p>
            <a:fld id="{859981E8-5F65-4F74-B83B-30BA95DD5A9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1623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8025D3-8F60-4DB0-916D-D76E05A89B46}" type="datetime1">
              <a:rPr lang="en-IN" smtClean="0"/>
              <a:t>20-02-2025</a:t>
            </a:fld>
            <a:endParaRPr lang="en-IN"/>
          </a:p>
        </p:txBody>
      </p:sp>
      <p:sp>
        <p:nvSpPr>
          <p:cNvPr id="6" name="Footer Placeholder 5"/>
          <p:cNvSpPr>
            <a:spLocks noGrp="1"/>
          </p:cNvSpPr>
          <p:nvPr>
            <p:ph type="ftr" sz="quarter" idx="11"/>
          </p:nvPr>
        </p:nvSpPr>
        <p:spPr/>
        <p:txBody>
          <a:bodyPr/>
          <a:lstStyle/>
          <a:p>
            <a:r>
              <a:rPr lang="sv-SE"/>
              <a:t>Aamir Ahmad Ansari &amp; Adil Sheikh</a:t>
            </a:r>
            <a:endParaRPr lang="en-IN"/>
          </a:p>
        </p:txBody>
      </p:sp>
      <p:sp>
        <p:nvSpPr>
          <p:cNvPr id="7" name="Slide Number Placeholder 6"/>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1850806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DE494A-0DC3-4478-837E-3F66933BE58D}" type="datetime1">
              <a:rPr lang="en-IN" smtClean="0"/>
              <a:t>20-02-2025</a:t>
            </a:fld>
            <a:endParaRPr lang="en-IN"/>
          </a:p>
        </p:txBody>
      </p:sp>
      <p:sp>
        <p:nvSpPr>
          <p:cNvPr id="4" name="Footer Placeholder 3"/>
          <p:cNvSpPr>
            <a:spLocks noGrp="1"/>
          </p:cNvSpPr>
          <p:nvPr>
            <p:ph type="ftr" sz="quarter" idx="11"/>
          </p:nvPr>
        </p:nvSpPr>
        <p:spPr/>
        <p:txBody>
          <a:bodyPr/>
          <a:lstStyle/>
          <a:p>
            <a:r>
              <a:rPr lang="sv-SE"/>
              <a:t>Aamir Ahmad Ansari &amp; Adil Sheikh</a:t>
            </a:r>
            <a:endParaRPr lang="en-IN"/>
          </a:p>
        </p:txBody>
      </p:sp>
      <p:sp>
        <p:nvSpPr>
          <p:cNvPr id="5" name="Slide Number Placeholder 4"/>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664815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73ACB0-B1D0-4E8A-A8DE-F9D56E907FC8}" type="datetime1">
              <a:rPr lang="en-IN" smtClean="0"/>
              <a:t>20-02-2025</a:t>
            </a:fld>
            <a:endParaRPr lang="en-IN"/>
          </a:p>
        </p:txBody>
      </p:sp>
      <p:sp>
        <p:nvSpPr>
          <p:cNvPr id="4" name="Footer Placeholder 3"/>
          <p:cNvSpPr>
            <a:spLocks noGrp="1"/>
          </p:cNvSpPr>
          <p:nvPr>
            <p:ph type="ftr" sz="quarter" idx="11"/>
          </p:nvPr>
        </p:nvSpPr>
        <p:spPr/>
        <p:txBody>
          <a:bodyPr/>
          <a:lstStyle/>
          <a:p>
            <a:r>
              <a:rPr lang="sv-SE"/>
              <a:t>Aamir Ahmad Ansari &amp; Adil Sheikh</a:t>
            </a:r>
            <a:endParaRPr lang="en-IN"/>
          </a:p>
        </p:txBody>
      </p:sp>
      <p:sp>
        <p:nvSpPr>
          <p:cNvPr id="5" name="Slide Number Placeholder 4"/>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428741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C6F36-674A-43C6-83A9-227D8742BCAE}" type="datetime1">
              <a:rPr lang="en-IN" smtClean="0"/>
              <a:t>20-02-2025</a:t>
            </a:fld>
            <a:endParaRPr lang="en-IN"/>
          </a:p>
        </p:txBody>
      </p:sp>
      <p:sp>
        <p:nvSpPr>
          <p:cNvPr id="5" name="Footer Placeholder 4"/>
          <p:cNvSpPr>
            <a:spLocks noGrp="1"/>
          </p:cNvSpPr>
          <p:nvPr>
            <p:ph type="ftr" sz="quarter" idx="11"/>
          </p:nvPr>
        </p:nvSpPr>
        <p:spPr/>
        <p:txBody>
          <a:bodyPr/>
          <a:lstStyle/>
          <a:p>
            <a:r>
              <a:rPr lang="sv-SE"/>
              <a:t>Aamir Ahmad Ansari &amp; Adil Sheikh</a:t>
            </a:r>
            <a:endParaRPr lang="en-IN"/>
          </a:p>
        </p:txBody>
      </p:sp>
      <p:sp>
        <p:nvSpPr>
          <p:cNvPr id="6" name="Slide Number Placeholder 5"/>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1145295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AD081E-E388-496D-8291-675BAD1AF716}" type="datetime1">
              <a:rPr lang="en-IN" smtClean="0"/>
              <a:t>20-02-2025</a:t>
            </a:fld>
            <a:endParaRPr lang="en-IN"/>
          </a:p>
        </p:txBody>
      </p:sp>
      <p:sp>
        <p:nvSpPr>
          <p:cNvPr id="5" name="Footer Placeholder 4"/>
          <p:cNvSpPr>
            <a:spLocks noGrp="1"/>
          </p:cNvSpPr>
          <p:nvPr>
            <p:ph type="ftr" sz="quarter" idx="11"/>
          </p:nvPr>
        </p:nvSpPr>
        <p:spPr/>
        <p:txBody>
          <a:bodyPr/>
          <a:lstStyle/>
          <a:p>
            <a:r>
              <a:rPr lang="sv-SE"/>
              <a:t>Aamir Ahmad Ansari &amp; Adil Sheikh</a:t>
            </a:r>
            <a:endParaRPr lang="en-IN"/>
          </a:p>
        </p:txBody>
      </p:sp>
      <p:sp>
        <p:nvSpPr>
          <p:cNvPr id="6" name="Slide Number Placeholder 5"/>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351259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146456" y="6502398"/>
            <a:ext cx="6239309" cy="365125"/>
          </a:xfrm>
        </p:spPr>
        <p:txBody>
          <a:bodyPr/>
          <a:lstStyle>
            <a:lvl1pPr>
              <a:defRPr>
                <a:solidFill>
                  <a:schemeClr val="tx1">
                    <a:lumMod val="85000"/>
                    <a:alpha val="80000"/>
                  </a:schemeClr>
                </a:solidFill>
              </a:defRPr>
            </a:lvl1pPr>
          </a:lstStyle>
          <a:p>
            <a:r>
              <a:rPr lang="sv-SE"/>
              <a:t>Aamir Ahmad Ansari &amp; Adil Sheikh</a:t>
            </a:r>
            <a:endParaRPr lang="en-IN" dirty="0"/>
          </a:p>
        </p:txBody>
      </p:sp>
      <p:sp>
        <p:nvSpPr>
          <p:cNvPr id="6" name="Slide Number Placeholder 5"/>
          <p:cNvSpPr>
            <a:spLocks noGrp="1"/>
          </p:cNvSpPr>
          <p:nvPr>
            <p:ph type="sldNum" sz="quarter" idx="12"/>
          </p:nvPr>
        </p:nvSpPr>
        <p:spPr>
          <a:xfrm>
            <a:off x="6886576" y="6502109"/>
            <a:ext cx="771089" cy="365125"/>
          </a:xfrm>
        </p:spPr>
        <p:txBody>
          <a:bodyPr/>
          <a:lstStyle>
            <a:lvl1pPr>
              <a:defRPr>
                <a:solidFill>
                  <a:schemeClr val="tx1">
                    <a:lumMod val="85000"/>
                    <a:alpha val="80000"/>
                  </a:schemeClr>
                </a:solidFill>
              </a:defRPr>
            </a:lvl1pPr>
          </a:lstStyle>
          <a:p>
            <a:fld id="{859981E8-5F65-4F74-B83B-30BA95DD5A92}" type="slidenum">
              <a:rPr lang="en-IN" smtClean="0"/>
              <a:pPr/>
              <a:t>‹#›</a:t>
            </a:fld>
            <a:endParaRPr lang="en-IN" dirty="0"/>
          </a:p>
        </p:txBody>
      </p:sp>
    </p:spTree>
    <p:extLst>
      <p:ext uri="{BB962C8B-B14F-4D97-AF65-F5344CB8AC3E}">
        <p14:creationId xmlns:p14="http://schemas.microsoft.com/office/powerpoint/2010/main" val="240972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B08C4B-909B-45F2-9782-02E0FE68AF5B}" type="datetime1">
              <a:rPr lang="en-IN" smtClean="0"/>
              <a:t>20-02-2025</a:t>
            </a:fld>
            <a:endParaRPr lang="en-IN"/>
          </a:p>
        </p:txBody>
      </p:sp>
      <p:sp>
        <p:nvSpPr>
          <p:cNvPr id="5" name="Footer Placeholder 4"/>
          <p:cNvSpPr>
            <a:spLocks noGrp="1"/>
          </p:cNvSpPr>
          <p:nvPr>
            <p:ph type="ftr" sz="quarter" idx="11"/>
          </p:nvPr>
        </p:nvSpPr>
        <p:spPr/>
        <p:txBody>
          <a:bodyPr/>
          <a:lstStyle/>
          <a:p>
            <a:r>
              <a:rPr lang="sv-SE"/>
              <a:t>Aamir Ahmad Ansari &amp; Adil Sheikh</a:t>
            </a:r>
            <a:endParaRPr lang="en-IN"/>
          </a:p>
        </p:txBody>
      </p:sp>
      <p:sp>
        <p:nvSpPr>
          <p:cNvPr id="6" name="Slide Number Placeholder 5"/>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399981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C4725E-467E-4777-B024-AA4F38BF1E63}" type="datetime1">
              <a:rPr lang="en-IN" smtClean="0"/>
              <a:t>20-02-2025</a:t>
            </a:fld>
            <a:endParaRPr lang="en-IN"/>
          </a:p>
        </p:txBody>
      </p:sp>
      <p:sp>
        <p:nvSpPr>
          <p:cNvPr id="6" name="Footer Placeholder 5"/>
          <p:cNvSpPr>
            <a:spLocks noGrp="1"/>
          </p:cNvSpPr>
          <p:nvPr>
            <p:ph type="ftr" sz="quarter" idx="11"/>
          </p:nvPr>
        </p:nvSpPr>
        <p:spPr/>
        <p:txBody>
          <a:bodyPr/>
          <a:lstStyle/>
          <a:p>
            <a:r>
              <a:rPr lang="sv-SE"/>
              <a:t>Aamir Ahmad Ansari &amp; Adil Sheikh</a:t>
            </a:r>
            <a:endParaRPr lang="en-IN"/>
          </a:p>
        </p:txBody>
      </p:sp>
      <p:sp>
        <p:nvSpPr>
          <p:cNvPr id="7" name="Slide Number Placeholder 6"/>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963541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ED63C3-C774-43F9-ABC8-5FDDD08CE3AC}" type="datetime1">
              <a:rPr lang="en-IN" smtClean="0"/>
              <a:t>20-02-2025</a:t>
            </a:fld>
            <a:endParaRPr lang="en-IN"/>
          </a:p>
        </p:txBody>
      </p:sp>
      <p:sp>
        <p:nvSpPr>
          <p:cNvPr id="8" name="Footer Placeholder 7"/>
          <p:cNvSpPr>
            <a:spLocks noGrp="1"/>
          </p:cNvSpPr>
          <p:nvPr>
            <p:ph type="ftr" sz="quarter" idx="11"/>
          </p:nvPr>
        </p:nvSpPr>
        <p:spPr/>
        <p:txBody>
          <a:bodyPr/>
          <a:lstStyle/>
          <a:p>
            <a:r>
              <a:rPr lang="sv-SE"/>
              <a:t>Aamir Ahmad Ansari &amp; Adil Sheikh</a:t>
            </a:r>
            <a:endParaRPr lang="en-IN"/>
          </a:p>
        </p:txBody>
      </p:sp>
      <p:sp>
        <p:nvSpPr>
          <p:cNvPr id="9" name="Slide Number Placeholder 8"/>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296513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7C76CE-10B6-42E7-B925-F5F0D9A5AC7B}" type="datetime1">
              <a:rPr lang="en-IN" smtClean="0"/>
              <a:t>20-02-2025</a:t>
            </a:fld>
            <a:endParaRPr lang="en-IN"/>
          </a:p>
        </p:txBody>
      </p:sp>
      <p:sp>
        <p:nvSpPr>
          <p:cNvPr id="4" name="Footer Placeholder 3"/>
          <p:cNvSpPr>
            <a:spLocks noGrp="1"/>
          </p:cNvSpPr>
          <p:nvPr>
            <p:ph type="ftr" sz="quarter" idx="11"/>
          </p:nvPr>
        </p:nvSpPr>
        <p:spPr/>
        <p:txBody>
          <a:bodyPr/>
          <a:lstStyle/>
          <a:p>
            <a:r>
              <a:rPr lang="sv-SE"/>
              <a:t>Aamir Ahmad Ansari &amp; Adil Sheikh</a:t>
            </a:r>
            <a:endParaRPr lang="en-IN"/>
          </a:p>
        </p:txBody>
      </p:sp>
      <p:sp>
        <p:nvSpPr>
          <p:cNvPr id="5" name="Slide Number Placeholder 4"/>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314075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856C4-1A2E-4888-A253-FEDFE7546C63}" type="datetime1">
              <a:rPr lang="en-IN" smtClean="0"/>
              <a:t>20-02-2025</a:t>
            </a:fld>
            <a:endParaRPr lang="en-IN"/>
          </a:p>
        </p:txBody>
      </p:sp>
      <p:sp>
        <p:nvSpPr>
          <p:cNvPr id="3" name="Footer Placeholder 2"/>
          <p:cNvSpPr>
            <a:spLocks noGrp="1"/>
          </p:cNvSpPr>
          <p:nvPr>
            <p:ph type="ftr" sz="quarter" idx="11"/>
          </p:nvPr>
        </p:nvSpPr>
        <p:spPr/>
        <p:txBody>
          <a:bodyPr/>
          <a:lstStyle/>
          <a:p>
            <a:r>
              <a:rPr lang="sv-SE"/>
              <a:t>Aamir Ahmad Ansari &amp; Adil Sheikh</a:t>
            </a:r>
            <a:endParaRPr lang="en-IN"/>
          </a:p>
        </p:txBody>
      </p:sp>
      <p:sp>
        <p:nvSpPr>
          <p:cNvPr id="4" name="Slide Number Placeholder 3"/>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163406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B3DCD3-DEA0-4F79-8B25-84E85490647E}" type="datetime1">
              <a:rPr lang="en-IN" smtClean="0"/>
              <a:t>20-02-2025</a:t>
            </a:fld>
            <a:endParaRPr lang="en-IN"/>
          </a:p>
        </p:txBody>
      </p:sp>
      <p:sp>
        <p:nvSpPr>
          <p:cNvPr id="6" name="Footer Placeholder 5"/>
          <p:cNvSpPr>
            <a:spLocks noGrp="1"/>
          </p:cNvSpPr>
          <p:nvPr>
            <p:ph type="ftr" sz="quarter" idx="11"/>
          </p:nvPr>
        </p:nvSpPr>
        <p:spPr/>
        <p:txBody>
          <a:bodyPr/>
          <a:lstStyle/>
          <a:p>
            <a:r>
              <a:rPr lang="sv-SE"/>
              <a:t>Aamir Ahmad Ansari &amp; Adil Sheikh</a:t>
            </a:r>
            <a:endParaRPr lang="en-IN"/>
          </a:p>
        </p:txBody>
      </p:sp>
      <p:sp>
        <p:nvSpPr>
          <p:cNvPr id="7" name="Slide Number Placeholder 6"/>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2904493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E3C013-2B48-43DD-A277-C0E38CFB774C}" type="datetime1">
              <a:rPr lang="en-IN" smtClean="0"/>
              <a:t>20-02-2025</a:t>
            </a:fld>
            <a:endParaRPr lang="en-IN"/>
          </a:p>
        </p:txBody>
      </p:sp>
      <p:sp>
        <p:nvSpPr>
          <p:cNvPr id="6" name="Footer Placeholder 5"/>
          <p:cNvSpPr>
            <a:spLocks noGrp="1"/>
          </p:cNvSpPr>
          <p:nvPr>
            <p:ph type="ftr" sz="quarter" idx="11"/>
          </p:nvPr>
        </p:nvSpPr>
        <p:spPr/>
        <p:txBody>
          <a:bodyPr/>
          <a:lstStyle/>
          <a:p>
            <a:r>
              <a:rPr lang="sv-SE"/>
              <a:t>Aamir Ahmad Ansari &amp; Adil Sheikh</a:t>
            </a:r>
            <a:endParaRPr lang="en-IN"/>
          </a:p>
        </p:txBody>
      </p:sp>
      <p:sp>
        <p:nvSpPr>
          <p:cNvPr id="7" name="Slide Number Placeholder 6"/>
          <p:cNvSpPr>
            <a:spLocks noGrp="1"/>
          </p:cNvSpPr>
          <p:nvPr>
            <p:ph type="sldNum" sz="quarter" idx="12"/>
          </p:nvPr>
        </p:nvSpPr>
        <p:spPr/>
        <p:txBody>
          <a:bodyPr/>
          <a:lstStyle/>
          <a:p>
            <a:fld id="{859981E8-5F65-4F74-B83B-30BA95DD5A92}" type="slidenum">
              <a:rPr lang="en-IN" smtClean="0"/>
              <a:t>‹#›</a:t>
            </a:fld>
            <a:endParaRPr lang="en-IN"/>
          </a:p>
        </p:txBody>
      </p:sp>
    </p:spTree>
    <p:extLst>
      <p:ext uri="{BB962C8B-B14F-4D97-AF65-F5344CB8AC3E}">
        <p14:creationId xmlns:p14="http://schemas.microsoft.com/office/powerpoint/2010/main" val="206836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40C85F-2669-456D-9632-2E4FD2E8F1AF}" type="datetime1">
              <a:rPr lang="en-IN" smtClean="0"/>
              <a:t>20-02-2025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sv-SE"/>
              <a:t>Aamir Ahmad Ansari &amp; Adil Sheikh</a:t>
            </a:r>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9981E8-5F65-4F74-B83B-30BA95DD5A92}" type="slidenum">
              <a:rPr lang="en-IN" smtClean="0"/>
              <a:t>‹#›</a:t>
            </a:fld>
            <a:endParaRPr lang="en-IN"/>
          </a:p>
        </p:txBody>
      </p:sp>
    </p:spTree>
    <p:extLst>
      <p:ext uri="{BB962C8B-B14F-4D97-AF65-F5344CB8AC3E}">
        <p14:creationId xmlns:p14="http://schemas.microsoft.com/office/powerpoint/2010/main" val="30446323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scaler.com/topics/deep-learning/attention-mechanism-deep-learnin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abac.org/blog/the-power-of-natural-language-processing-in-business-analyti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6">
            <a:extLst>
              <a:ext uri="{FF2B5EF4-FFF2-40B4-BE49-F238E27FC236}">
                <a16:creationId xmlns:a16="http://schemas.microsoft.com/office/drawing/2014/main" id="{008908AC-0D05-A0F3-A4AD-533871B10BE8}"/>
              </a:ext>
            </a:extLst>
          </p:cNvPr>
          <p:cNvSpPr>
            <a:spLocks noGrp="1"/>
          </p:cNvSpPr>
          <p:nvPr>
            <p:ph type="ctrTitle"/>
          </p:nvPr>
        </p:nvSpPr>
        <p:spPr>
          <a:xfrm>
            <a:off x="3081353" y="2744191"/>
            <a:ext cx="5832648" cy="1585337"/>
          </a:xfrm>
        </p:spPr>
        <p:txBody>
          <a:bodyPr>
            <a:normAutofit fontScale="90000"/>
          </a:bodyPr>
          <a:lstStyle/>
          <a:p>
            <a:r>
              <a:rPr lang="en-US" altLang="ko-KR" dirty="0"/>
              <a:t>Natural Language Processing in Business Analytics</a:t>
            </a:r>
            <a:endParaRPr lang="ko-KR" altLang="en-US" b="1" dirty="0"/>
          </a:p>
        </p:txBody>
      </p:sp>
      <p:sp>
        <p:nvSpPr>
          <p:cNvPr id="8" name="Footer Placeholder 7">
            <a:extLst>
              <a:ext uri="{FF2B5EF4-FFF2-40B4-BE49-F238E27FC236}">
                <a16:creationId xmlns:a16="http://schemas.microsoft.com/office/drawing/2014/main" id="{3D0AF8E2-1280-C5DB-FB1F-B3210E066ED1}"/>
              </a:ext>
            </a:extLst>
          </p:cNvPr>
          <p:cNvSpPr>
            <a:spLocks noGrp="1"/>
          </p:cNvSpPr>
          <p:nvPr>
            <p:ph type="ftr" sz="quarter" idx="11"/>
          </p:nvPr>
        </p:nvSpPr>
        <p:spPr/>
        <p:txBody>
          <a:bodyPr/>
          <a:lstStyle/>
          <a:p>
            <a:r>
              <a:rPr lang="sv-SE"/>
              <a:t>Aamir Ahmad Ansari &amp; Adil Sheikh</a:t>
            </a:r>
            <a:endParaRPr lang="en-IN"/>
          </a:p>
        </p:txBody>
      </p:sp>
      <p:sp>
        <p:nvSpPr>
          <p:cNvPr id="9" name="Slide Number Placeholder 8">
            <a:extLst>
              <a:ext uri="{FF2B5EF4-FFF2-40B4-BE49-F238E27FC236}">
                <a16:creationId xmlns:a16="http://schemas.microsoft.com/office/drawing/2014/main" id="{F8AC3660-441A-1C07-1C9D-2E693F599FD2}"/>
              </a:ext>
            </a:extLst>
          </p:cNvPr>
          <p:cNvSpPr>
            <a:spLocks noGrp="1"/>
          </p:cNvSpPr>
          <p:nvPr>
            <p:ph type="sldNum" sz="quarter" idx="12"/>
          </p:nvPr>
        </p:nvSpPr>
        <p:spPr/>
        <p:txBody>
          <a:bodyPr/>
          <a:lstStyle/>
          <a:p>
            <a:fld id="{859981E8-5F65-4F74-B83B-30BA95DD5A92}" type="slidenum">
              <a:rPr lang="en-IN" smtClean="0"/>
              <a:t>1</a:t>
            </a:fld>
            <a:endParaRPr lang="en-IN"/>
          </a:p>
        </p:txBody>
      </p:sp>
    </p:spTree>
    <p:extLst>
      <p:ext uri="{BB962C8B-B14F-4D97-AF65-F5344CB8AC3E}">
        <p14:creationId xmlns:p14="http://schemas.microsoft.com/office/powerpoint/2010/main" val="291166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DF62E-2D73-29AC-0536-F85A59776513}"/>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9EDD23D-3C0F-ADCF-ABC7-414A6B111AA3}"/>
              </a:ext>
            </a:extLst>
          </p:cNvPr>
          <p:cNvSpPr>
            <a:spLocks noGrp="1"/>
          </p:cNvSpPr>
          <p:nvPr>
            <p:ph type="title"/>
          </p:nvPr>
        </p:nvSpPr>
        <p:spPr>
          <a:xfrm>
            <a:off x="1447587" y="265661"/>
            <a:ext cx="7661196" cy="796908"/>
          </a:xfrm>
        </p:spPr>
        <p:txBody>
          <a:bodyPr/>
          <a:lstStyle/>
          <a:p>
            <a:r>
              <a:rPr lang="en-US" altLang="ko-KR" dirty="0"/>
              <a:t>Recurrent Neural Networks</a:t>
            </a:r>
            <a:endParaRPr lang="en-IN" dirty="0"/>
          </a:p>
        </p:txBody>
      </p:sp>
      <p:pic>
        <p:nvPicPr>
          <p:cNvPr id="3" name="Picture 2">
            <a:extLst>
              <a:ext uri="{FF2B5EF4-FFF2-40B4-BE49-F238E27FC236}">
                <a16:creationId xmlns:a16="http://schemas.microsoft.com/office/drawing/2014/main" id="{5315F028-6FC1-8A93-13C9-6BED7F476CF4}"/>
              </a:ext>
            </a:extLst>
          </p:cNvPr>
          <p:cNvPicPr>
            <a:picLocks noChangeAspect="1"/>
          </p:cNvPicPr>
          <p:nvPr/>
        </p:nvPicPr>
        <p:blipFill>
          <a:blip r:embed="rId2"/>
          <a:stretch>
            <a:fillRect/>
          </a:stretch>
        </p:blipFill>
        <p:spPr>
          <a:xfrm>
            <a:off x="1910105" y="2214697"/>
            <a:ext cx="7427892" cy="3029140"/>
          </a:xfrm>
          <a:prstGeom prst="rect">
            <a:avLst/>
          </a:prstGeom>
        </p:spPr>
      </p:pic>
      <p:sp>
        <p:nvSpPr>
          <p:cNvPr id="4" name="Speech Bubble: Rectangle with Corners Rounded 3">
            <a:extLst>
              <a:ext uri="{FF2B5EF4-FFF2-40B4-BE49-F238E27FC236}">
                <a16:creationId xmlns:a16="http://schemas.microsoft.com/office/drawing/2014/main" id="{5776852B-37AB-D7CD-BF38-CBE42F346A14}"/>
              </a:ext>
            </a:extLst>
          </p:cNvPr>
          <p:cNvSpPr/>
          <p:nvPr/>
        </p:nvSpPr>
        <p:spPr>
          <a:xfrm>
            <a:off x="5119995" y="1105855"/>
            <a:ext cx="2880320" cy="1044116"/>
          </a:xfrm>
          <a:prstGeom prst="wedgeRoundRectCallout">
            <a:avLst>
              <a:gd name="adj1" fmla="val -135484"/>
              <a:gd name="adj2" fmla="val 218693"/>
              <a:gd name="adj3" fmla="val 16667"/>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The  hidden state keeps track of the context and enables the model to use it and predict the future.</a:t>
            </a:r>
          </a:p>
        </p:txBody>
      </p:sp>
      <p:sp>
        <p:nvSpPr>
          <p:cNvPr id="5" name="Speech Bubble: Rectangle with Corners Rounded 4">
            <a:extLst>
              <a:ext uri="{FF2B5EF4-FFF2-40B4-BE49-F238E27FC236}">
                <a16:creationId xmlns:a16="http://schemas.microsoft.com/office/drawing/2014/main" id="{E820A079-C505-6EFA-23C2-35CFA5072A3A}"/>
              </a:ext>
            </a:extLst>
          </p:cNvPr>
          <p:cNvSpPr/>
          <p:nvPr/>
        </p:nvSpPr>
        <p:spPr>
          <a:xfrm>
            <a:off x="5912083" y="5455057"/>
            <a:ext cx="2808312" cy="1260140"/>
          </a:xfrm>
          <a:prstGeom prst="wedgeRoundRectCallout">
            <a:avLst>
              <a:gd name="adj1" fmla="val -91683"/>
              <a:gd name="adj2" fmla="val -177298"/>
              <a:gd name="adj3" fmla="val 16667"/>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W, U, V are parameters of the model that are shared across the whole sequence/sentence.</a:t>
            </a:r>
          </a:p>
        </p:txBody>
      </p:sp>
      <p:sp>
        <p:nvSpPr>
          <p:cNvPr id="6" name="Footer Placeholder 5">
            <a:extLst>
              <a:ext uri="{FF2B5EF4-FFF2-40B4-BE49-F238E27FC236}">
                <a16:creationId xmlns:a16="http://schemas.microsoft.com/office/drawing/2014/main" id="{02FD8D38-8D50-D45C-25DA-33109B8691B0}"/>
              </a:ext>
            </a:extLst>
          </p:cNvPr>
          <p:cNvSpPr>
            <a:spLocks noGrp="1"/>
          </p:cNvSpPr>
          <p:nvPr>
            <p:ph type="ftr" sz="quarter" idx="11"/>
          </p:nvPr>
        </p:nvSpPr>
        <p:spPr/>
        <p:txBody>
          <a:bodyPr/>
          <a:lstStyle/>
          <a:p>
            <a:r>
              <a:rPr lang="sv-SE"/>
              <a:t>Aamir Ahmad Ansari &amp; Adil Sheikh</a:t>
            </a:r>
            <a:endParaRPr lang="en-IN" dirty="0"/>
          </a:p>
        </p:txBody>
      </p:sp>
      <p:sp>
        <p:nvSpPr>
          <p:cNvPr id="7" name="Slide Number Placeholder 6">
            <a:extLst>
              <a:ext uri="{FF2B5EF4-FFF2-40B4-BE49-F238E27FC236}">
                <a16:creationId xmlns:a16="http://schemas.microsoft.com/office/drawing/2014/main" id="{DD693A2B-DEE2-543E-576E-4290D3A608BC}"/>
              </a:ext>
            </a:extLst>
          </p:cNvPr>
          <p:cNvSpPr>
            <a:spLocks noGrp="1"/>
          </p:cNvSpPr>
          <p:nvPr>
            <p:ph type="sldNum" sz="quarter" idx="12"/>
          </p:nvPr>
        </p:nvSpPr>
        <p:spPr/>
        <p:txBody>
          <a:bodyPr/>
          <a:lstStyle/>
          <a:p>
            <a:fld id="{859981E8-5F65-4F74-B83B-30BA95DD5A92}" type="slidenum">
              <a:rPr lang="en-IN" smtClean="0"/>
              <a:t>10</a:t>
            </a:fld>
            <a:endParaRPr lang="en-IN"/>
          </a:p>
        </p:txBody>
      </p:sp>
    </p:spTree>
    <p:extLst>
      <p:ext uri="{BB962C8B-B14F-4D97-AF65-F5344CB8AC3E}">
        <p14:creationId xmlns:p14="http://schemas.microsoft.com/office/powerpoint/2010/main" val="300050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55AD-CD59-C1C5-4C9E-95C7B0D7A8BC}"/>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5E91C114-D8CC-5D4E-EE84-562959F23298}"/>
              </a:ext>
            </a:extLst>
          </p:cNvPr>
          <p:cNvSpPr>
            <a:spLocks noGrp="1"/>
          </p:cNvSpPr>
          <p:nvPr>
            <p:ph type="title"/>
          </p:nvPr>
        </p:nvSpPr>
        <p:spPr>
          <a:xfrm>
            <a:off x="1447588" y="481970"/>
            <a:ext cx="7661196" cy="796908"/>
          </a:xfrm>
        </p:spPr>
        <p:txBody>
          <a:bodyPr/>
          <a:lstStyle/>
          <a:p>
            <a:r>
              <a:rPr lang="en-US" altLang="ko-KR" dirty="0"/>
              <a:t>Recurrent Neural Networks</a:t>
            </a:r>
            <a:endParaRPr lang="en-IN"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62CF955-0675-D18A-BA84-64CE7E9F8885}"/>
                  </a:ext>
                </a:extLst>
              </p:cNvPr>
              <p:cNvSpPr txBox="1"/>
              <p:nvPr/>
            </p:nvSpPr>
            <p:spPr>
              <a:xfrm>
                <a:off x="2011993" y="2444115"/>
                <a:ext cx="7558416" cy="1969770"/>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𝑋</m:t>
                      </m:r>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r>
                            <m:rPr>
                              <m:nor/>
                            </m:rPr>
                            <a:rPr lang="en-IN" sz="3200" b="0" i="0" smtClean="0">
                              <a:latin typeface="Cambria Math" panose="02040503050406030204" pitchFamily="18" charset="0"/>
                            </a:rPr>
                            <m:t>The</m:t>
                          </m:r>
                          <m:r>
                            <a:rPr lang="en-IN" sz="3200" b="0" i="1" smtClean="0">
                              <a:latin typeface="Cambria Math" panose="02040503050406030204" pitchFamily="18" charset="0"/>
                            </a:rPr>
                            <m:t>,</m:t>
                          </m:r>
                          <m:r>
                            <m:rPr>
                              <m:nor/>
                            </m:rPr>
                            <a:rPr lang="en-IN" sz="3200" b="0" i="0" smtClean="0">
                              <a:latin typeface="Cambria Math" panose="02040503050406030204" pitchFamily="18" charset="0"/>
                            </a:rPr>
                            <m:t>weather</m:t>
                          </m:r>
                          <m:r>
                            <a:rPr lang="en-IN" sz="3200" b="0" i="1" smtClean="0">
                              <a:latin typeface="Cambria Math" panose="02040503050406030204" pitchFamily="18" charset="0"/>
                            </a:rPr>
                            <m:t>, </m:t>
                          </m:r>
                          <m:r>
                            <m:rPr>
                              <m:nor/>
                            </m:rPr>
                            <a:rPr lang="en-IN" sz="3200" b="0" i="0" smtClean="0">
                              <a:latin typeface="Cambria Math" panose="02040503050406030204" pitchFamily="18" charset="0"/>
                            </a:rPr>
                            <m:t>is</m:t>
                          </m:r>
                          <m:r>
                            <a:rPr lang="en-IN" sz="3200" b="0" i="1" smtClean="0">
                              <a:latin typeface="Cambria Math" panose="02040503050406030204" pitchFamily="18" charset="0"/>
                            </a:rPr>
                            <m:t>, </m:t>
                          </m:r>
                          <m:r>
                            <m:rPr>
                              <m:nor/>
                            </m:rPr>
                            <a:rPr lang="en-IN" sz="3200" b="0" i="0" smtClean="0">
                              <a:latin typeface="Cambria Math" panose="02040503050406030204" pitchFamily="18" charset="0"/>
                            </a:rPr>
                            <m:t>pleasant</m:t>
                          </m:r>
                          <m:r>
                            <a:rPr lang="en-IN" sz="3200" b="0" i="1" smtClean="0">
                              <a:latin typeface="Cambria Math" panose="02040503050406030204" pitchFamily="18" charset="0"/>
                            </a:rPr>
                            <m:t>, </m:t>
                          </m:r>
                          <m:r>
                            <m:rPr>
                              <m:nor/>
                            </m:rPr>
                            <a:rPr lang="en-IN" sz="3200" b="0" i="0" smtClean="0">
                              <a:latin typeface="Cambria Math" panose="02040503050406030204" pitchFamily="18" charset="0"/>
                            </a:rPr>
                            <m:t>today</m:t>
                          </m:r>
                          <m:r>
                            <a:rPr lang="en-IN" sz="3200" b="0" i="1" smtClean="0">
                              <a:latin typeface="Cambria Math" panose="02040503050406030204" pitchFamily="18" charset="0"/>
                            </a:rPr>
                            <m:t>, </m:t>
                          </m:r>
                          <m:r>
                            <m:rPr>
                              <m:nor/>
                            </m:rPr>
                            <a:rPr lang="en-IN" sz="3200" b="0" i="0" smtClean="0">
                              <a:latin typeface="Cambria Math" panose="02040503050406030204" pitchFamily="18" charset="0"/>
                            </a:rPr>
                            <m:t>Adil</m:t>
                          </m:r>
                        </m:e>
                      </m:d>
                    </m:oMath>
                  </m:oMathPara>
                </a14:m>
                <a:endParaRPr lang="en-IN" sz="3200" b="0" dirty="0"/>
              </a:p>
              <a:p>
                <a:pPr algn="ctr"/>
                <a:endParaRPr lang="en-IN" sz="3200" b="0" dirty="0"/>
              </a:p>
              <a:p>
                <a:pPr algn="ct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𝑌</m:t>
                      </m:r>
                      <m:r>
                        <a:rPr lang="en-IN" sz="3200" b="0" i="1" smtClean="0">
                          <a:latin typeface="Cambria Math" panose="02040503050406030204" pitchFamily="18" charset="0"/>
                        </a:rPr>
                        <m:t>=</m:t>
                      </m:r>
                      <m:d>
                        <m:dPr>
                          <m:begChr m:val="["/>
                          <m:endChr m:val="]"/>
                          <m:ctrlPr>
                            <a:rPr lang="en-IN" sz="3200" b="0" i="1" smtClean="0">
                              <a:latin typeface="Cambria Math" panose="02040503050406030204" pitchFamily="18" charset="0"/>
                            </a:rPr>
                          </m:ctrlPr>
                        </m:dPr>
                        <m:e>
                          <m:r>
                            <m:rPr>
                              <m:nor/>
                            </m:rPr>
                            <a:rPr lang="en-IN" sz="3200" b="0" i="0" smtClean="0">
                              <a:latin typeface="Cambria Math" panose="02040503050406030204" pitchFamily="18" charset="0"/>
                            </a:rPr>
                            <m:t>weather</m:t>
                          </m:r>
                          <m:r>
                            <a:rPr lang="en-IN" sz="3200" b="0" i="1" smtClean="0">
                              <a:latin typeface="Cambria Math" panose="02040503050406030204" pitchFamily="18" charset="0"/>
                            </a:rPr>
                            <m:t>, </m:t>
                          </m:r>
                          <m:r>
                            <m:rPr>
                              <m:nor/>
                            </m:rPr>
                            <a:rPr lang="en-IN" sz="3200" b="0" i="0" smtClean="0">
                              <a:latin typeface="Cambria Math" panose="02040503050406030204" pitchFamily="18" charset="0"/>
                            </a:rPr>
                            <m:t>is</m:t>
                          </m:r>
                          <m:r>
                            <a:rPr lang="en-IN" sz="3200" b="0" i="1" smtClean="0">
                              <a:latin typeface="Cambria Math" panose="02040503050406030204" pitchFamily="18" charset="0"/>
                            </a:rPr>
                            <m:t>, </m:t>
                          </m:r>
                          <m:r>
                            <m:rPr>
                              <m:nor/>
                            </m:rPr>
                            <a:rPr lang="en-IN" sz="3200" b="0" i="0" smtClean="0">
                              <a:latin typeface="Cambria Math" panose="02040503050406030204" pitchFamily="18" charset="0"/>
                            </a:rPr>
                            <m:t>pleasant</m:t>
                          </m:r>
                          <m:r>
                            <a:rPr lang="en-IN" sz="3200" b="0" i="1" smtClean="0">
                              <a:latin typeface="Cambria Math" panose="02040503050406030204" pitchFamily="18" charset="0"/>
                            </a:rPr>
                            <m:t>, </m:t>
                          </m:r>
                          <m:r>
                            <m:rPr>
                              <m:nor/>
                            </m:rPr>
                            <a:rPr lang="en-IN" sz="3200" b="0" i="0" smtClean="0">
                              <a:latin typeface="Cambria Math" panose="02040503050406030204" pitchFamily="18" charset="0"/>
                            </a:rPr>
                            <m:t>today</m:t>
                          </m:r>
                          <m:r>
                            <a:rPr lang="en-IN" sz="3200" b="0" i="1" smtClean="0">
                              <a:latin typeface="Cambria Math" panose="02040503050406030204" pitchFamily="18" charset="0"/>
                            </a:rPr>
                            <m:t>, </m:t>
                          </m:r>
                          <m:r>
                            <m:rPr>
                              <m:nor/>
                            </m:rPr>
                            <a:rPr lang="en-IN" sz="3200" b="0" i="0" smtClean="0">
                              <a:latin typeface="Cambria Math" panose="02040503050406030204" pitchFamily="18" charset="0"/>
                            </a:rPr>
                            <m:t>Adil</m:t>
                          </m:r>
                        </m:e>
                      </m:d>
                    </m:oMath>
                  </m:oMathPara>
                </a14:m>
                <a:endParaRPr lang="en-IN" sz="3200" b="0" dirty="0"/>
              </a:p>
              <a:p>
                <a:pPr algn="ctr"/>
                <a:endParaRPr lang="en-IN" sz="3200" dirty="0"/>
              </a:p>
            </p:txBody>
          </p:sp>
        </mc:Choice>
        <mc:Fallback xmlns="">
          <p:sp>
            <p:nvSpPr>
              <p:cNvPr id="3" name="TextBox 2">
                <a:extLst>
                  <a:ext uri="{FF2B5EF4-FFF2-40B4-BE49-F238E27FC236}">
                    <a16:creationId xmlns:a16="http://schemas.microsoft.com/office/drawing/2014/main" id="{A62CF955-0675-D18A-BA84-64CE7E9F8885}"/>
                  </a:ext>
                </a:extLst>
              </p:cNvPr>
              <p:cNvSpPr txBox="1">
                <a:spLocks noRot="1" noChangeAspect="1" noMove="1" noResize="1" noEditPoints="1" noAdjustHandles="1" noChangeArrowheads="1" noChangeShapeType="1" noTextEdit="1"/>
              </p:cNvSpPr>
              <p:nvPr/>
            </p:nvSpPr>
            <p:spPr>
              <a:xfrm>
                <a:off x="2011993" y="2444115"/>
                <a:ext cx="7558416" cy="1969770"/>
              </a:xfrm>
              <a:prstGeom prst="rect">
                <a:avLst/>
              </a:prstGeom>
              <a:blipFill>
                <a:blip r:embed="rId2"/>
                <a:stretch>
                  <a:fillRect/>
                </a:stretch>
              </a:blipFill>
            </p:spPr>
            <p:txBody>
              <a:bodyPr/>
              <a:lstStyle/>
              <a:p>
                <a:r>
                  <a:rPr lang="en-IN">
                    <a:noFill/>
                  </a:rPr>
                  <a:t> </a:t>
                </a:r>
              </a:p>
            </p:txBody>
          </p:sp>
        </mc:Fallback>
      </mc:AlternateContent>
      <p:cxnSp>
        <p:nvCxnSpPr>
          <p:cNvPr id="4" name="Straight Arrow Connector 3">
            <a:extLst>
              <a:ext uri="{FF2B5EF4-FFF2-40B4-BE49-F238E27FC236}">
                <a16:creationId xmlns:a16="http://schemas.microsoft.com/office/drawing/2014/main" id="{C3BC927E-BCA8-8A1D-21FE-DB00B1F200CD}"/>
              </a:ext>
            </a:extLst>
          </p:cNvPr>
          <p:cNvCxnSpPr/>
          <p:nvPr/>
        </p:nvCxnSpPr>
        <p:spPr>
          <a:xfrm>
            <a:off x="3342929" y="2876163"/>
            <a:ext cx="504056" cy="648072"/>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9F6484E-EAD1-54AC-3336-8AFBE30B6E15}"/>
              </a:ext>
            </a:extLst>
          </p:cNvPr>
          <p:cNvCxnSpPr/>
          <p:nvPr/>
        </p:nvCxnSpPr>
        <p:spPr>
          <a:xfrm>
            <a:off x="4423049" y="2869666"/>
            <a:ext cx="504056" cy="648072"/>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0E8A038-EB85-6A8E-B25C-3A39FE55E7DA}"/>
              </a:ext>
            </a:extLst>
          </p:cNvPr>
          <p:cNvCxnSpPr/>
          <p:nvPr/>
        </p:nvCxnSpPr>
        <p:spPr>
          <a:xfrm>
            <a:off x="5539173" y="2876163"/>
            <a:ext cx="504056" cy="648072"/>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23E77ED-FD3A-4C13-4DE3-7DE4F6E05139}"/>
              </a:ext>
            </a:extLst>
          </p:cNvPr>
          <p:cNvCxnSpPr/>
          <p:nvPr/>
        </p:nvCxnSpPr>
        <p:spPr>
          <a:xfrm>
            <a:off x="6744701" y="2862635"/>
            <a:ext cx="504056" cy="648072"/>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AC8BAA-ACD3-37D2-4A9D-7565AD25F4D2}"/>
              </a:ext>
            </a:extLst>
          </p:cNvPr>
          <p:cNvCxnSpPr/>
          <p:nvPr/>
        </p:nvCxnSpPr>
        <p:spPr>
          <a:xfrm>
            <a:off x="7860825" y="2876163"/>
            <a:ext cx="504056" cy="648072"/>
          </a:xfrm>
          <a:prstGeom prst="straightConnector1">
            <a:avLst/>
          </a:prstGeom>
          <a:ln w="254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F7FD8560-76D0-8D77-C44A-5D7B8139D992}"/>
              </a:ext>
            </a:extLst>
          </p:cNvPr>
          <p:cNvSpPr>
            <a:spLocks noGrp="1"/>
          </p:cNvSpPr>
          <p:nvPr>
            <p:ph type="ftr" sz="quarter" idx="11"/>
          </p:nvPr>
        </p:nvSpPr>
        <p:spPr/>
        <p:txBody>
          <a:bodyPr/>
          <a:lstStyle/>
          <a:p>
            <a:r>
              <a:rPr lang="sv-SE"/>
              <a:t>Aamir Ahmad Ansari &amp; Adil Sheikh</a:t>
            </a:r>
            <a:endParaRPr lang="en-IN" dirty="0"/>
          </a:p>
        </p:txBody>
      </p:sp>
      <p:sp>
        <p:nvSpPr>
          <p:cNvPr id="11" name="Slide Number Placeholder 10">
            <a:extLst>
              <a:ext uri="{FF2B5EF4-FFF2-40B4-BE49-F238E27FC236}">
                <a16:creationId xmlns:a16="http://schemas.microsoft.com/office/drawing/2014/main" id="{8AC7E298-439E-4B36-EC2D-0B732F33C249}"/>
              </a:ext>
            </a:extLst>
          </p:cNvPr>
          <p:cNvSpPr>
            <a:spLocks noGrp="1"/>
          </p:cNvSpPr>
          <p:nvPr>
            <p:ph type="sldNum" sz="quarter" idx="12"/>
          </p:nvPr>
        </p:nvSpPr>
        <p:spPr/>
        <p:txBody>
          <a:bodyPr/>
          <a:lstStyle/>
          <a:p>
            <a:fld id="{859981E8-5F65-4F74-B83B-30BA95DD5A92}" type="slidenum">
              <a:rPr lang="en-IN" smtClean="0"/>
              <a:t>11</a:t>
            </a:fld>
            <a:endParaRPr lang="en-IN"/>
          </a:p>
        </p:txBody>
      </p:sp>
    </p:spTree>
    <p:extLst>
      <p:ext uri="{BB962C8B-B14F-4D97-AF65-F5344CB8AC3E}">
        <p14:creationId xmlns:p14="http://schemas.microsoft.com/office/powerpoint/2010/main" val="15830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FD63F-B541-D36C-AA23-D9C3F0D2EEFB}"/>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FD68B129-E995-5302-360C-5A157129FB68}"/>
              </a:ext>
            </a:extLst>
          </p:cNvPr>
          <p:cNvSpPr>
            <a:spLocks noGrp="1"/>
          </p:cNvSpPr>
          <p:nvPr>
            <p:ph type="title"/>
          </p:nvPr>
        </p:nvSpPr>
        <p:spPr>
          <a:xfrm>
            <a:off x="1585239" y="216499"/>
            <a:ext cx="7661196" cy="796908"/>
          </a:xfrm>
        </p:spPr>
        <p:txBody>
          <a:bodyPr/>
          <a:lstStyle/>
          <a:p>
            <a:r>
              <a:rPr lang="en-US" altLang="ko-KR" dirty="0"/>
              <a:t>Recurrent Neural Networks</a:t>
            </a:r>
            <a:endParaRPr lang="en-IN" dirty="0"/>
          </a:p>
        </p:txBody>
      </p:sp>
      <p:pic>
        <p:nvPicPr>
          <p:cNvPr id="3" name="Picture 2">
            <a:extLst>
              <a:ext uri="{FF2B5EF4-FFF2-40B4-BE49-F238E27FC236}">
                <a16:creationId xmlns:a16="http://schemas.microsoft.com/office/drawing/2014/main" id="{AB09A570-746C-8628-28BE-1EAECF01B64A}"/>
              </a:ext>
            </a:extLst>
          </p:cNvPr>
          <p:cNvPicPr>
            <a:picLocks noChangeAspect="1"/>
          </p:cNvPicPr>
          <p:nvPr/>
        </p:nvPicPr>
        <p:blipFill>
          <a:blip r:embed="rId2"/>
          <a:stretch>
            <a:fillRect/>
          </a:stretch>
        </p:blipFill>
        <p:spPr>
          <a:xfrm>
            <a:off x="2047757" y="2885615"/>
            <a:ext cx="7427892" cy="3029140"/>
          </a:xfrm>
          <a:prstGeom prst="rect">
            <a:avLst/>
          </a:prstGeom>
        </p:spPr>
      </p:pic>
      <p:sp>
        <p:nvSpPr>
          <p:cNvPr id="4" name="Rectangle: Rounded Corners 3">
            <a:extLst>
              <a:ext uri="{FF2B5EF4-FFF2-40B4-BE49-F238E27FC236}">
                <a16:creationId xmlns:a16="http://schemas.microsoft.com/office/drawing/2014/main" id="{321D1266-DF75-3368-28DE-2613CDAD4A0B}"/>
              </a:ext>
            </a:extLst>
          </p:cNvPr>
          <p:cNvSpPr/>
          <p:nvPr/>
        </p:nvSpPr>
        <p:spPr>
          <a:xfrm>
            <a:off x="2233311" y="1589471"/>
            <a:ext cx="7013124"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Hidden State / Memory</a:t>
            </a:r>
          </a:p>
        </p:txBody>
      </p:sp>
      <p:sp>
        <p:nvSpPr>
          <p:cNvPr id="5" name="Footer Placeholder 4">
            <a:extLst>
              <a:ext uri="{FF2B5EF4-FFF2-40B4-BE49-F238E27FC236}">
                <a16:creationId xmlns:a16="http://schemas.microsoft.com/office/drawing/2014/main" id="{861C8F33-0940-9B38-0ACA-740F8FFD0486}"/>
              </a:ext>
            </a:extLst>
          </p:cNvPr>
          <p:cNvSpPr>
            <a:spLocks noGrp="1"/>
          </p:cNvSpPr>
          <p:nvPr>
            <p:ph type="ftr" sz="quarter" idx="11"/>
          </p:nvPr>
        </p:nvSpPr>
        <p:spPr/>
        <p:txBody>
          <a:bodyPr/>
          <a:lstStyle/>
          <a:p>
            <a:r>
              <a:rPr lang="sv-SE"/>
              <a:t>Aamir Ahmad Ansari &amp; Adil Sheikh</a:t>
            </a:r>
            <a:endParaRPr lang="en-IN" dirty="0"/>
          </a:p>
        </p:txBody>
      </p:sp>
      <p:sp>
        <p:nvSpPr>
          <p:cNvPr id="6" name="Slide Number Placeholder 5">
            <a:extLst>
              <a:ext uri="{FF2B5EF4-FFF2-40B4-BE49-F238E27FC236}">
                <a16:creationId xmlns:a16="http://schemas.microsoft.com/office/drawing/2014/main" id="{7EC8D73B-417A-3F13-330A-F9503FAAFC32}"/>
              </a:ext>
            </a:extLst>
          </p:cNvPr>
          <p:cNvSpPr>
            <a:spLocks noGrp="1"/>
          </p:cNvSpPr>
          <p:nvPr>
            <p:ph type="sldNum" sz="quarter" idx="12"/>
          </p:nvPr>
        </p:nvSpPr>
        <p:spPr/>
        <p:txBody>
          <a:bodyPr/>
          <a:lstStyle/>
          <a:p>
            <a:fld id="{859981E8-5F65-4F74-B83B-30BA95DD5A92}" type="slidenum">
              <a:rPr lang="en-IN" smtClean="0"/>
              <a:t>12</a:t>
            </a:fld>
            <a:endParaRPr lang="en-IN"/>
          </a:p>
        </p:txBody>
      </p:sp>
    </p:spTree>
    <p:extLst>
      <p:ext uri="{BB962C8B-B14F-4D97-AF65-F5344CB8AC3E}">
        <p14:creationId xmlns:p14="http://schemas.microsoft.com/office/powerpoint/2010/main" val="108792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BC867-91FE-8417-7B6C-7CF2C751557A}"/>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3B40F0E8-B08E-C58C-E801-523A92DC4438}"/>
              </a:ext>
            </a:extLst>
          </p:cNvPr>
          <p:cNvSpPr>
            <a:spLocks noGrp="1"/>
          </p:cNvSpPr>
          <p:nvPr>
            <p:ph type="title"/>
          </p:nvPr>
        </p:nvSpPr>
        <p:spPr>
          <a:xfrm>
            <a:off x="1585239" y="245994"/>
            <a:ext cx="7661196" cy="796908"/>
          </a:xfrm>
        </p:spPr>
        <p:txBody>
          <a:bodyPr/>
          <a:lstStyle/>
          <a:p>
            <a:r>
              <a:rPr lang="en-US" altLang="ko-KR" dirty="0"/>
              <a:t>Recurrent Neural Networks</a:t>
            </a:r>
            <a:endParaRPr lang="en-IN" dirty="0"/>
          </a:p>
        </p:txBody>
      </p:sp>
      <p:pic>
        <p:nvPicPr>
          <p:cNvPr id="3" name="Picture 2">
            <a:extLst>
              <a:ext uri="{FF2B5EF4-FFF2-40B4-BE49-F238E27FC236}">
                <a16:creationId xmlns:a16="http://schemas.microsoft.com/office/drawing/2014/main" id="{02A827C6-9AEB-7FB7-CB5B-9C2C33925083}"/>
              </a:ext>
            </a:extLst>
          </p:cNvPr>
          <p:cNvPicPr>
            <a:picLocks noChangeAspect="1"/>
          </p:cNvPicPr>
          <p:nvPr/>
        </p:nvPicPr>
        <p:blipFill>
          <a:blip r:embed="rId2"/>
          <a:stretch>
            <a:fillRect/>
          </a:stretch>
        </p:blipFill>
        <p:spPr>
          <a:xfrm>
            <a:off x="2047757" y="2915110"/>
            <a:ext cx="7427892" cy="3029140"/>
          </a:xfrm>
          <a:prstGeom prst="rect">
            <a:avLst/>
          </a:prstGeom>
        </p:spPr>
      </p:pic>
      <p:sp>
        <p:nvSpPr>
          <p:cNvPr id="4" name="Rectangle: Rounded Corners 3">
            <a:extLst>
              <a:ext uri="{FF2B5EF4-FFF2-40B4-BE49-F238E27FC236}">
                <a16:creationId xmlns:a16="http://schemas.microsoft.com/office/drawing/2014/main" id="{F2E89F15-EDAF-94D7-FDD6-654C2B311D29}"/>
              </a:ext>
            </a:extLst>
          </p:cNvPr>
          <p:cNvSpPr/>
          <p:nvPr/>
        </p:nvSpPr>
        <p:spPr>
          <a:xfrm>
            <a:off x="2233311" y="1618966"/>
            <a:ext cx="7013124"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E75D3985-CD6F-8788-E98D-3CADDCACBB4D}"/>
              </a:ext>
            </a:extLst>
          </p:cNvPr>
          <p:cNvSpPr/>
          <p:nvPr/>
        </p:nvSpPr>
        <p:spPr>
          <a:xfrm>
            <a:off x="2377327" y="1618966"/>
            <a:ext cx="6768752" cy="9144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The</a:t>
            </a:r>
          </a:p>
        </p:txBody>
      </p:sp>
      <p:sp>
        <p:nvSpPr>
          <p:cNvPr id="6" name="Rectangle: Rounded Corners 5">
            <a:extLst>
              <a:ext uri="{FF2B5EF4-FFF2-40B4-BE49-F238E27FC236}">
                <a16:creationId xmlns:a16="http://schemas.microsoft.com/office/drawing/2014/main" id="{623CA649-5A68-165B-FC50-728E6E44FE7F}"/>
              </a:ext>
            </a:extLst>
          </p:cNvPr>
          <p:cNvSpPr/>
          <p:nvPr/>
        </p:nvSpPr>
        <p:spPr>
          <a:xfrm>
            <a:off x="3241423" y="6083462"/>
            <a:ext cx="504056"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The</a:t>
            </a:r>
          </a:p>
        </p:txBody>
      </p:sp>
      <p:sp>
        <p:nvSpPr>
          <p:cNvPr id="7" name="Footer Placeholder 6">
            <a:extLst>
              <a:ext uri="{FF2B5EF4-FFF2-40B4-BE49-F238E27FC236}">
                <a16:creationId xmlns:a16="http://schemas.microsoft.com/office/drawing/2014/main" id="{5CC95287-0D80-C0F3-95C1-E75311E6EE24}"/>
              </a:ext>
            </a:extLst>
          </p:cNvPr>
          <p:cNvSpPr>
            <a:spLocks noGrp="1"/>
          </p:cNvSpPr>
          <p:nvPr>
            <p:ph type="ftr" sz="quarter" idx="11"/>
          </p:nvPr>
        </p:nvSpPr>
        <p:spPr/>
        <p:txBody>
          <a:bodyPr/>
          <a:lstStyle/>
          <a:p>
            <a:r>
              <a:rPr lang="sv-SE"/>
              <a:t>Aamir Ahmad Ansari &amp; Adil Sheikh</a:t>
            </a:r>
            <a:endParaRPr lang="en-IN" dirty="0"/>
          </a:p>
        </p:txBody>
      </p:sp>
      <p:sp>
        <p:nvSpPr>
          <p:cNvPr id="8" name="Slide Number Placeholder 7">
            <a:extLst>
              <a:ext uri="{FF2B5EF4-FFF2-40B4-BE49-F238E27FC236}">
                <a16:creationId xmlns:a16="http://schemas.microsoft.com/office/drawing/2014/main" id="{A5288B45-17DE-4944-18CC-B63B36E98996}"/>
              </a:ext>
            </a:extLst>
          </p:cNvPr>
          <p:cNvSpPr>
            <a:spLocks noGrp="1"/>
          </p:cNvSpPr>
          <p:nvPr>
            <p:ph type="sldNum" sz="quarter" idx="12"/>
          </p:nvPr>
        </p:nvSpPr>
        <p:spPr/>
        <p:txBody>
          <a:bodyPr/>
          <a:lstStyle/>
          <a:p>
            <a:fld id="{859981E8-5F65-4F74-B83B-30BA95DD5A92}" type="slidenum">
              <a:rPr lang="en-IN" smtClean="0"/>
              <a:t>13</a:t>
            </a:fld>
            <a:endParaRPr lang="en-IN"/>
          </a:p>
        </p:txBody>
      </p:sp>
      <p:sp>
        <p:nvSpPr>
          <p:cNvPr id="11" name="Rectangle: Rounded Corners 10">
            <a:extLst>
              <a:ext uri="{FF2B5EF4-FFF2-40B4-BE49-F238E27FC236}">
                <a16:creationId xmlns:a16="http://schemas.microsoft.com/office/drawing/2014/main" id="{10EF188F-52D5-BF55-0366-CF3D8387D88F}"/>
              </a:ext>
            </a:extLst>
          </p:cNvPr>
          <p:cNvSpPr/>
          <p:nvPr/>
        </p:nvSpPr>
        <p:spPr>
          <a:xfrm>
            <a:off x="3065595" y="2775898"/>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400" dirty="0"/>
              <a:t>weather</a:t>
            </a:r>
          </a:p>
        </p:txBody>
      </p:sp>
    </p:spTree>
    <p:extLst>
      <p:ext uri="{BB962C8B-B14F-4D97-AF65-F5344CB8AC3E}">
        <p14:creationId xmlns:p14="http://schemas.microsoft.com/office/powerpoint/2010/main" val="203759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38E18-56FC-3608-687A-FAD144B8D40D}"/>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03F41160-1075-8C9F-D9C6-321DADE06EEE}"/>
              </a:ext>
            </a:extLst>
          </p:cNvPr>
          <p:cNvSpPr>
            <a:spLocks noGrp="1"/>
          </p:cNvSpPr>
          <p:nvPr>
            <p:ph type="title"/>
          </p:nvPr>
        </p:nvSpPr>
        <p:spPr>
          <a:xfrm>
            <a:off x="1545910" y="236163"/>
            <a:ext cx="7661196" cy="796908"/>
          </a:xfrm>
        </p:spPr>
        <p:txBody>
          <a:bodyPr/>
          <a:lstStyle/>
          <a:p>
            <a:r>
              <a:rPr lang="en-US" altLang="ko-KR" dirty="0"/>
              <a:t>Recurrent Neural Networks</a:t>
            </a:r>
            <a:endParaRPr lang="en-IN" dirty="0"/>
          </a:p>
        </p:txBody>
      </p:sp>
      <p:pic>
        <p:nvPicPr>
          <p:cNvPr id="3" name="Picture 2">
            <a:extLst>
              <a:ext uri="{FF2B5EF4-FFF2-40B4-BE49-F238E27FC236}">
                <a16:creationId xmlns:a16="http://schemas.microsoft.com/office/drawing/2014/main" id="{410DB021-3354-AA58-9BF5-7E91E07ACF22}"/>
              </a:ext>
            </a:extLst>
          </p:cNvPr>
          <p:cNvPicPr>
            <a:picLocks noChangeAspect="1"/>
          </p:cNvPicPr>
          <p:nvPr/>
        </p:nvPicPr>
        <p:blipFill>
          <a:blip r:embed="rId2"/>
          <a:stretch>
            <a:fillRect/>
          </a:stretch>
        </p:blipFill>
        <p:spPr>
          <a:xfrm>
            <a:off x="2008428" y="2905279"/>
            <a:ext cx="7427892" cy="3029140"/>
          </a:xfrm>
          <a:prstGeom prst="rect">
            <a:avLst/>
          </a:prstGeom>
        </p:spPr>
      </p:pic>
      <p:sp>
        <p:nvSpPr>
          <p:cNvPr id="4" name="Rectangle: Rounded Corners 3">
            <a:extLst>
              <a:ext uri="{FF2B5EF4-FFF2-40B4-BE49-F238E27FC236}">
                <a16:creationId xmlns:a16="http://schemas.microsoft.com/office/drawing/2014/main" id="{A40A3AEF-5834-DB12-982C-F92E956AF3C8}"/>
              </a:ext>
            </a:extLst>
          </p:cNvPr>
          <p:cNvSpPr/>
          <p:nvPr/>
        </p:nvSpPr>
        <p:spPr>
          <a:xfrm>
            <a:off x="2193982" y="1609135"/>
            <a:ext cx="7013124"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sp>
        <p:nvSpPr>
          <p:cNvPr id="5" name="Rectangle 4">
            <a:extLst>
              <a:ext uri="{FF2B5EF4-FFF2-40B4-BE49-F238E27FC236}">
                <a16:creationId xmlns:a16="http://schemas.microsoft.com/office/drawing/2014/main" id="{44249BEA-984B-23AF-1A1F-A5CCCF8FE224}"/>
              </a:ext>
            </a:extLst>
          </p:cNvPr>
          <p:cNvSpPr/>
          <p:nvPr/>
        </p:nvSpPr>
        <p:spPr>
          <a:xfrm>
            <a:off x="2337998" y="1609135"/>
            <a:ext cx="3384376" cy="9144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The</a:t>
            </a:r>
          </a:p>
        </p:txBody>
      </p:sp>
      <p:sp>
        <p:nvSpPr>
          <p:cNvPr id="6" name="Rectangle 5">
            <a:extLst>
              <a:ext uri="{FF2B5EF4-FFF2-40B4-BE49-F238E27FC236}">
                <a16:creationId xmlns:a16="http://schemas.microsoft.com/office/drawing/2014/main" id="{44744CE3-106F-233B-4F33-A66D719FC4C4}"/>
              </a:ext>
            </a:extLst>
          </p:cNvPr>
          <p:cNvSpPr/>
          <p:nvPr/>
        </p:nvSpPr>
        <p:spPr>
          <a:xfrm>
            <a:off x="5290326" y="1614755"/>
            <a:ext cx="3798474" cy="914400"/>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weather</a:t>
            </a:r>
          </a:p>
        </p:txBody>
      </p:sp>
      <p:sp>
        <p:nvSpPr>
          <p:cNvPr id="7" name="Rectangle: Rounded Corners 6">
            <a:extLst>
              <a:ext uri="{FF2B5EF4-FFF2-40B4-BE49-F238E27FC236}">
                <a16:creationId xmlns:a16="http://schemas.microsoft.com/office/drawing/2014/main" id="{7B64F802-F940-4C34-5B73-CA86C836BCE2}"/>
              </a:ext>
            </a:extLst>
          </p:cNvPr>
          <p:cNvSpPr/>
          <p:nvPr/>
        </p:nvSpPr>
        <p:spPr>
          <a:xfrm>
            <a:off x="4434614" y="6073631"/>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400" dirty="0"/>
              <a:t>weather</a:t>
            </a:r>
          </a:p>
        </p:txBody>
      </p:sp>
      <p:sp>
        <p:nvSpPr>
          <p:cNvPr id="8" name="Rectangle: Rounded Corners 7">
            <a:extLst>
              <a:ext uri="{FF2B5EF4-FFF2-40B4-BE49-F238E27FC236}">
                <a16:creationId xmlns:a16="http://schemas.microsoft.com/office/drawing/2014/main" id="{5DCB579E-1CF8-111B-4C5F-DB18588B299F}"/>
              </a:ext>
            </a:extLst>
          </p:cNvPr>
          <p:cNvSpPr/>
          <p:nvPr/>
        </p:nvSpPr>
        <p:spPr>
          <a:xfrm>
            <a:off x="3202094" y="6073631"/>
            <a:ext cx="504056"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400" dirty="0"/>
              <a:t>The</a:t>
            </a:r>
          </a:p>
        </p:txBody>
      </p:sp>
      <p:sp>
        <p:nvSpPr>
          <p:cNvPr id="9" name="Footer Placeholder 8">
            <a:extLst>
              <a:ext uri="{FF2B5EF4-FFF2-40B4-BE49-F238E27FC236}">
                <a16:creationId xmlns:a16="http://schemas.microsoft.com/office/drawing/2014/main" id="{2242C950-B707-A049-42F7-7015B003A4A1}"/>
              </a:ext>
            </a:extLst>
          </p:cNvPr>
          <p:cNvSpPr>
            <a:spLocks noGrp="1"/>
          </p:cNvSpPr>
          <p:nvPr>
            <p:ph type="ftr" sz="quarter" idx="11"/>
          </p:nvPr>
        </p:nvSpPr>
        <p:spPr/>
        <p:txBody>
          <a:bodyPr/>
          <a:lstStyle/>
          <a:p>
            <a:r>
              <a:rPr lang="sv-SE"/>
              <a:t>Aamir Ahmad Ansari &amp; Adil Sheikh</a:t>
            </a:r>
            <a:endParaRPr lang="en-IN" dirty="0"/>
          </a:p>
        </p:txBody>
      </p:sp>
      <p:sp>
        <p:nvSpPr>
          <p:cNvPr id="10" name="Slide Number Placeholder 9">
            <a:extLst>
              <a:ext uri="{FF2B5EF4-FFF2-40B4-BE49-F238E27FC236}">
                <a16:creationId xmlns:a16="http://schemas.microsoft.com/office/drawing/2014/main" id="{672A8C22-7DB2-CC2C-2491-9F484F85E9B8}"/>
              </a:ext>
            </a:extLst>
          </p:cNvPr>
          <p:cNvSpPr>
            <a:spLocks noGrp="1"/>
          </p:cNvSpPr>
          <p:nvPr>
            <p:ph type="sldNum" sz="quarter" idx="12"/>
          </p:nvPr>
        </p:nvSpPr>
        <p:spPr/>
        <p:txBody>
          <a:bodyPr/>
          <a:lstStyle/>
          <a:p>
            <a:fld id="{859981E8-5F65-4F74-B83B-30BA95DD5A92}" type="slidenum">
              <a:rPr lang="en-IN" smtClean="0"/>
              <a:t>14</a:t>
            </a:fld>
            <a:endParaRPr lang="en-IN"/>
          </a:p>
        </p:txBody>
      </p:sp>
      <p:sp>
        <p:nvSpPr>
          <p:cNvPr id="11" name="Rectangle: Rounded Corners 10">
            <a:extLst>
              <a:ext uri="{FF2B5EF4-FFF2-40B4-BE49-F238E27FC236}">
                <a16:creationId xmlns:a16="http://schemas.microsoft.com/office/drawing/2014/main" id="{FC69A8EC-4F87-40F0-8949-BF09755B1F71}"/>
              </a:ext>
            </a:extLst>
          </p:cNvPr>
          <p:cNvSpPr/>
          <p:nvPr/>
        </p:nvSpPr>
        <p:spPr>
          <a:xfrm>
            <a:off x="4610442" y="2727593"/>
            <a:ext cx="504056"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is</a:t>
            </a:r>
          </a:p>
        </p:txBody>
      </p:sp>
    </p:spTree>
    <p:extLst>
      <p:ext uri="{BB962C8B-B14F-4D97-AF65-F5344CB8AC3E}">
        <p14:creationId xmlns:p14="http://schemas.microsoft.com/office/powerpoint/2010/main" val="4243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E6D2D-850B-33C5-136E-31446BDEA0D9}"/>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F2E77837-D6BD-1823-B7C1-AEF138933AAC}"/>
              </a:ext>
            </a:extLst>
          </p:cNvPr>
          <p:cNvSpPr>
            <a:spLocks noGrp="1"/>
          </p:cNvSpPr>
          <p:nvPr>
            <p:ph type="title"/>
          </p:nvPr>
        </p:nvSpPr>
        <p:spPr>
          <a:xfrm>
            <a:off x="1555742" y="226332"/>
            <a:ext cx="7661196" cy="796908"/>
          </a:xfrm>
        </p:spPr>
        <p:txBody>
          <a:bodyPr/>
          <a:lstStyle/>
          <a:p>
            <a:r>
              <a:rPr lang="en-US" altLang="ko-KR" dirty="0"/>
              <a:t>Recurrent Neural Networks</a:t>
            </a:r>
            <a:endParaRPr lang="en-IN" dirty="0"/>
          </a:p>
        </p:txBody>
      </p:sp>
      <p:pic>
        <p:nvPicPr>
          <p:cNvPr id="3" name="Picture 2">
            <a:extLst>
              <a:ext uri="{FF2B5EF4-FFF2-40B4-BE49-F238E27FC236}">
                <a16:creationId xmlns:a16="http://schemas.microsoft.com/office/drawing/2014/main" id="{A0DEFBF7-5DC7-F2CC-101B-3FF83F103B36}"/>
              </a:ext>
            </a:extLst>
          </p:cNvPr>
          <p:cNvPicPr>
            <a:picLocks noChangeAspect="1"/>
          </p:cNvPicPr>
          <p:nvPr/>
        </p:nvPicPr>
        <p:blipFill>
          <a:blip r:embed="rId2"/>
          <a:stretch>
            <a:fillRect/>
          </a:stretch>
        </p:blipFill>
        <p:spPr>
          <a:xfrm>
            <a:off x="2018260" y="2895448"/>
            <a:ext cx="7427892" cy="3029140"/>
          </a:xfrm>
          <a:prstGeom prst="rect">
            <a:avLst/>
          </a:prstGeom>
        </p:spPr>
      </p:pic>
      <p:sp>
        <p:nvSpPr>
          <p:cNvPr id="4" name="Rectangle: Rounded Corners 3">
            <a:extLst>
              <a:ext uri="{FF2B5EF4-FFF2-40B4-BE49-F238E27FC236}">
                <a16:creationId xmlns:a16="http://schemas.microsoft.com/office/drawing/2014/main" id="{A97C3011-007A-44FB-A75B-7052D1E953A8}"/>
              </a:ext>
            </a:extLst>
          </p:cNvPr>
          <p:cNvSpPr/>
          <p:nvPr/>
        </p:nvSpPr>
        <p:spPr>
          <a:xfrm>
            <a:off x="2203814" y="1599304"/>
            <a:ext cx="7013124"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0D9F498C-6F66-F6F8-5F0D-4F4611B42C6B}"/>
              </a:ext>
            </a:extLst>
          </p:cNvPr>
          <p:cNvSpPr/>
          <p:nvPr/>
        </p:nvSpPr>
        <p:spPr>
          <a:xfrm>
            <a:off x="2347830" y="1599304"/>
            <a:ext cx="1512168" cy="9144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The</a:t>
            </a:r>
          </a:p>
        </p:txBody>
      </p:sp>
      <p:sp>
        <p:nvSpPr>
          <p:cNvPr id="6" name="Rectangle 5">
            <a:extLst>
              <a:ext uri="{FF2B5EF4-FFF2-40B4-BE49-F238E27FC236}">
                <a16:creationId xmlns:a16="http://schemas.microsoft.com/office/drawing/2014/main" id="{37632DFD-E48B-8BF9-7CD0-F252F0085C71}"/>
              </a:ext>
            </a:extLst>
          </p:cNvPr>
          <p:cNvSpPr/>
          <p:nvPr/>
        </p:nvSpPr>
        <p:spPr>
          <a:xfrm>
            <a:off x="3859998" y="1608392"/>
            <a:ext cx="2016224" cy="914400"/>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weather</a:t>
            </a:r>
          </a:p>
        </p:txBody>
      </p:sp>
      <p:sp>
        <p:nvSpPr>
          <p:cNvPr id="7" name="Rectangle 6">
            <a:extLst>
              <a:ext uri="{FF2B5EF4-FFF2-40B4-BE49-F238E27FC236}">
                <a16:creationId xmlns:a16="http://schemas.microsoft.com/office/drawing/2014/main" id="{54994B7F-D24B-5CE5-CE0C-8D76004A448B}"/>
              </a:ext>
            </a:extLst>
          </p:cNvPr>
          <p:cNvSpPr/>
          <p:nvPr/>
        </p:nvSpPr>
        <p:spPr>
          <a:xfrm>
            <a:off x="5876222" y="1608392"/>
            <a:ext cx="3168352" cy="914400"/>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is</a:t>
            </a:r>
          </a:p>
        </p:txBody>
      </p:sp>
      <p:sp>
        <p:nvSpPr>
          <p:cNvPr id="8" name="Rectangle: Rounded Corners 7">
            <a:extLst>
              <a:ext uri="{FF2B5EF4-FFF2-40B4-BE49-F238E27FC236}">
                <a16:creationId xmlns:a16="http://schemas.microsoft.com/office/drawing/2014/main" id="{0B0CC94D-1DBB-99F0-78AF-33E6200AF4B1}"/>
              </a:ext>
            </a:extLst>
          </p:cNvPr>
          <p:cNvSpPr/>
          <p:nvPr/>
        </p:nvSpPr>
        <p:spPr>
          <a:xfrm>
            <a:off x="6028622" y="6063800"/>
            <a:ext cx="504056"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is</a:t>
            </a:r>
          </a:p>
        </p:txBody>
      </p:sp>
      <p:sp>
        <p:nvSpPr>
          <p:cNvPr id="9" name="Rectangle: Rounded Corners 8">
            <a:extLst>
              <a:ext uri="{FF2B5EF4-FFF2-40B4-BE49-F238E27FC236}">
                <a16:creationId xmlns:a16="http://schemas.microsoft.com/office/drawing/2014/main" id="{888D1F5B-94BA-6CF0-0D70-D072D24E70D0}"/>
              </a:ext>
            </a:extLst>
          </p:cNvPr>
          <p:cNvSpPr/>
          <p:nvPr/>
        </p:nvSpPr>
        <p:spPr>
          <a:xfrm>
            <a:off x="4444446" y="6063800"/>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weather</a:t>
            </a:r>
          </a:p>
        </p:txBody>
      </p:sp>
      <p:sp>
        <p:nvSpPr>
          <p:cNvPr id="10" name="Rectangle: Rounded Corners 9">
            <a:extLst>
              <a:ext uri="{FF2B5EF4-FFF2-40B4-BE49-F238E27FC236}">
                <a16:creationId xmlns:a16="http://schemas.microsoft.com/office/drawing/2014/main" id="{CBB07DBB-74CC-73C4-5C80-4EA53C15D966}"/>
              </a:ext>
            </a:extLst>
          </p:cNvPr>
          <p:cNvSpPr/>
          <p:nvPr/>
        </p:nvSpPr>
        <p:spPr>
          <a:xfrm>
            <a:off x="3211926" y="6063800"/>
            <a:ext cx="504056"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The</a:t>
            </a:r>
          </a:p>
        </p:txBody>
      </p:sp>
      <p:sp>
        <p:nvSpPr>
          <p:cNvPr id="11" name="Footer Placeholder 10">
            <a:extLst>
              <a:ext uri="{FF2B5EF4-FFF2-40B4-BE49-F238E27FC236}">
                <a16:creationId xmlns:a16="http://schemas.microsoft.com/office/drawing/2014/main" id="{8CC4F38E-6B26-9218-1441-94C7661D1C39}"/>
              </a:ext>
            </a:extLst>
          </p:cNvPr>
          <p:cNvSpPr>
            <a:spLocks noGrp="1"/>
          </p:cNvSpPr>
          <p:nvPr>
            <p:ph type="ftr" sz="quarter" idx="11"/>
          </p:nvPr>
        </p:nvSpPr>
        <p:spPr/>
        <p:txBody>
          <a:bodyPr/>
          <a:lstStyle/>
          <a:p>
            <a:r>
              <a:rPr lang="sv-SE"/>
              <a:t>Aamir Ahmad Ansari &amp; Adil Sheikh</a:t>
            </a:r>
            <a:endParaRPr lang="en-IN" dirty="0"/>
          </a:p>
        </p:txBody>
      </p:sp>
      <p:sp>
        <p:nvSpPr>
          <p:cNvPr id="12" name="Slide Number Placeholder 11">
            <a:extLst>
              <a:ext uri="{FF2B5EF4-FFF2-40B4-BE49-F238E27FC236}">
                <a16:creationId xmlns:a16="http://schemas.microsoft.com/office/drawing/2014/main" id="{2D3D0762-9C36-7604-82C9-1EBDC05605FE}"/>
              </a:ext>
            </a:extLst>
          </p:cNvPr>
          <p:cNvSpPr>
            <a:spLocks noGrp="1"/>
          </p:cNvSpPr>
          <p:nvPr>
            <p:ph type="sldNum" sz="quarter" idx="12"/>
          </p:nvPr>
        </p:nvSpPr>
        <p:spPr/>
        <p:txBody>
          <a:bodyPr/>
          <a:lstStyle/>
          <a:p>
            <a:fld id="{859981E8-5F65-4F74-B83B-30BA95DD5A92}" type="slidenum">
              <a:rPr lang="en-IN" smtClean="0"/>
              <a:t>15</a:t>
            </a:fld>
            <a:endParaRPr lang="en-IN"/>
          </a:p>
        </p:txBody>
      </p:sp>
      <p:sp>
        <p:nvSpPr>
          <p:cNvPr id="13" name="Rectangle: Rounded Corners 12">
            <a:extLst>
              <a:ext uri="{FF2B5EF4-FFF2-40B4-BE49-F238E27FC236}">
                <a16:creationId xmlns:a16="http://schemas.microsoft.com/office/drawing/2014/main" id="{14FE884B-DF4F-62F5-ED75-48CEA85CB01E}"/>
              </a:ext>
            </a:extLst>
          </p:cNvPr>
          <p:cNvSpPr/>
          <p:nvPr/>
        </p:nvSpPr>
        <p:spPr>
          <a:xfrm>
            <a:off x="5852794" y="2713857"/>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pleasant</a:t>
            </a:r>
          </a:p>
        </p:txBody>
      </p:sp>
    </p:spTree>
    <p:extLst>
      <p:ext uri="{BB962C8B-B14F-4D97-AF65-F5344CB8AC3E}">
        <p14:creationId xmlns:p14="http://schemas.microsoft.com/office/powerpoint/2010/main" val="303752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C289-36AD-06F9-6331-1739B57E1744}"/>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91AC3674-B4A6-78AC-BA28-0FC3AE13B335}"/>
              </a:ext>
            </a:extLst>
          </p:cNvPr>
          <p:cNvSpPr>
            <a:spLocks noGrp="1"/>
          </p:cNvSpPr>
          <p:nvPr>
            <p:ph type="title"/>
          </p:nvPr>
        </p:nvSpPr>
        <p:spPr>
          <a:xfrm>
            <a:off x="1565574" y="226331"/>
            <a:ext cx="7661196" cy="796908"/>
          </a:xfrm>
        </p:spPr>
        <p:txBody>
          <a:bodyPr/>
          <a:lstStyle/>
          <a:p>
            <a:r>
              <a:rPr lang="en-US" altLang="ko-KR" dirty="0"/>
              <a:t>Recurrent Neural Networks</a:t>
            </a:r>
            <a:endParaRPr lang="en-IN" dirty="0"/>
          </a:p>
        </p:txBody>
      </p:sp>
      <p:pic>
        <p:nvPicPr>
          <p:cNvPr id="3" name="Picture 2">
            <a:extLst>
              <a:ext uri="{FF2B5EF4-FFF2-40B4-BE49-F238E27FC236}">
                <a16:creationId xmlns:a16="http://schemas.microsoft.com/office/drawing/2014/main" id="{19B91F1C-9252-4BB3-E764-D5FF78144167}"/>
              </a:ext>
            </a:extLst>
          </p:cNvPr>
          <p:cNvPicPr>
            <a:picLocks noChangeAspect="1"/>
          </p:cNvPicPr>
          <p:nvPr/>
        </p:nvPicPr>
        <p:blipFill>
          <a:blip r:embed="rId2"/>
          <a:stretch>
            <a:fillRect/>
          </a:stretch>
        </p:blipFill>
        <p:spPr>
          <a:xfrm>
            <a:off x="2028092" y="2895447"/>
            <a:ext cx="7427892" cy="3029140"/>
          </a:xfrm>
          <a:prstGeom prst="rect">
            <a:avLst/>
          </a:prstGeom>
        </p:spPr>
      </p:pic>
      <p:sp>
        <p:nvSpPr>
          <p:cNvPr id="4" name="Rectangle: Rounded Corners 3">
            <a:extLst>
              <a:ext uri="{FF2B5EF4-FFF2-40B4-BE49-F238E27FC236}">
                <a16:creationId xmlns:a16="http://schemas.microsoft.com/office/drawing/2014/main" id="{1A244AC0-58AF-AC84-7734-6527982FEBEA}"/>
              </a:ext>
            </a:extLst>
          </p:cNvPr>
          <p:cNvSpPr/>
          <p:nvPr/>
        </p:nvSpPr>
        <p:spPr>
          <a:xfrm>
            <a:off x="2213646" y="1599303"/>
            <a:ext cx="7013124"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6B7B6D48-0F32-DCA4-DA33-BF2F8FA13B49}"/>
              </a:ext>
            </a:extLst>
          </p:cNvPr>
          <p:cNvSpPr/>
          <p:nvPr/>
        </p:nvSpPr>
        <p:spPr>
          <a:xfrm>
            <a:off x="2357662" y="1599303"/>
            <a:ext cx="792088" cy="9144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The</a:t>
            </a:r>
          </a:p>
        </p:txBody>
      </p:sp>
      <p:sp>
        <p:nvSpPr>
          <p:cNvPr id="6" name="Rectangle 5">
            <a:extLst>
              <a:ext uri="{FF2B5EF4-FFF2-40B4-BE49-F238E27FC236}">
                <a16:creationId xmlns:a16="http://schemas.microsoft.com/office/drawing/2014/main" id="{16FBC234-A04A-D955-3F3D-2171213E3446}"/>
              </a:ext>
            </a:extLst>
          </p:cNvPr>
          <p:cNvSpPr/>
          <p:nvPr/>
        </p:nvSpPr>
        <p:spPr>
          <a:xfrm>
            <a:off x="3139323" y="1608391"/>
            <a:ext cx="1162555" cy="914400"/>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weather</a:t>
            </a:r>
          </a:p>
        </p:txBody>
      </p:sp>
      <p:sp>
        <p:nvSpPr>
          <p:cNvPr id="7" name="Rectangle 6">
            <a:extLst>
              <a:ext uri="{FF2B5EF4-FFF2-40B4-BE49-F238E27FC236}">
                <a16:creationId xmlns:a16="http://schemas.microsoft.com/office/drawing/2014/main" id="{695A0FF4-6D30-D112-60DD-15497D8C360F}"/>
              </a:ext>
            </a:extLst>
          </p:cNvPr>
          <p:cNvSpPr/>
          <p:nvPr/>
        </p:nvSpPr>
        <p:spPr>
          <a:xfrm>
            <a:off x="4301878" y="1608391"/>
            <a:ext cx="1584176" cy="914400"/>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is</a:t>
            </a:r>
          </a:p>
        </p:txBody>
      </p:sp>
      <p:sp>
        <p:nvSpPr>
          <p:cNvPr id="8" name="Rectangle 7">
            <a:extLst>
              <a:ext uri="{FF2B5EF4-FFF2-40B4-BE49-F238E27FC236}">
                <a16:creationId xmlns:a16="http://schemas.microsoft.com/office/drawing/2014/main" id="{E3D36B7A-C947-BA82-06E9-2875DD2A3F08}"/>
              </a:ext>
            </a:extLst>
          </p:cNvPr>
          <p:cNvSpPr/>
          <p:nvPr/>
        </p:nvSpPr>
        <p:spPr>
          <a:xfrm>
            <a:off x="5886054" y="1599303"/>
            <a:ext cx="3168352" cy="91440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pleasant</a:t>
            </a:r>
          </a:p>
        </p:txBody>
      </p:sp>
      <p:sp>
        <p:nvSpPr>
          <p:cNvPr id="9" name="Rectangle: Rounded Corners 8">
            <a:extLst>
              <a:ext uri="{FF2B5EF4-FFF2-40B4-BE49-F238E27FC236}">
                <a16:creationId xmlns:a16="http://schemas.microsoft.com/office/drawing/2014/main" id="{DF787633-4D59-1859-27D6-0A94F5EAAF75}"/>
              </a:ext>
            </a:extLst>
          </p:cNvPr>
          <p:cNvSpPr/>
          <p:nvPr/>
        </p:nvSpPr>
        <p:spPr>
          <a:xfrm>
            <a:off x="4454278" y="6063799"/>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weather</a:t>
            </a:r>
          </a:p>
        </p:txBody>
      </p:sp>
      <p:sp>
        <p:nvSpPr>
          <p:cNvPr id="10" name="Rectangle: Rounded Corners 9">
            <a:extLst>
              <a:ext uri="{FF2B5EF4-FFF2-40B4-BE49-F238E27FC236}">
                <a16:creationId xmlns:a16="http://schemas.microsoft.com/office/drawing/2014/main" id="{52B4D53A-DBC8-4571-4E56-5930BEDA1893}"/>
              </a:ext>
            </a:extLst>
          </p:cNvPr>
          <p:cNvSpPr/>
          <p:nvPr/>
        </p:nvSpPr>
        <p:spPr>
          <a:xfrm>
            <a:off x="3221758" y="6063799"/>
            <a:ext cx="504056"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The</a:t>
            </a:r>
          </a:p>
        </p:txBody>
      </p:sp>
      <p:sp>
        <p:nvSpPr>
          <p:cNvPr id="11" name="Rectangle: Rounded Corners 10">
            <a:extLst>
              <a:ext uri="{FF2B5EF4-FFF2-40B4-BE49-F238E27FC236}">
                <a16:creationId xmlns:a16="http://schemas.microsoft.com/office/drawing/2014/main" id="{B873C154-BD80-5FC7-C6AD-806BA619932A}"/>
              </a:ext>
            </a:extLst>
          </p:cNvPr>
          <p:cNvSpPr/>
          <p:nvPr/>
        </p:nvSpPr>
        <p:spPr>
          <a:xfrm>
            <a:off x="6038454" y="6063799"/>
            <a:ext cx="504056"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is</a:t>
            </a:r>
          </a:p>
        </p:txBody>
      </p:sp>
      <p:sp>
        <p:nvSpPr>
          <p:cNvPr id="12" name="Rectangle: Rounded Corners 11">
            <a:extLst>
              <a:ext uri="{FF2B5EF4-FFF2-40B4-BE49-F238E27FC236}">
                <a16:creationId xmlns:a16="http://schemas.microsoft.com/office/drawing/2014/main" id="{D5D519F8-278D-89F7-A0F3-1BE017E8E469}"/>
              </a:ext>
            </a:extLst>
          </p:cNvPr>
          <p:cNvSpPr/>
          <p:nvPr/>
        </p:nvSpPr>
        <p:spPr>
          <a:xfrm>
            <a:off x="6750150" y="6063798"/>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pleasant</a:t>
            </a:r>
          </a:p>
        </p:txBody>
      </p:sp>
      <p:sp>
        <p:nvSpPr>
          <p:cNvPr id="13" name="Footer Placeholder 12">
            <a:extLst>
              <a:ext uri="{FF2B5EF4-FFF2-40B4-BE49-F238E27FC236}">
                <a16:creationId xmlns:a16="http://schemas.microsoft.com/office/drawing/2014/main" id="{3A225519-3C22-C64E-6963-89A63368E693}"/>
              </a:ext>
            </a:extLst>
          </p:cNvPr>
          <p:cNvSpPr>
            <a:spLocks noGrp="1"/>
          </p:cNvSpPr>
          <p:nvPr>
            <p:ph type="ftr" sz="quarter" idx="11"/>
          </p:nvPr>
        </p:nvSpPr>
        <p:spPr/>
        <p:txBody>
          <a:bodyPr/>
          <a:lstStyle/>
          <a:p>
            <a:r>
              <a:rPr lang="sv-SE"/>
              <a:t>Aamir Ahmad Ansari &amp; Adil Sheikh</a:t>
            </a:r>
            <a:endParaRPr lang="en-IN" dirty="0"/>
          </a:p>
        </p:txBody>
      </p:sp>
      <p:sp>
        <p:nvSpPr>
          <p:cNvPr id="14" name="Slide Number Placeholder 13">
            <a:extLst>
              <a:ext uri="{FF2B5EF4-FFF2-40B4-BE49-F238E27FC236}">
                <a16:creationId xmlns:a16="http://schemas.microsoft.com/office/drawing/2014/main" id="{2B5A1140-97CE-7B5F-0798-99567F7CCC39}"/>
              </a:ext>
            </a:extLst>
          </p:cNvPr>
          <p:cNvSpPr>
            <a:spLocks noGrp="1"/>
          </p:cNvSpPr>
          <p:nvPr>
            <p:ph type="sldNum" sz="quarter" idx="12"/>
          </p:nvPr>
        </p:nvSpPr>
        <p:spPr/>
        <p:txBody>
          <a:bodyPr/>
          <a:lstStyle/>
          <a:p>
            <a:fld id="{859981E8-5F65-4F74-B83B-30BA95DD5A92}" type="slidenum">
              <a:rPr lang="en-IN" smtClean="0"/>
              <a:t>16</a:t>
            </a:fld>
            <a:endParaRPr lang="en-IN"/>
          </a:p>
        </p:txBody>
      </p:sp>
      <p:sp>
        <p:nvSpPr>
          <p:cNvPr id="15" name="Rectangle: Rounded Corners 14">
            <a:extLst>
              <a:ext uri="{FF2B5EF4-FFF2-40B4-BE49-F238E27FC236}">
                <a16:creationId xmlns:a16="http://schemas.microsoft.com/office/drawing/2014/main" id="{92964ABB-91D7-0896-95A6-A598A0703AB6}"/>
              </a:ext>
            </a:extLst>
          </p:cNvPr>
          <p:cNvSpPr/>
          <p:nvPr/>
        </p:nvSpPr>
        <p:spPr>
          <a:xfrm>
            <a:off x="6750150" y="2756235"/>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today</a:t>
            </a:r>
          </a:p>
        </p:txBody>
      </p:sp>
    </p:spTree>
    <p:extLst>
      <p:ext uri="{BB962C8B-B14F-4D97-AF65-F5344CB8AC3E}">
        <p14:creationId xmlns:p14="http://schemas.microsoft.com/office/powerpoint/2010/main" val="174129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F199F-63AB-E9EC-BAB1-3750DE2CAE0D}"/>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BF018239-8053-E234-F723-B014FDDCCE1E}"/>
              </a:ext>
            </a:extLst>
          </p:cNvPr>
          <p:cNvSpPr>
            <a:spLocks noGrp="1"/>
          </p:cNvSpPr>
          <p:nvPr>
            <p:ph type="title"/>
          </p:nvPr>
        </p:nvSpPr>
        <p:spPr>
          <a:xfrm>
            <a:off x="1565575" y="216499"/>
            <a:ext cx="7661196" cy="796908"/>
          </a:xfrm>
        </p:spPr>
        <p:txBody>
          <a:bodyPr/>
          <a:lstStyle/>
          <a:p>
            <a:r>
              <a:rPr lang="en-US" altLang="ko-KR" dirty="0"/>
              <a:t>Recurrent Neural Networks</a:t>
            </a:r>
            <a:endParaRPr lang="en-IN" dirty="0"/>
          </a:p>
        </p:txBody>
      </p:sp>
      <p:pic>
        <p:nvPicPr>
          <p:cNvPr id="3" name="Picture 2">
            <a:extLst>
              <a:ext uri="{FF2B5EF4-FFF2-40B4-BE49-F238E27FC236}">
                <a16:creationId xmlns:a16="http://schemas.microsoft.com/office/drawing/2014/main" id="{36B7A8AF-2064-38D3-F5FB-D82162C0E169}"/>
              </a:ext>
            </a:extLst>
          </p:cNvPr>
          <p:cNvPicPr>
            <a:picLocks noChangeAspect="1"/>
          </p:cNvPicPr>
          <p:nvPr/>
        </p:nvPicPr>
        <p:blipFill>
          <a:blip r:embed="rId2"/>
          <a:stretch>
            <a:fillRect/>
          </a:stretch>
        </p:blipFill>
        <p:spPr>
          <a:xfrm>
            <a:off x="2028093" y="2885615"/>
            <a:ext cx="7427892" cy="3029140"/>
          </a:xfrm>
          <a:prstGeom prst="rect">
            <a:avLst/>
          </a:prstGeom>
        </p:spPr>
      </p:pic>
      <p:sp>
        <p:nvSpPr>
          <p:cNvPr id="4" name="Rectangle: Rounded Corners 3">
            <a:extLst>
              <a:ext uri="{FF2B5EF4-FFF2-40B4-BE49-F238E27FC236}">
                <a16:creationId xmlns:a16="http://schemas.microsoft.com/office/drawing/2014/main" id="{1C9E924C-29E3-FE55-57FC-AA4EAEE5E273}"/>
              </a:ext>
            </a:extLst>
          </p:cNvPr>
          <p:cNvSpPr/>
          <p:nvPr/>
        </p:nvSpPr>
        <p:spPr>
          <a:xfrm>
            <a:off x="2213647" y="1589471"/>
            <a:ext cx="7013124"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12D5A715-3EBE-B4D8-C7AD-98DFD235EF96}"/>
              </a:ext>
            </a:extLst>
          </p:cNvPr>
          <p:cNvSpPr/>
          <p:nvPr/>
        </p:nvSpPr>
        <p:spPr>
          <a:xfrm>
            <a:off x="2357663" y="1589471"/>
            <a:ext cx="609297" cy="9144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The</a:t>
            </a:r>
          </a:p>
        </p:txBody>
      </p:sp>
      <p:sp>
        <p:nvSpPr>
          <p:cNvPr id="6" name="Rectangle 5">
            <a:extLst>
              <a:ext uri="{FF2B5EF4-FFF2-40B4-BE49-F238E27FC236}">
                <a16:creationId xmlns:a16="http://schemas.microsoft.com/office/drawing/2014/main" id="{BE3305D3-989A-3E95-3E85-1CDE21DF6625}"/>
              </a:ext>
            </a:extLst>
          </p:cNvPr>
          <p:cNvSpPr/>
          <p:nvPr/>
        </p:nvSpPr>
        <p:spPr>
          <a:xfrm>
            <a:off x="2966960" y="1598845"/>
            <a:ext cx="974879" cy="914400"/>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weather</a:t>
            </a:r>
          </a:p>
        </p:txBody>
      </p:sp>
      <p:sp>
        <p:nvSpPr>
          <p:cNvPr id="7" name="Rectangle 6">
            <a:extLst>
              <a:ext uri="{FF2B5EF4-FFF2-40B4-BE49-F238E27FC236}">
                <a16:creationId xmlns:a16="http://schemas.microsoft.com/office/drawing/2014/main" id="{5BBF0FA1-DCA3-496C-DC57-CB0CED41EC5F}"/>
              </a:ext>
            </a:extLst>
          </p:cNvPr>
          <p:cNvSpPr/>
          <p:nvPr/>
        </p:nvSpPr>
        <p:spPr>
          <a:xfrm>
            <a:off x="3941839" y="1589471"/>
            <a:ext cx="1224136" cy="914400"/>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is</a:t>
            </a:r>
          </a:p>
        </p:txBody>
      </p:sp>
      <p:sp>
        <p:nvSpPr>
          <p:cNvPr id="8" name="Rectangle 7">
            <a:extLst>
              <a:ext uri="{FF2B5EF4-FFF2-40B4-BE49-F238E27FC236}">
                <a16:creationId xmlns:a16="http://schemas.microsoft.com/office/drawing/2014/main" id="{12294975-8710-F4BA-D4C6-9B69B4622F67}"/>
              </a:ext>
            </a:extLst>
          </p:cNvPr>
          <p:cNvSpPr/>
          <p:nvPr/>
        </p:nvSpPr>
        <p:spPr>
          <a:xfrm>
            <a:off x="5165975" y="1607933"/>
            <a:ext cx="1368152" cy="91440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pleasant</a:t>
            </a:r>
          </a:p>
        </p:txBody>
      </p:sp>
      <p:sp>
        <p:nvSpPr>
          <p:cNvPr id="9" name="Rectangle 8">
            <a:extLst>
              <a:ext uri="{FF2B5EF4-FFF2-40B4-BE49-F238E27FC236}">
                <a16:creationId xmlns:a16="http://schemas.microsoft.com/office/drawing/2014/main" id="{704E7684-F2AD-EAB5-63FC-88B2B3F73F0E}"/>
              </a:ext>
            </a:extLst>
          </p:cNvPr>
          <p:cNvSpPr/>
          <p:nvPr/>
        </p:nvSpPr>
        <p:spPr>
          <a:xfrm>
            <a:off x="6534127" y="1589471"/>
            <a:ext cx="2520280" cy="91440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today</a:t>
            </a:r>
          </a:p>
        </p:txBody>
      </p:sp>
      <p:sp>
        <p:nvSpPr>
          <p:cNvPr id="10" name="Rectangle: Rounded Corners 9">
            <a:extLst>
              <a:ext uri="{FF2B5EF4-FFF2-40B4-BE49-F238E27FC236}">
                <a16:creationId xmlns:a16="http://schemas.microsoft.com/office/drawing/2014/main" id="{B0DE48AE-02D7-AAA6-3927-16F60C4942BE}"/>
              </a:ext>
            </a:extLst>
          </p:cNvPr>
          <p:cNvSpPr/>
          <p:nvPr/>
        </p:nvSpPr>
        <p:spPr>
          <a:xfrm>
            <a:off x="4454279" y="6053967"/>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weather</a:t>
            </a:r>
          </a:p>
        </p:txBody>
      </p:sp>
      <p:sp>
        <p:nvSpPr>
          <p:cNvPr id="11" name="Rectangle: Rounded Corners 10">
            <a:extLst>
              <a:ext uri="{FF2B5EF4-FFF2-40B4-BE49-F238E27FC236}">
                <a16:creationId xmlns:a16="http://schemas.microsoft.com/office/drawing/2014/main" id="{ECBC6FC2-B439-9601-D1E2-FCCBE69A116D}"/>
              </a:ext>
            </a:extLst>
          </p:cNvPr>
          <p:cNvSpPr/>
          <p:nvPr/>
        </p:nvSpPr>
        <p:spPr>
          <a:xfrm>
            <a:off x="3221759" y="6053967"/>
            <a:ext cx="504056"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The</a:t>
            </a:r>
          </a:p>
        </p:txBody>
      </p:sp>
      <p:sp>
        <p:nvSpPr>
          <p:cNvPr id="12" name="Rectangle: Rounded Corners 11">
            <a:extLst>
              <a:ext uri="{FF2B5EF4-FFF2-40B4-BE49-F238E27FC236}">
                <a16:creationId xmlns:a16="http://schemas.microsoft.com/office/drawing/2014/main" id="{A683A447-EBAD-A405-3E4E-7E541359BB2D}"/>
              </a:ext>
            </a:extLst>
          </p:cNvPr>
          <p:cNvSpPr/>
          <p:nvPr/>
        </p:nvSpPr>
        <p:spPr>
          <a:xfrm>
            <a:off x="6038455" y="6053967"/>
            <a:ext cx="504056"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is</a:t>
            </a:r>
          </a:p>
        </p:txBody>
      </p:sp>
      <p:sp>
        <p:nvSpPr>
          <p:cNvPr id="13" name="Rectangle: Rounded Corners 12">
            <a:extLst>
              <a:ext uri="{FF2B5EF4-FFF2-40B4-BE49-F238E27FC236}">
                <a16:creationId xmlns:a16="http://schemas.microsoft.com/office/drawing/2014/main" id="{D0908DE9-71A0-CBD5-BA2E-8F6AEC7D307B}"/>
              </a:ext>
            </a:extLst>
          </p:cNvPr>
          <p:cNvSpPr/>
          <p:nvPr/>
        </p:nvSpPr>
        <p:spPr>
          <a:xfrm>
            <a:off x="6750151" y="6053966"/>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pleasant</a:t>
            </a:r>
          </a:p>
        </p:txBody>
      </p:sp>
      <p:sp>
        <p:nvSpPr>
          <p:cNvPr id="14" name="Rectangle: Rounded Corners 13">
            <a:extLst>
              <a:ext uri="{FF2B5EF4-FFF2-40B4-BE49-F238E27FC236}">
                <a16:creationId xmlns:a16="http://schemas.microsoft.com/office/drawing/2014/main" id="{0F9D6CE3-9B53-4BE1-D294-51B177B66C2D}"/>
              </a:ext>
            </a:extLst>
          </p:cNvPr>
          <p:cNvSpPr/>
          <p:nvPr/>
        </p:nvSpPr>
        <p:spPr>
          <a:xfrm>
            <a:off x="7758265" y="6053966"/>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today</a:t>
            </a:r>
          </a:p>
        </p:txBody>
      </p:sp>
      <p:sp>
        <p:nvSpPr>
          <p:cNvPr id="15" name="Footer Placeholder 14">
            <a:extLst>
              <a:ext uri="{FF2B5EF4-FFF2-40B4-BE49-F238E27FC236}">
                <a16:creationId xmlns:a16="http://schemas.microsoft.com/office/drawing/2014/main" id="{AD692BD9-6F2D-A5F6-4319-4D146C768C70}"/>
              </a:ext>
            </a:extLst>
          </p:cNvPr>
          <p:cNvSpPr>
            <a:spLocks noGrp="1"/>
          </p:cNvSpPr>
          <p:nvPr>
            <p:ph type="ftr" sz="quarter" idx="11"/>
          </p:nvPr>
        </p:nvSpPr>
        <p:spPr/>
        <p:txBody>
          <a:bodyPr/>
          <a:lstStyle/>
          <a:p>
            <a:r>
              <a:rPr lang="sv-SE"/>
              <a:t>Aamir Ahmad Ansari &amp; Adil Sheikh</a:t>
            </a:r>
            <a:endParaRPr lang="en-IN" dirty="0"/>
          </a:p>
        </p:txBody>
      </p:sp>
      <p:sp>
        <p:nvSpPr>
          <p:cNvPr id="16" name="Slide Number Placeholder 15">
            <a:extLst>
              <a:ext uri="{FF2B5EF4-FFF2-40B4-BE49-F238E27FC236}">
                <a16:creationId xmlns:a16="http://schemas.microsoft.com/office/drawing/2014/main" id="{A2AC26A9-4CDB-2E39-67F1-7EF869A0D063}"/>
              </a:ext>
            </a:extLst>
          </p:cNvPr>
          <p:cNvSpPr>
            <a:spLocks noGrp="1"/>
          </p:cNvSpPr>
          <p:nvPr>
            <p:ph type="sldNum" sz="quarter" idx="12"/>
          </p:nvPr>
        </p:nvSpPr>
        <p:spPr/>
        <p:txBody>
          <a:bodyPr/>
          <a:lstStyle/>
          <a:p>
            <a:fld id="{859981E8-5F65-4F74-B83B-30BA95DD5A92}" type="slidenum">
              <a:rPr lang="en-IN" smtClean="0"/>
              <a:t>17</a:t>
            </a:fld>
            <a:endParaRPr lang="en-IN"/>
          </a:p>
        </p:txBody>
      </p:sp>
      <p:sp>
        <p:nvSpPr>
          <p:cNvPr id="17" name="Rectangle: Rounded Corners 16">
            <a:extLst>
              <a:ext uri="{FF2B5EF4-FFF2-40B4-BE49-F238E27FC236}">
                <a16:creationId xmlns:a16="http://schemas.microsoft.com/office/drawing/2014/main" id="{1D003A32-3042-0800-3805-66D0BCA4CFFC}"/>
              </a:ext>
            </a:extLst>
          </p:cNvPr>
          <p:cNvSpPr/>
          <p:nvPr/>
        </p:nvSpPr>
        <p:spPr>
          <a:xfrm>
            <a:off x="7758265" y="2719615"/>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Adil</a:t>
            </a:r>
          </a:p>
        </p:txBody>
      </p:sp>
    </p:spTree>
    <p:extLst>
      <p:ext uri="{BB962C8B-B14F-4D97-AF65-F5344CB8AC3E}">
        <p14:creationId xmlns:p14="http://schemas.microsoft.com/office/powerpoint/2010/main" val="63698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C6E45-D076-3CA3-A696-A57C30AAFEF3}"/>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E839D330-4D1C-ED20-9DFF-648DB9A31973}"/>
              </a:ext>
            </a:extLst>
          </p:cNvPr>
          <p:cNvSpPr>
            <a:spLocks noGrp="1"/>
          </p:cNvSpPr>
          <p:nvPr>
            <p:ph type="title"/>
          </p:nvPr>
        </p:nvSpPr>
        <p:spPr>
          <a:xfrm>
            <a:off x="1575405" y="226330"/>
            <a:ext cx="7661196" cy="796908"/>
          </a:xfrm>
        </p:spPr>
        <p:txBody>
          <a:bodyPr/>
          <a:lstStyle/>
          <a:p>
            <a:r>
              <a:rPr lang="en-US" altLang="ko-KR" dirty="0"/>
              <a:t>Recurrent Neural Networks</a:t>
            </a:r>
            <a:endParaRPr lang="en-IN" dirty="0"/>
          </a:p>
        </p:txBody>
      </p:sp>
      <p:pic>
        <p:nvPicPr>
          <p:cNvPr id="3" name="Picture 2">
            <a:extLst>
              <a:ext uri="{FF2B5EF4-FFF2-40B4-BE49-F238E27FC236}">
                <a16:creationId xmlns:a16="http://schemas.microsoft.com/office/drawing/2014/main" id="{3AA5A2FF-E08D-7777-2B4C-CA6FDD90D9EB}"/>
              </a:ext>
            </a:extLst>
          </p:cNvPr>
          <p:cNvPicPr>
            <a:picLocks noChangeAspect="1"/>
          </p:cNvPicPr>
          <p:nvPr/>
        </p:nvPicPr>
        <p:blipFill>
          <a:blip r:embed="rId2"/>
          <a:stretch>
            <a:fillRect/>
          </a:stretch>
        </p:blipFill>
        <p:spPr>
          <a:xfrm>
            <a:off x="2037923" y="2895446"/>
            <a:ext cx="7427892" cy="3029140"/>
          </a:xfrm>
          <a:prstGeom prst="rect">
            <a:avLst/>
          </a:prstGeom>
        </p:spPr>
      </p:pic>
      <p:sp>
        <p:nvSpPr>
          <p:cNvPr id="4" name="Rectangle: Rounded Corners 3">
            <a:extLst>
              <a:ext uri="{FF2B5EF4-FFF2-40B4-BE49-F238E27FC236}">
                <a16:creationId xmlns:a16="http://schemas.microsoft.com/office/drawing/2014/main" id="{E63B3749-3CB9-2E83-E099-B7A7C681158C}"/>
              </a:ext>
            </a:extLst>
          </p:cNvPr>
          <p:cNvSpPr/>
          <p:nvPr/>
        </p:nvSpPr>
        <p:spPr>
          <a:xfrm>
            <a:off x="2223477" y="1599302"/>
            <a:ext cx="7013124"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C1114004-0CCC-764D-C641-D8E0D0F14F42}"/>
              </a:ext>
            </a:extLst>
          </p:cNvPr>
          <p:cNvSpPr/>
          <p:nvPr/>
        </p:nvSpPr>
        <p:spPr>
          <a:xfrm>
            <a:off x="2367494" y="1599302"/>
            <a:ext cx="288032" cy="9144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The</a:t>
            </a:r>
          </a:p>
        </p:txBody>
      </p:sp>
      <p:sp>
        <p:nvSpPr>
          <p:cNvPr id="6" name="Rectangle 5">
            <a:extLst>
              <a:ext uri="{FF2B5EF4-FFF2-40B4-BE49-F238E27FC236}">
                <a16:creationId xmlns:a16="http://schemas.microsoft.com/office/drawing/2014/main" id="{52D86E91-01D8-F263-1E09-C56043382833}"/>
              </a:ext>
            </a:extLst>
          </p:cNvPr>
          <p:cNvSpPr/>
          <p:nvPr/>
        </p:nvSpPr>
        <p:spPr>
          <a:xfrm>
            <a:off x="2655526" y="1599302"/>
            <a:ext cx="720080" cy="914400"/>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weather</a:t>
            </a:r>
          </a:p>
        </p:txBody>
      </p:sp>
      <p:sp>
        <p:nvSpPr>
          <p:cNvPr id="7" name="Rectangle 6">
            <a:extLst>
              <a:ext uri="{FF2B5EF4-FFF2-40B4-BE49-F238E27FC236}">
                <a16:creationId xmlns:a16="http://schemas.microsoft.com/office/drawing/2014/main" id="{05C7C0ED-DFA7-D86C-5761-A8F52DB0BE07}"/>
              </a:ext>
            </a:extLst>
          </p:cNvPr>
          <p:cNvSpPr/>
          <p:nvPr/>
        </p:nvSpPr>
        <p:spPr>
          <a:xfrm>
            <a:off x="3375606" y="1610656"/>
            <a:ext cx="792087" cy="914400"/>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is</a:t>
            </a:r>
          </a:p>
        </p:txBody>
      </p:sp>
      <p:sp>
        <p:nvSpPr>
          <p:cNvPr id="8" name="Rectangle 7">
            <a:extLst>
              <a:ext uri="{FF2B5EF4-FFF2-40B4-BE49-F238E27FC236}">
                <a16:creationId xmlns:a16="http://schemas.microsoft.com/office/drawing/2014/main" id="{F8496CB2-61DB-E9A2-56EC-750A52D66555}"/>
              </a:ext>
            </a:extLst>
          </p:cNvPr>
          <p:cNvSpPr/>
          <p:nvPr/>
        </p:nvSpPr>
        <p:spPr>
          <a:xfrm>
            <a:off x="4167693" y="1610656"/>
            <a:ext cx="1008112" cy="91440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pleasant</a:t>
            </a:r>
          </a:p>
        </p:txBody>
      </p:sp>
      <p:sp>
        <p:nvSpPr>
          <p:cNvPr id="9" name="Rectangle 8">
            <a:extLst>
              <a:ext uri="{FF2B5EF4-FFF2-40B4-BE49-F238E27FC236}">
                <a16:creationId xmlns:a16="http://schemas.microsoft.com/office/drawing/2014/main" id="{C5DB0935-8137-9D57-D5CB-5960FB70F360}"/>
              </a:ext>
            </a:extLst>
          </p:cNvPr>
          <p:cNvSpPr/>
          <p:nvPr/>
        </p:nvSpPr>
        <p:spPr>
          <a:xfrm>
            <a:off x="5175805" y="1640152"/>
            <a:ext cx="1152130" cy="91440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today</a:t>
            </a:r>
          </a:p>
        </p:txBody>
      </p:sp>
      <p:sp>
        <p:nvSpPr>
          <p:cNvPr id="10" name="Rectangle 9">
            <a:extLst>
              <a:ext uri="{FF2B5EF4-FFF2-40B4-BE49-F238E27FC236}">
                <a16:creationId xmlns:a16="http://schemas.microsoft.com/office/drawing/2014/main" id="{607AB948-4CCE-A734-315D-E0AF840EAC9A}"/>
              </a:ext>
            </a:extLst>
          </p:cNvPr>
          <p:cNvSpPr/>
          <p:nvPr/>
        </p:nvSpPr>
        <p:spPr>
          <a:xfrm>
            <a:off x="6327935" y="1610656"/>
            <a:ext cx="2736302" cy="91440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Adil</a:t>
            </a:r>
          </a:p>
        </p:txBody>
      </p:sp>
      <p:sp>
        <p:nvSpPr>
          <p:cNvPr id="11" name="Rectangle: Rounded Corners 10">
            <a:extLst>
              <a:ext uri="{FF2B5EF4-FFF2-40B4-BE49-F238E27FC236}">
                <a16:creationId xmlns:a16="http://schemas.microsoft.com/office/drawing/2014/main" id="{9C4FE614-F6DD-0ACD-FE18-D0AF6B5A118D}"/>
              </a:ext>
            </a:extLst>
          </p:cNvPr>
          <p:cNvSpPr/>
          <p:nvPr/>
        </p:nvSpPr>
        <p:spPr>
          <a:xfrm>
            <a:off x="4464109" y="6063798"/>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weather</a:t>
            </a:r>
          </a:p>
        </p:txBody>
      </p:sp>
      <p:sp>
        <p:nvSpPr>
          <p:cNvPr id="12" name="Rectangle: Rounded Corners 11">
            <a:extLst>
              <a:ext uri="{FF2B5EF4-FFF2-40B4-BE49-F238E27FC236}">
                <a16:creationId xmlns:a16="http://schemas.microsoft.com/office/drawing/2014/main" id="{2352CC35-79B4-3A17-C3F0-A43FC402BAC5}"/>
              </a:ext>
            </a:extLst>
          </p:cNvPr>
          <p:cNvSpPr/>
          <p:nvPr/>
        </p:nvSpPr>
        <p:spPr>
          <a:xfrm>
            <a:off x="3231589" y="6063798"/>
            <a:ext cx="504056"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The</a:t>
            </a:r>
          </a:p>
        </p:txBody>
      </p:sp>
      <p:sp>
        <p:nvSpPr>
          <p:cNvPr id="13" name="Rectangle: Rounded Corners 12">
            <a:extLst>
              <a:ext uri="{FF2B5EF4-FFF2-40B4-BE49-F238E27FC236}">
                <a16:creationId xmlns:a16="http://schemas.microsoft.com/office/drawing/2014/main" id="{FE800CD1-7899-C237-0BC0-BDFDFD091A4B}"/>
              </a:ext>
            </a:extLst>
          </p:cNvPr>
          <p:cNvSpPr/>
          <p:nvPr/>
        </p:nvSpPr>
        <p:spPr>
          <a:xfrm>
            <a:off x="6048285" y="6063798"/>
            <a:ext cx="504056"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is</a:t>
            </a:r>
          </a:p>
        </p:txBody>
      </p:sp>
      <p:sp>
        <p:nvSpPr>
          <p:cNvPr id="14" name="Rectangle: Rounded Corners 13">
            <a:extLst>
              <a:ext uri="{FF2B5EF4-FFF2-40B4-BE49-F238E27FC236}">
                <a16:creationId xmlns:a16="http://schemas.microsoft.com/office/drawing/2014/main" id="{3572FEA9-D4C7-6764-5B6F-B37BF6F2F76C}"/>
              </a:ext>
            </a:extLst>
          </p:cNvPr>
          <p:cNvSpPr/>
          <p:nvPr/>
        </p:nvSpPr>
        <p:spPr>
          <a:xfrm>
            <a:off x="6759981" y="6063797"/>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pleasant</a:t>
            </a:r>
          </a:p>
        </p:txBody>
      </p:sp>
      <p:sp>
        <p:nvSpPr>
          <p:cNvPr id="15" name="Rectangle: Rounded Corners 14">
            <a:extLst>
              <a:ext uri="{FF2B5EF4-FFF2-40B4-BE49-F238E27FC236}">
                <a16:creationId xmlns:a16="http://schemas.microsoft.com/office/drawing/2014/main" id="{CEF3871F-C8EF-B328-A853-92A101DDF263}"/>
              </a:ext>
            </a:extLst>
          </p:cNvPr>
          <p:cNvSpPr/>
          <p:nvPr/>
        </p:nvSpPr>
        <p:spPr>
          <a:xfrm>
            <a:off x="7768095" y="6063797"/>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today</a:t>
            </a:r>
          </a:p>
        </p:txBody>
      </p:sp>
      <p:sp>
        <p:nvSpPr>
          <p:cNvPr id="16" name="Rectangle: Rounded Corners 15">
            <a:extLst>
              <a:ext uri="{FF2B5EF4-FFF2-40B4-BE49-F238E27FC236}">
                <a16:creationId xmlns:a16="http://schemas.microsoft.com/office/drawing/2014/main" id="{DAD35FF5-1DFF-8A4F-D0A7-A0CDC07751D2}"/>
              </a:ext>
            </a:extLst>
          </p:cNvPr>
          <p:cNvSpPr/>
          <p:nvPr/>
        </p:nvSpPr>
        <p:spPr>
          <a:xfrm>
            <a:off x="8720965" y="6063796"/>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Adil</a:t>
            </a:r>
          </a:p>
        </p:txBody>
      </p:sp>
      <p:sp>
        <p:nvSpPr>
          <p:cNvPr id="17" name="Footer Placeholder 16">
            <a:extLst>
              <a:ext uri="{FF2B5EF4-FFF2-40B4-BE49-F238E27FC236}">
                <a16:creationId xmlns:a16="http://schemas.microsoft.com/office/drawing/2014/main" id="{2F814B8A-667E-8F2A-423A-8877E38AF9FE}"/>
              </a:ext>
            </a:extLst>
          </p:cNvPr>
          <p:cNvSpPr>
            <a:spLocks noGrp="1"/>
          </p:cNvSpPr>
          <p:nvPr>
            <p:ph type="ftr" sz="quarter" idx="11"/>
          </p:nvPr>
        </p:nvSpPr>
        <p:spPr/>
        <p:txBody>
          <a:bodyPr/>
          <a:lstStyle/>
          <a:p>
            <a:r>
              <a:rPr lang="sv-SE"/>
              <a:t>Aamir Ahmad Ansari &amp; Adil Sheikh</a:t>
            </a:r>
            <a:endParaRPr lang="en-IN" dirty="0"/>
          </a:p>
        </p:txBody>
      </p:sp>
      <p:sp>
        <p:nvSpPr>
          <p:cNvPr id="18" name="Slide Number Placeholder 17">
            <a:extLst>
              <a:ext uri="{FF2B5EF4-FFF2-40B4-BE49-F238E27FC236}">
                <a16:creationId xmlns:a16="http://schemas.microsoft.com/office/drawing/2014/main" id="{2CF77B87-AFC6-A4CD-3EDE-0B8655D5D1F4}"/>
              </a:ext>
            </a:extLst>
          </p:cNvPr>
          <p:cNvSpPr>
            <a:spLocks noGrp="1"/>
          </p:cNvSpPr>
          <p:nvPr>
            <p:ph type="sldNum" sz="quarter" idx="12"/>
          </p:nvPr>
        </p:nvSpPr>
        <p:spPr/>
        <p:txBody>
          <a:bodyPr/>
          <a:lstStyle/>
          <a:p>
            <a:fld id="{859981E8-5F65-4F74-B83B-30BA95DD5A92}" type="slidenum">
              <a:rPr lang="en-IN" smtClean="0"/>
              <a:t>18</a:t>
            </a:fld>
            <a:endParaRPr lang="en-IN"/>
          </a:p>
        </p:txBody>
      </p:sp>
      <p:sp>
        <p:nvSpPr>
          <p:cNvPr id="19" name="Rectangle: Rounded Corners 18">
            <a:extLst>
              <a:ext uri="{FF2B5EF4-FFF2-40B4-BE49-F238E27FC236}">
                <a16:creationId xmlns:a16="http://schemas.microsoft.com/office/drawing/2014/main" id="{1D5677CC-41E5-FA84-74DB-9BDA8781B5C0}"/>
              </a:ext>
            </a:extLst>
          </p:cNvPr>
          <p:cNvSpPr/>
          <p:nvPr/>
        </p:nvSpPr>
        <p:spPr>
          <a:xfrm>
            <a:off x="8623807" y="2734734"/>
            <a:ext cx="855712" cy="344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EOS</a:t>
            </a:r>
          </a:p>
        </p:txBody>
      </p:sp>
    </p:spTree>
    <p:extLst>
      <p:ext uri="{BB962C8B-B14F-4D97-AF65-F5344CB8AC3E}">
        <p14:creationId xmlns:p14="http://schemas.microsoft.com/office/powerpoint/2010/main" val="85070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CA162-3F35-6FA1-B3F6-DA5311C1A73D}"/>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A7D37DED-97AA-C4BE-15DA-1DD85A7C6B56}"/>
              </a:ext>
            </a:extLst>
          </p:cNvPr>
          <p:cNvSpPr>
            <a:spLocks noGrp="1"/>
          </p:cNvSpPr>
          <p:nvPr>
            <p:ph type="title"/>
          </p:nvPr>
        </p:nvSpPr>
        <p:spPr>
          <a:xfrm>
            <a:off x="1398426" y="285325"/>
            <a:ext cx="7661196" cy="796908"/>
          </a:xfrm>
        </p:spPr>
        <p:txBody>
          <a:bodyPr/>
          <a:lstStyle/>
          <a:p>
            <a:r>
              <a:rPr lang="en-US" altLang="ko-KR" dirty="0"/>
              <a:t>What’s Wrong ?</a:t>
            </a:r>
            <a:endParaRPr lang="ko-KR" altLang="en-US" dirty="0"/>
          </a:p>
        </p:txBody>
      </p:sp>
      <p:sp>
        <p:nvSpPr>
          <p:cNvPr id="3" name="TextBox 2">
            <a:extLst>
              <a:ext uri="{FF2B5EF4-FFF2-40B4-BE49-F238E27FC236}">
                <a16:creationId xmlns:a16="http://schemas.microsoft.com/office/drawing/2014/main" id="{C10D4D52-14AD-D712-F991-3BBD93596216}"/>
              </a:ext>
            </a:extLst>
          </p:cNvPr>
          <p:cNvSpPr txBox="1"/>
          <p:nvPr/>
        </p:nvSpPr>
        <p:spPr>
          <a:xfrm>
            <a:off x="1182402" y="1730305"/>
            <a:ext cx="8424936"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schemeClr>
                </a:solidFill>
                <a:latin typeface="+mj-lt"/>
              </a:rPr>
              <a:t>Fails to model long sequences</a:t>
            </a:r>
          </a:p>
          <a:p>
            <a:pPr marL="285750" indent="-285750">
              <a:buFont typeface="Arial" panose="020B0604020202020204" pitchFamily="34" charset="0"/>
              <a:buChar char="•"/>
            </a:pPr>
            <a:endParaRPr lang="en-US" dirty="0">
              <a:solidFill>
                <a:schemeClr val="tx1">
                  <a:lumMod val="65000"/>
                  <a:lumOff val="35000"/>
                </a:schemeClr>
              </a:solidFill>
              <a:latin typeface="+mj-lt"/>
            </a:endParaRPr>
          </a:p>
          <a:p>
            <a:pPr marL="285750" indent="-285750">
              <a:buFont typeface="Arial" panose="020B0604020202020204" pitchFamily="34" charset="0"/>
              <a:buChar char="•"/>
            </a:pPr>
            <a:r>
              <a:rPr lang="en-US" dirty="0">
                <a:solidFill>
                  <a:schemeClr val="tx1">
                    <a:lumMod val="65000"/>
                    <a:lumOff val="35000"/>
                  </a:schemeClr>
                </a:solidFill>
                <a:latin typeface="+mj-lt"/>
              </a:rPr>
              <a:t>The process can’t be parallelized </a:t>
            </a:r>
          </a:p>
          <a:p>
            <a:pPr marL="285750" indent="-285750">
              <a:buFont typeface="Arial" panose="020B0604020202020204" pitchFamily="34" charset="0"/>
              <a:buChar char="•"/>
            </a:pPr>
            <a:endParaRPr lang="en-US"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p:txBody>
      </p:sp>
      <p:sp>
        <p:nvSpPr>
          <p:cNvPr id="4" name="Footer Placeholder 3">
            <a:extLst>
              <a:ext uri="{FF2B5EF4-FFF2-40B4-BE49-F238E27FC236}">
                <a16:creationId xmlns:a16="http://schemas.microsoft.com/office/drawing/2014/main" id="{F8D0F75D-2B11-0000-E4E0-0376AB059E1F}"/>
              </a:ext>
            </a:extLst>
          </p:cNvPr>
          <p:cNvSpPr>
            <a:spLocks noGrp="1"/>
          </p:cNvSpPr>
          <p:nvPr>
            <p:ph type="ftr" sz="quarter" idx="11"/>
          </p:nvPr>
        </p:nvSpPr>
        <p:spPr/>
        <p:txBody>
          <a:bodyPr/>
          <a:lstStyle/>
          <a:p>
            <a:r>
              <a:rPr lang="sv-SE"/>
              <a:t>Aamir Ahmad Ansari &amp; Adil Sheikh</a:t>
            </a:r>
            <a:endParaRPr lang="en-IN" dirty="0"/>
          </a:p>
        </p:txBody>
      </p:sp>
      <p:sp>
        <p:nvSpPr>
          <p:cNvPr id="5" name="Slide Number Placeholder 4">
            <a:extLst>
              <a:ext uri="{FF2B5EF4-FFF2-40B4-BE49-F238E27FC236}">
                <a16:creationId xmlns:a16="http://schemas.microsoft.com/office/drawing/2014/main" id="{4DB03B4B-4F54-E559-4981-32DBA55E5792}"/>
              </a:ext>
            </a:extLst>
          </p:cNvPr>
          <p:cNvSpPr>
            <a:spLocks noGrp="1"/>
          </p:cNvSpPr>
          <p:nvPr>
            <p:ph type="sldNum" sz="quarter" idx="12"/>
          </p:nvPr>
        </p:nvSpPr>
        <p:spPr/>
        <p:txBody>
          <a:bodyPr/>
          <a:lstStyle/>
          <a:p>
            <a:fld id="{859981E8-5F65-4F74-B83B-30BA95DD5A92}" type="slidenum">
              <a:rPr lang="en-IN" smtClean="0"/>
              <a:t>19</a:t>
            </a:fld>
            <a:endParaRPr lang="en-IN"/>
          </a:p>
        </p:txBody>
      </p:sp>
    </p:spTree>
    <p:extLst>
      <p:ext uri="{BB962C8B-B14F-4D97-AF65-F5344CB8AC3E}">
        <p14:creationId xmlns:p14="http://schemas.microsoft.com/office/powerpoint/2010/main" val="394205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a:extLst>
              <a:ext uri="{FF2B5EF4-FFF2-40B4-BE49-F238E27FC236}">
                <a16:creationId xmlns:a16="http://schemas.microsoft.com/office/drawing/2014/main" id="{75DDCC09-3353-E5BA-DA80-B35CE087F7FF}"/>
              </a:ext>
            </a:extLst>
          </p:cNvPr>
          <p:cNvSpPr txBox="1">
            <a:spLocks noChangeArrowheads="1"/>
          </p:cNvSpPr>
          <p:nvPr/>
        </p:nvSpPr>
        <p:spPr bwMode="auto">
          <a:xfrm>
            <a:off x="1583668" y="2565512"/>
            <a:ext cx="2995450" cy="199311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indent="-228600" fontAlgn="base">
              <a:lnSpc>
                <a:spcPct val="200000"/>
              </a:lnSpc>
              <a:spcBef>
                <a:spcPct val="0"/>
              </a:spcBef>
              <a:spcAft>
                <a:spcPct val="0"/>
              </a:spcAft>
              <a:buClrTx/>
              <a:buSzTx/>
              <a:buFont typeface="+mj-lt"/>
              <a:buAutoNum type="arabicPeriod"/>
              <a:tabLst/>
            </a:pPr>
            <a:r>
              <a:rPr kumimoji="1" lang="ko-KR" altLang="ko-KR" sz="1600" dirty="0">
                <a:solidFill>
                  <a:schemeClr val="tx1">
                    <a:lumMod val="75000"/>
                    <a:lumOff val="25000"/>
                  </a:schemeClr>
                </a:solidFill>
                <a:latin typeface="+mj-lt"/>
                <a:ea typeface="맑은 고딕" pitchFamily="50" charset="-127"/>
                <a:cs typeface="굴림" pitchFamily="50" charset="-127"/>
              </a:rPr>
              <a:t> </a:t>
            </a:r>
            <a:r>
              <a:rPr kumimoji="1" lang="en-US" altLang="ko-KR" sz="1600" dirty="0">
                <a:solidFill>
                  <a:schemeClr val="tx1">
                    <a:lumMod val="75000"/>
                    <a:lumOff val="25000"/>
                  </a:schemeClr>
                </a:solidFill>
                <a:latin typeface="+mj-lt"/>
                <a:ea typeface="맑은 고딕" pitchFamily="50" charset="-127"/>
                <a:cs typeface="굴림" pitchFamily="50" charset="-127"/>
              </a:rPr>
              <a:t>NLP </a:t>
            </a:r>
          </a:p>
          <a:p>
            <a:pPr marR="0" indent="-228600" fontAlgn="base">
              <a:lnSpc>
                <a:spcPct val="200000"/>
              </a:lnSpc>
              <a:spcBef>
                <a:spcPct val="0"/>
              </a:spcBef>
              <a:spcAft>
                <a:spcPct val="0"/>
              </a:spcAft>
              <a:buClrTx/>
              <a:buSzTx/>
              <a:buFont typeface="+mj-lt"/>
              <a:buAutoNum type="arabicPeriod"/>
              <a:tabLst/>
            </a:pPr>
            <a:r>
              <a:rPr kumimoji="1" lang="en-US" altLang="ko-KR" sz="1600" dirty="0">
                <a:solidFill>
                  <a:schemeClr val="tx1">
                    <a:lumMod val="75000"/>
                    <a:lumOff val="25000"/>
                  </a:schemeClr>
                </a:solidFill>
                <a:latin typeface="+mj-lt"/>
                <a:ea typeface="맑은 고딕" pitchFamily="50" charset="-127"/>
                <a:cs typeface="굴림" pitchFamily="50" charset="-127"/>
              </a:rPr>
              <a:t> Recurrent Neural Networks</a:t>
            </a:r>
          </a:p>
          <a:p>
            <a:pPr indent="-228600" fontAlgn="base">
              <a:lnSpc>
                <a:spcPct val="200000"/>
              </a:lnSpc>
              <a:spcBef>
                <a:spcPct val="0"/>
              </a:spcBef>
              <a:spcAft>
                <a:spcPct val="0"/>
              </a:spcAft>
              <a:buFont typeface="+mj-lt"/>
              <a:buAutoNum type="arabicPeriod"/>
            </a:pPr>
            <a:r>
              <a:rPr kumimoji="1" lang="en-US" altLang="ko-KR" sz="1600" dirty="0">
                <a:solidFill>
                  <a:schemeClr val="tx1">
                    <a:lumMod val="75000"/>
                    <a:lumOff val="25000"/>
                  </a:schemeClr>
                </a:solidFill>
                <a:latin typeface="+mj-lt"/>
                <a:ea typeface="맑은 고딕" pitchFamily="50" charset="-127"/>
                <a:cs typeface="굴림" pitchFamily="50" charset="-127"/>
              </a:rPr>
              <a:t> Transformers</a:t>
            </a:r>
            <a:endParaRPr kumimoji="1" lang="ko-KR" altLang="ko-KR" sz="1600" dirty="0">
              <a:solidFill>
                <a:schemeClr val="tx1">
                  <a:lumMod val="75000"/>
                  <a:lumOff val="25000"/>
                </a:schemeClr>
              </a:solidFill>
              <a:latin typeface="+mj-lt"/>
              <a:ea typeface="맑은 고딕" pitchFamily="50" charset="-127"/>
              <a:cs typeface="굴림" pitchFamily="50" charset="-127"/>
            </a:endParaRPr>
          </a:p>
          <a:p>
            <a:pPr indent="-228600" fontAlgn="base">
              <a:lnSpc>
                <a:spcPct val="200000"/>
              </a:lnSpc>
              <a:spcBef>
                <a:spcPct val="0"/>
              </a:spcBef>
              <a:spcAft>
                <a:spcPct val="0"/>
              </a:spcAft>
              <a:buFont typeface="+mj-lt"/>
              <a:buAutoNum type="arabicPeriod"/>
            </a:pPr>
            <a:r>
              <a:rPr kumimoji="1" lang="en-US" altLang="ko-KR" sz="1600" dirty="0">
                <a:solidFill>
                  <a:schemeClr val="tx1">
                    <a:lumMod val="75000"/>
                    <a:lumOff val="25000"/>
                  </a:schemeClr>
                </a:solidFill>
                <a:latin typeface="+mj-lt"/>
                <a:ea typeface="맑은 고딕" pitchFamily="50" charset="-127"/>
                <a:cs typeface="굴림" pitchFamily="50" charset="-127"/>
              </a:rPr>
              <a:t> BERT</a:t>
            </a:r>
            <a:endParaRPr kumimoji="1" lang="ko-KR" altLang="ko-KR" sz="1600" dirty="0">
              <a:solidFill>
                <a:schemeClr val="tx1">
                  <a:lumMod val="75000"/>
                  <a:lumOff val="25000"/>
                </a:schemeClr>
              </a:solidFill>
              <a:latin typeface="+mj-lt"/>
              <a:ea typeface="맑은 고딕" pitchFamily="50" charset="-127"/>
              <a:cs typeface="굴림" pitchFamily="50" charset="-127"/>
            </a:endParaRPr>
          </a:p>
        </p:txBody>
      </p:sp>
      <p:sp>
        <p:nvSpPr>
          <p:cNvPr id="5" name="Text Box 4">
            <a:extLst>
              <a:ext uri="{FF2B5EF4-FFF2-40B4-BE49-F238E27FC236}">
                <a16:creationId xmlns:a16="http://schemas.microsoft.com/office/drawing/2014/main" id="{C502580B-BA6B-241D-31E7-98465F837043}"/>
              </a:ext>
            </a:extLst>
          </p:cNvPr>
          <p:cNvSpPr txBox="1">
            <a:spLocks noChangeArrowheads="1"/>
          </p:cNvSpPr>
          <p:nvPr/>
        </p:nvSpPr>
        <p:spPr bwMode="auto">
          <a:xfrm>
            <a:off x="1583668" y="1980129"/>
            <a:ext cx="2916324" cy="5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kumimoji="1" lang="en-US" altLang="ko-KR" sz="3200" b="1" dirty="0">
                <a:solidFill>
                  <a:schemeClr val="tx1">
                    <a:lumMod val="65000"/>
                    <a:lumOff val="35000"/>
                  </a:schemeClr>
                </a:solidFill>
                <a:latin typeface="+mj-lt"/>
                <a:ea typeface="맑은 고딕" pitchFamily="50" charset="-127"/>
                <a:cs typeface="굴림" pitchFamily="50" charset="-127"/>
              </a:rPr>
              <a:t>Overview</a:t>
            </a:r>
            <a:endParaRPr kumimoji="1" lang="ko-KR" altLang="ko-KR" sz="3200" b="1" dirty="0">
              <a:solidFill>
                <a:schemeClr val="tx1">
                  <a:lumMod val="65000"/>
                  <a:lumOff val="35000"/>
                </a:schemeClr>
              </a:solidFill>
              <a:latin typeface="+mj-lt"/>
              <a:ea typeface="맑은 고딕" pitchFamily="50" charset="-127"/>
              <a:cs typeface="굴림" pitchFamily="50" charset="-127"/>
            </a:endParaRPr>
          </a:p>
        </p:txBody>
      </p:sp>
      <p:sp>
        <p:nvSpPr>
          <p:cNvPr id="6" name="Footer Placeholder 5">
            <a:extLst>
              <a:ext uri="{FF2B5EF4-FFF2-40B4-BE49-F238E27FC236}">
                <a16:creationId xmlns:a16="http://schemas.microsoft.com/office/drawing/2014/main" id="{9DA84B4D-AB77-92BA-715E-C95B8A8C332E}"/>
              </a:ext>
            </a:extLst>
          </p:cNvPr>
          <p:cNvSpPr>
            <a:spLocks noGrp="1"/>
          </p:cNvSpPr>
          <p:nvPr>
            <p:ph type="ftr" sz="quarter" idx="11"/>
          </p:nvPr>
        </p:nvSpPr>
        <p:spPr/>
        <p:txBody>
          <a:bodyPr/>
          <a:lstStyle/>
          <a:p>
            <a:r>
              <a:rPr lang="sv-SE"/>
              <a:t>Aamir Ahmad Ansari &amp; Adil Sheikh</a:t>
            </a:r>
            <a:endParaRPr lang="en-IN" dirty="0"/>
          </a:p>
        </p:txBody>
      </p:sp>
      <p:sp>
        <p:nvSpPr>
          <p:cNvPr id="7" name="Slide Number Placeholder 6">
            <a:extLst>
              <a:ext uri="{FF2B5EF4-FFF2-40B4-BE49-F238E27FC236}">
                <a16:creationId xmlns:a16="http://schemas.microsoft.com/office/drawing/2014/main" id="{E1878369-AECC-49DA-8749-8765162FC5C2}"/>
              </a:ext>
            </a:extLst>
          </p:cNvPr>
          <p:cNvSpPr>
            <a:spLocks noGrp="1"/>
          </p:cNvSpPr>
          <p:nvPr>
            <p:ph type="sldNum" sz="quarter" idx="12"/>
          </p:nvPr>
        </p:nvSpPr>
        <p:spPr/>
        <p:txBody>
          <a:bodyPr/>
          <a:lstStyle/>
          <a:p>
            <a:fld id="{859981E8-5F65-4F74-B83B-30BA95DD5A92}" type="slidenum">
              <a:rPr lang="en-IN" smtClean="0"/>
              <a:t>2</a:t>
            </a:fld>
            <a:endParaRPr lang="en-IN"/>
          </a:p>
        </p:txBody>
      </p:sp>
    </p:spTree>
    <p:extLst>
      <p:ext uri="{BB962C8B-B14F-4D97-AF65-F5344CB8AC3E}">
        <p14:creationId xmlns:p14="http://schemas.microsoft.com/office/powerpoint/2010/main" val="523199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25CD2-B49A-72F0-AE45-F1205A94F2ED}"/>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4874D684-767C-F859-D813-BE842AEE3C72}"/>
              </a:ext>
            </a:extLst>
          </p:cNvPr>
          <p:cNvSpPr>
            <a:spLocks noGrp="1"/>
          </p:cNvSpPr>
          <p:nvPr>
            <p:ph type="title"/>
          </p:nvPr>
        </p:nvSpPr>
        <p:spPr>
          <a:xfrm>
            <a:off x="1359098" y="245995"/>
            <a:ext cx="7661196" cy="796908"/>
          </a:xfrm>
        </p:spPr>
        <p:txBody>
          <a:bodyPr/>
          <a:lstStyle/>
          <a:p>
            <a:r>
              <a:rPr lang="en-US" altLang="ko-KR" dirty="0"/>
              <a:t>Attention</a:t>
            </a:r>
            <a:endParaRPr lang="ko-KR" altLang="en-US" dirty="0"/>
          </a:p>
        </p:txBody>
      </p:sp>
      <p:pic>
        <p:nvPicPr>
          <p:cNvPr id="3" name="Picture 2">
            <a:extLst>
              <a:ext uri="{FF2B5EF4-FFF2-40B4-BE49-F238E27FC236}">
                <a16:creationId xmlns:a16="http://schemas.microsoft.com/office/drawing/2014/main" id="{7EF3CF8F-C80B-43F7-E861-42C19282912E}"/>
              </a:ext>
            </a:extLst>
          </p:cNvPr>
          <p:cNvPicPr>
            <a:picLocks noChangeAspect="1"/>
          </p:cNvPicPr>
          <p:nvPr/>
        </p:nvPicPr>
        <p:blipFill>
          <a:blip r:embed="rId3">
            <a:extLst>
              <a:ext uri="{28A0092B-C50C-407E-A947-70E740481C1C}">
                <a14:useLocalDpi xmlns:a14="http://schemas.microsoft.com/office/drawing/2010/main" val="0"/>
              </a:ext>
            </a:extLst>
          </a:blip>
          <a:srcRect l="81843" t="13763" r="6215" b="35727"/>
          <a:stretch/>
        </p:blipFill>
        <p:spPr>
          <a:xfrm>
            <a:off x="8487890" y="2404369"/>
            <a:ext cx="864096" cy="2029596"/>
          </a:xfrm>
          <a:prstGeom prst="rect">
            <a:avLst/>
          </a:prstGeom>
        </p:spPr>
      </p:pic>
      <p:pic>
        <p:nvPicPr>
          <p:cNvPr id="4" name="Picture 3">
            <a:extLst>
              <a:ext uri="{FF2B5EF4-FFF2-40B4-BE49-F238E27FC236}">
                <a16:creationId xmlns:a16="http://schemas.microsoft.com/office/drawing/2014/main" id="{FA69A71D-2132-5844-021D-58A1F8FC9D10}"/>
              </a:ext>
            </a:extLst>
          </p:cNvPr>
          <p:cNvPicPr>
            <a:picLocks noChangeAspect="1"/>
          </p:cNvPicPr>
          <p:nvPr/>
        </p:nvPicPr>
        <p:blipFill>
          <a:blip r:embed="rId3">
            <a:extLst>
              <a:ext uri="{28A0092B-C50C-407E-A947-70E740481C1C}">
                <a14:useLocalDpi xmlns:a14="http://schemas.microsoft.com/office/drawing/2010/main" val="0"/>
              </a:ext>
            </a:extLst>
          </a:blip>
          <a:srcRect l="29103" t="49186" r="39054" b="31101"/>
          <a:stretch/>
        </p:blipFill>
        <p:spPr>
          <a:xfrm>
            <a:off x="4185412" y="4053868"/>
            <a:ext cx="2304256" cy="792088"/>
          </a:xfrm>
          <a:prstGeom prst="rect">
            <a:avLst/>
          </a:prstGeom>
        </p:spPr>
      </p:pic>
      <p:pic>
        <p:nvPicPr>
          <p:cNvPr id="5" name="Picture 4">
            <a:extLst>
              <a:ext uri="{FF2B5EF4-FFF2-40B4-BE49-F238E27FC236}">
                <a16:creationId xmlns:a16="http://schemas.microsoft.com/office/drawing/2014/main" id="{E5AC0DC5-5ADC-4CDB-D65C-FD328BEE77FE}"/>
              </a:ext>
            </a:extLst>
          </p:cNvPr>
          <p:cNvPicPr>
            <a:picLocks noChangeAspect="1"/>
          </p:cNvPicPr>
          <p:nvPr/>
        </p:nvPicPr>
        <p:blipFill>
          <a:blip r:embed="rId3">
            <a:extLst>
              <a:ext uri="{28A0092B-C50C-407E-A947-70E740481C1C}">
                <a14:useLocalDpi xmlns:a14="http://schemas.microsoft.com/office/drawing/2010/main" val="0"/>
              </a:ext>
            </a:extLst>
          </a:blip>
          <a:srcRect l="4607" t="15918" r="17277" b="75003"/>
          <a:stretch/>
        </p:blipFill>
        <p:spPr>
          <a:xfrm>
            <a:off x="2511226" y="2771095"/>
            <a:ext cx="5652628" cy="364860"/>
          </a:xfrm>
          <a:prstGeom prst="rect">
            <a:avLst/>
          </a:prstGeom>
        </p:spPr>
      </p:pic>
      <p:pic>
        <p:nvPicPr>
          <p:cNvPr id="6" name="Picture 5">
            <a:extLst>
              <a:ext uri="{FF2B5EF4-FFF2-40B4-BE49-F238E27FC236}">
                <a16:creationId xmlns:a16="http://schemas.microsoft.com/office/drawing/2014/main" id="{8450A661-651F-306A-ABCF-AA3E099D673B}"/>
              </a:ext>
            </a:extLst>
          </p:cNvPr>
          <p:cNvPicPr>
            <a:picLocks noChangeAspect="1"/>
          </p:cNvPicPr>
          <p:nvPr/>
        </p:nvPicPr>
        <p:blipFill>
          <a:blip r:embed="rId3">
            <a:extLst>
              <a:ext uri="{28A0092B-C50C-407E-A947-70E740481C1C}">
                <a14:useLocalDpi xmlns:a14="http://schemas.microsoft.com/office/drawing/2010/main" val="0"/>
              </a:ext>
            </a:extLst>
          </a:blip>
          <a:srcRect l="5970" t="25861" r="15914" b="50605"/>
          <a:stretch/>
        </p:blipFill>
        <p:spPr>
          <a:xfrm>
            <a:off x="2511226" y="3135954"/>
            <a:ext cx="5652628" cy="945649"/>
          </a:xfrm>
          <a:prstGeom prst="rect">
            <a:avLst/>
          </a:prstGeom>
        </p:spPr>
      </p:pic>
      <p:sp>
        <p:nvSpPr>
          <p:cNvPr id="7" name="TextBox 6">
            <a:extLst>
              <a:ext uri="{FF2B5EF4-FFF2-40B4-BE49-F238E27FC236}">
                <a16:creationId xmlns:a16="http://schemas.microsoft.com/office/drawing/2014/main" id="{55FBD265-11DF-2BFD-4567-F03A146BC1C2}"/>
              </a:ext>
            </a:extLst>
          </p:cNvPr>
          <p:cNvSpPr txBox="1"/>
          <p:nvPr/>
        </p:nvSpPr>
        <p:spPr>
          <a:xfrm>
            <a:off x="8703914" y="5795431"/>
            <a:ext cx="817660" cy="369332"/>
          </a:xfrm>
          <a:prstGeom prst="rect">
            <a:avLst/>
          </a:prstGeom>
          <a:noFill/>
        </p:spPr>
        <p:txBody>
          <a:bodyPr wrap="none" rtlCol="0">
            <a:spAutoFit/>
          </a:bodyPr>
          <a:lstStyle/>
          <a:p>
            <a:r>
              <a:rPr lang="en-US" dirty="0">
                <a:solidFill>
                  <a:schemeClr val="tx1">
                    <a:lumMod val="65000"/>
                    <a:lumOff val="35000"/>
                  </a:schemeClr>
                </a:solidFill>
                <a:latin typeface="+mj-lt"/>
                <a:hlinkClick r:id="rId4">
                  <a:extLst>
                    <a:ext uri="{A12FA001-AC4F-418D-AE19-62706E023703}">
                      <ahyp:hlinkClr xmlns:ahyp="http://schemas.microsoft.com/office/drawing/2018/hyperlinkcolor" val="tx"/>
                    </a:ext>
                  </a:extLst>
                </a:hlinkClick>
              </a:rPr>
              <a:t>Source</a:t>
            </a:r>
            <a:endParaRPr lang="en-IN" dirty="0">
              <a:solidFill>
                <a:schemeClr val="tx1">
                  <a:lumMod val="65000"/>
                  <a:lumOff val="35000"/>
                </a:schemeClr>
              </a:solidFill>
              <a:latin typeface="+mj-lt"/>
            </a:endParaRPr>
          </a:p>
        </p:txBody>
      </p:sp>
      <p:sp>
        <p:nvSpPr>
          <p:cNvPr id="8" name="Footer Placeholder 7">
            <a:extLst>
              <a:ext uri="{FF2B5EF4-FFF2-40B4-BE49-F238E27FC236}">
                <a16:creationId xmlns:a16="http://schemas.microsoft.com/office/drawing/2014/main" id="{C5E79E99-02D9-0CB1-4711-2B5890805F90}"/>
              </a:ext>
            </a:extLst>
          </p:cNvPr>
          <p:cNvSpPr>
            <a:spLocks noGrp="1"/>
          </p:cNvSpPr>
          <p:nvPr>
            <p:ph type="ftr" sz="quarter" idx="11"/>
          </p:nvPr>
        </p:nvSpPr>
        <p:spPr/>
        <p:txBody>
          <a:bodyPr/>
          <a:lstStyle/>
          <a:p>
            <a:r>
              <a:rPr lang="sv-SE"/>
              <a:t>Aamir Ahmad Ansari &amp; Adil Sheikh</a:t>
            </a:r>
            <a:endParaRPr lang="en-IN" dirty="0"/>
          </a:p>
        </p:txBody>
      </p:sp>
      <p:sp>
        <p:nvSpPr>
          <p:cNvPr id="9" name="Slide Number Placeholder 8">
            <a:extLst>
              <a:ext uri="{FF2B5EF4-FFF2-40B4-BE49-F238E27FC236}">
                <a16:creationId xmlns:a16="http://schemas.microsoft.com/office/drawing/2014/main" id="{385948CD-8181-1268-ED87-33FF294D1814}"/>
              </a:ext>
            </a:extLst>
          </p:cNvPr>
          <p:cNvSpPr>
            <a:spLocks noGrp="1"/>
          </p:cNvSpPr>
          <p:nvPr>
            <p:ph type="sldNum" sz="quarter" idx="12"/>
          </p:nvPr>
        </p:nvSpPr>
        <p:spPr/>
        <p:txBody>
          <a:bodyPr/>
          <a:lstStyle/>
          <a:p>
            <a:fld id="{859981E8-5F65-4F74-B83B-30BA95DD5A92}" type="slidenum">
              <a:rPr lang="en-IN" smtClean="0"/>
              <a:t>20</a:t>
            </a:fld>
            <a:endParaRPr lang="en-IN"/>
          </a:p>
        </p:txBody>
      </p:sp>
    </p:spTree>
    <p:extLst>
      <p:ext uri="{BB962C8B-B14F-4D97-AF65-F5344CB8AC3E}">
        <p14:creationId xmlns:p14="http://schemas.microsoft.com/office/powerpoint/2010/main" val="336210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A9CCC-9A5A-1DC2-C3E0-40710A226700}"/>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A1DBFDBA-562E-C902-9A97-046764515274}"/>
              </a:ext>
            </a:extLst>
          </p:cNvPr>
          <p:cNvSpPr>
            <a:spLocks noGrp="1"/>
          </p:cNvSpPr>
          <p:nvPr>
            <p:ph type="title"/>
          </p:nvPr>
        </p:nvSpPr>
        <p:spPr>
          <a:xfrm>
            <a:off x="1368929" y="304989"/>
            <a:ext cx="7661196" cy="796908"/>
          </a:xfrm>
        </p:spPr>
        <p:txBody>
          <a:bodyPr/>
          <a:lstStyle/>
          <a:p>
            <a:r>
              <a:rPr lang="en-US" altLang="ko-KR" dirty="0"/>
              <a:t>Self Attention</a:t>
            </a:r>
            <a:endParaRPr lang="ko-KR" altLang="en-US" dirty="0"/>
          </a:p>
        </p:txBody>
      </p:sp>
      <p:sp>
        <p:nvSpPr>
          <p:cNvPr id="3" name="TextBox 2">
            <a:extLst>
              <a:ext uri="{FF2B5EF4-FFF2-40B4-BE49-F238E27FC236}">
                <a16:creationId xmlns:a16="http://schemas.microsoft.com/office/drawing/2014/main" id="{36823BF6-848F-BB88-B061-1078CB37D177}"/>
              </a:ext>
            </a:extLst>
          </p:cNvPr>
          <p:cNvSpPr txBox="1"/>
          <p:nvPr/>
        </p:nvSpPr>
        <p:spPr>
          <a:xfrm>
            <a:off x="1152905" y="1605953"/>
            <a:ext cx="8784976" cy="2985433"/>
          </a:xfrm>
          <a:prstGeom prst="rect">
            <a:avLst/>
          </a:prstGeom>
          <a:noFill/>
        </p:spPr>
        <p:txBody>
          <a:bodyPr wrap="square">
            <a:spAutoFit/>
          </a:bodyPr>
          <a:lstStyle/>
          <a:p>
            <a:pPr marL="285750" indent="-285750">
              <a:buFont typeface="Arial" panose="020B0604020202020204" pitchFamily="34" charset="0"/>
              <a:buChar char="•"/>
            </a:pPr>
            <a:r>
              <a:rPr lang="en-IN" dirty="0">
                <a:latin typeface="+mj-lt"/>
              </a:rPr>
              <a:t>It is a technique to determine which words in a sentence are most relevant to each other when processing a text sequence.</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US" dirty="0">
              <a:latin typeface="+mj-lt"/>
            </a:endParaRPr>
          </a:p>
          <a:p>
            <a:r>
              <a:rPr lang="en-US" dirty="0"/>
              <a:t>	        </a:t>
            </a:r>
            <a:r>
              <a:rPr lang="en-US" sz="2600" dirty="0">
                <a:latin typeface="+mj-lt"/>
              </a:rPr>
              <a:t>The cat sat on the mat because it was tired.</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endParaRPr lang="en-IN" dirty="0">
              <a:latin typeface="+mj-lt"/>
            </a:endParaRPr>
          </a:p>
        </p:txBody>
      </p:sp>
      <p:sp>
        <p:nvSpPr>
          <p:cNvPr id="4" name="Oval 3">
            <a:extLst>
              <a:ext uri="{FF2B5EF4-FFF2-40B4-BE49-F238E27FC236}">
                <a16:creationId xmlns:a16="http://schemas.microsoft.com/office/drawing/2014/main" id="{47BDAA41-8425-0D0A-87B0-16EA3CC003FE}"/>
              </a:ext>
            </a:extLst>
          </p:cNvPr>
          <p:cNvSpPr/>
          <p:nvPr/>
        </p:nvSpPr>
        <p:spPr>
          <a:xfrm>
            <a:off x="6287748" y="2758224"/>
            <a:ext cx="288032" cy="432048"/>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5" name="Speech Bubble: Rectangle with Corners Rounded 4">
            <a:extLst>
              <a:ext uri="{FF2B5EF4-FFF2-40B4-BE49-F238E27FC236}">
                <a16:creationId xmlns:a16="http://schemas.microsoft.com/office/drawing/2014/main" id="{C66BD98D-312A-54C0-3376-8587EAE74633}"/>
              </a:ext>
            </a:extLst>
          </p:cNvPr>
          <p:cNvSpPr/>
          <p:nvPr/>
        </p:nvSpPr>
        <p:spPr>
          <a:xfrm>
            <a:off x="4199516" y="3755265"/>
            <a:ext cx="3888432" cy="1044116"/>
          </a:xfrm>
          <a:prstGeom prst="wedgeRoundRectCallout">
            <a:avLst>
              <a:gd name="adj1" fmla="val 7333"/>
              <a:gd name="adj2" fmla="val -96771"/>
              <a:gd name="adj3" fmla="val 16667"/>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Reference to the cat or the mat ?</a:t>
            </a:r>
          </a:p>
        </p:txBody>
      </p:sp>
      <p:sp>
        <p:nvSpPr>
          <p:cNvPr id="6" name="Footer Placeholder 5">
            <a:extLst>
              <a:ext uri="{FF2B5EF4-FFF2-40B4-BE49-F238E27FC236}">
                <a16:creationId xmlns:a16="http://schemas.microsoft.com/office/drawing/2014/main" id="{DC825039-A8A1-C18B-2BB9-67EED3694895}"/>
              </a:ext>
            </a:extLst>
          </p:cNvPr>
          <p:cNvSpPr>
            <a:spLocks noGrp="1"/>
          </p:cNvSpPr>
          <p:nvPr>
            <p:ph type="ftr" sz="quarter" idx="11"/>
          </p:nvPr>
        </p:nvSpPr>
        <p:spPr/>
        <p:txBody>
          <a:bodyPr/>
          <a:lstStyle/>
          <a:p>
            <a:r>
              <a:rPr lang="sv-SE"/>
              <a:t>Aamir Ahmad Ansari &amp; Adil Sheikh</a:t>
            </a:r>
            <a:endParaRPr lang="en-IN" dirty="0"/>
          </a:p>
        </p:txBody>
      </p:sp>
      <p:sp>
        <p:nvSpPr>
          <p:cNvPr id="7" name="Slide Number Placeholder 6">
            <a:extLst>
              <a:ext uri="{FF2B5EF4-FFF2-40B4-BE49-F238E27FC236}">
                <a16:creationId xmlns:a16="http://schemas.microsoft.com/office/drawing/2014/main" id="{140E921F-D108-2FFE-4837-50E2B3D158B3}"/>
              </a:ext>
            </a:extLst>
          </p:cNvPr>
          <p:cNvSpPr>
            <a:spLocks noGrp="1"/>
          </p:cNvSpPr>
          <p:nvPr>
            <p:ph type="sldNum" sz="quarter" idx="12"/>
          </p:nvPr>
        </p:nvSpPr>
        <p:spPr/>
        <p:txBody>
          <a:bodyPr/>
          <a:lstStyle/>
          <a:p>
            <a:fld id="{859981E8-5F65-4F74-B83B-30BA95DD5A92}" type="slidenum">
              <a:rPr lang="en-IN" smtClean="0"/>
              <a:t>21</a:t>
            </a:fld>
            <a:endParaRPr lang="en-IN"/>
          </a:p>
        </p:txBody>
      </p:sp>
      <p:pic>
        <p:nvPicPr>
          <p:cNvPr id="9" name="Picture 8">
            <a:extLst>
              <a:ext uri="{FF2B5EF4-FFF2-40B4-BE49-F238E27FC236}">
                <a16:creationId xmlns:a16="http://schemas.microsoft.com/office/drawing/2014/main" id="{21028564-CF14-078A-EFBF-4763D7674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02" y="4198374"/>
            <a:ext cx="4138813" cy="3648690"/>
          </a:xfrm>
          <a:prstGeom prst="rect">
            <a:avLst/>
          </a:prstGeom>
        </p:spPr>
      </p:pic>
    </p:spTree>
    <p:extLst>
      <p:ext uri="{BB962C8B-B14F-4D97-AF65-F5344CB8AC3E}">
        <p14:creationId xmlns:p14="http://schemas.microsoft.com/office/powerpoint/2010/main" val="164751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8A32F-805F-AF26-3E6D-5C232B6ED01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1ABFA44-462E-D8B1-2D4D-D8EB6C777B16}"/>
              </a:ext>
            </a:extLst>
          </p:cNvPr>
          <p:cNvSpPr>
            <a:spLocks noGrp="1"/>
          </p:cNvSpPr>
          <p:nvPr>
            <p:ph type="title"/>
          </p:nvPr>
        </p:nvSpPr>
        <p:spPr>
          <a:xfrm>
            <a:off x="1408259" y="255828"/>
            <a:ext cx="7661196" cy="796908"/>
          </a:xfrm>
        </p:spPr>
        <p:txBody>
          <a:bodyPr/>
          <a:lstStyle/>
          <a:p>
            <a:r>
              <a:rPr lang="en-US" altLang="ko-KR" dirty="0"/>
              <a:t>Self Attention</a:t>
            </a:r>
            <a:endParaRPr lang="ko-KR" altLang="en-US" dirty="0"/>
          </a:p>
        </p:txBody>
      </p:sp>
      <p:pic>
        <p:nvPicPr>
          <p:cNvPr id="3" name="Picture 2">
            <a:extLst>
              <a:ext uri="{FF2B5EF4-FFF2-40B4-BE49-F238E27FC236}">
                <a16:creationId xmlns:a16="http://schemas.microsoft.com/office/drawing/2014/main" id="{9B7A47A3-41C4-D9E9-A183-237B05932C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0685" y="1556792"/>
            <a:ext cx="5388076" cy="4908781"/>
          </a:xfrm>
          <a:prstGeom prst="rect">
            <a:avLst/>
          </a:prstGeom>
        </p:spPr>
      </p:pic>
      <p:sp>
        <p:nvSpPr>
          <p:cNvPr id="4" name="Footer Placeholder 3">
            <a:extLst>
              <a:ext uri="{FF2B5EF4-FFF2-40B4-BE49-F238E27FC236}">
                <a16:creationId xmlns:a16="http://schemas.microsoft.com/office/drawing/2014/main" id="{6F71E136-FCCE-09BB-B96A-0BA0A294C420}"/>
              </a:ext>
            </a:extLst>
          </p:cNvPr>
          <p:cNvSpPr>
            <a:spLocks noGrp="1"/>
          </p:cNvSpPr>
          <p:nvPr>
            <p:ph type="ftr" sz="quarter" idx="11"/>
          </p:nvPr>
        </p:nvSpPr>
        <p:spPr/>
        <p:txBody>
          <a:bodyPr/>
          <a:lstStyle/>
          <a:p>
            <a:r>
              <a:rPr lang="sv-SE"/>
              <a:t>Aamir Ahmad Ansari &amp; Adil Sheikh</a:t>
            </a:r>
            <a:endParaRPr lang="en-IN" dirty="0"/>
          </a:p>
        </p:txBody>
      </p:sp>
      <p:sp>
        <p:nvSpPr>
          <p:cNvPr id="5" name="Slide Number Placeholder 4">
            <a:extLst>
              <a:ext uri="{FF2B5EF4-FFF2-40B4-BE49-F238E27FC236}">
                <a16:creationId xmlns:a16="http://schemas.microsoft.com/office/drawing/2014/main" id="{70C4D5A8-165D-D58E-B6A7-FFEBB65B3E51}"/>
              </a:ext>
            </a:extLst>
          </p:cNvPr>
          <p:cNvSpPr>
            <a:spLocks noGrp="1"/>
          </p:cNvSpPr>
          <p:nvPr>
            <p:ph type="sldNum" sz="quarter" idx="12"/>
          </p:nvPr>
        </p:nvSpPr>
        <p:spPr/>
        <p:txBody>
          <a:bodyPr/>
          <a:lstStyle/>
          <a:p>
            <a:fld id="{859981E8-5F65-4F74-B83B-30BA95DD5A92}" type="slidenum">
              <a:rPr lang="en-IN" smtClean="0"/>
              <a:t>22</a:t>
            </a:fld>
            <a:endParaRPr lang="en-IN"/>
          </a:p>
        </p:txBody>
      </p:sp>
    </p:spTree>
    <p:extLst>
      <p:ext uri="{BB962C8B-B14F-4D97-AF65-F5344CB8AC3E}">
        <p14:creationId xmlns:p14="http://schemas.microsoft.com/office/powerpoint/2010/main" val="1199565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B9F7C-4E76-D6EE-E775-9CE083C85F9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3E51C8E-7786-2D0C-6217-CCB45FF1928E}"/>
              </a:ext>
            </a:extLst>
          </p:cNvPr>
          <p:cNvSpPr>
            <a:spLocks noGrp="1"/>
          </p:cNvSpPr>
          <p:nvPr>
            <p:ph type="title"/>
          </p:nvPr>
        </p:nvSpPr>
        <p:spPr>
          <a:xfrm>
            <a:off x="1477085" y="295157"/>
            <a:ext cx="7661196" cy="796908"/>
          </a:xfrm>
        </p:spPr>
        <p:txBody>
          <a:bodyPr/>
          <a:lstStyle/>
          <a:p>
            <a:r>
              <a:rPr lang="en-US" altLang="ko-KR" dirty="0"/>
              <a:t>Transformers</a:t>
            </a:r>
            <a:endParaRPr lang="ko-KR" altLang="en-US" dirty="0"/>
          </a:p>
        </p:txBody>
      </p:sp>
      <p:sp>
        <p:nvSpPr>
          <p:cNvPr id="3" name="Rectangle: Rounded Corners 2">
            <a:extLst>
              <a:ext uri="{FF2B5EF4-FFF2-40B4-BE49-F238E27FC236}">
                <a16:creationId xmlns:a16="http://schemas.microsoft.com/office/drawing/2014/main" id="{241D7796-0E57-2163-9ED1-E2E4F68B94E2}"/>
              </a:ext>
            </a:extLst>
          </p:cNvPr>
          <p:cNvSpPr/>
          <p:nvPr/>
        </p:nvSpPr>
        <p:spPr>
          <a:xfrm>
            <a:off x="2675620" y="2957623"/>
            <a:ext cx="2747319" cy="1872208"/>
          </a:xfrm>
          <a:prstGeom prst="roundRect">
            <a:avLst/>
          </a:prstGeom>
          <a:solidFill>
            <a:schemeClr val="accent2">
              <a:lumMod val="60000"/>
              <a:lumOff val="40000"/>
            </a:schemeClr>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Encoder </a:t>
            </a:r>
          </a:p>
        </p:txBody>
      </p:sp>
      <p:sp>
        <p:nvSpPr>
          <p:cNvPr id="4" name="Rectangle: Rounded Corners 3">
            <a:extLst>
              <a:ext uri="{FF2B5EF4-FFF2-40B4-BE49-F238E27FC236}">
                <a16:creationId xmlns:a16="http://schemas.microsoft.com/office/drawing/2014/main" id="{F9D54B0F-DED6-AE0E-DB3A-F408E76DD8B7}"/>
              </a:ext>
            </a:extLst>
          </p:cNvPr>
          <p:cNvSpPr/>
          <p:nvPr/>
        </p:nvSpPr>
        <p:spPr>
          <a:xfrm>
            <a:off x="6780076" y="2957623"/>
            <a:ext cx="2747319" cy="1872208"/>
          </a:xfrm>
          <a:prstGeom prst="roundRect">
            <a:avLst/>
          </a:prstGeom>
          <a:solidFill>
            <a:schemeClr val="accent4">
              <a:lumMod val="75000"/>
            </a:schemeClr>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Decoder</a:t>
            </a:r>
          </a:p>
        </p:txBody>
      </p:sp>
      <p:sp>
        <p:nvSpPr>
          <p:cNvPr id="5" name="Rectangle: Rounded Corners 4">
            <a:extLst>
              <a:ext uri="{FF2B5EF4-FFF2-40B4-BE49-F238E27FC236}">
                <a16:creationId xmlns:a16="http://schemas.microsoft.com/office/drawing/2014/main" id="{85C91978-A957-5388-02D1-4BA9CBB25706}"/>
              </a:ext>
            </a:extLst>
          </p:cNvPr>
          <p:cNvSpPr/>
          <p:nvPr/>
        </p:nvSpPr>
        <p:spPr>
          <a:xfrm>
            <a:off x="2387588" y="2741599"/>
            <a:ext cx="7416824" cy="2376264"/>
          </a:xfrm>
          <a:prstGeom prst="roundRect">
            <a:avLst/>
          </a:prstGeom>
          <a:noFill/>
          <a:ln w="476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9AE1E81-D3C1-0E58-94CB-0569F6896BF5}"/>
              </a:ext>
            </a:extLst>
          </p:cNvPr>
          <p:cNvSpPr/>
          <p:nvPr/>
        </p:nvSpPr>
        <p:spPr>
          <a:xfrm>
            <a:off x="2891644" y="5981959"/>
            <a:ext cx="2232248" cy="452151"/>
          </a:xfrm>
          <a:prstGeom prst="roundRect">
            <a:avLst/>
          </a:prstGeom>
          <a:solidFill>
            <a:schemeClr val="accent3">
              <a:lumMod val="60000"/>
              <a:lumOff val="40000"/>
            </a:schemeClr>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The cat sleeps</a:t>
            </a:r>
          </a:p>
        </p:txBody>
      </p:sp>
      <p:sp>
        <p:nvSpPr>
          <p:cNvPr id="7" name="Rectangle: Rounded Corners 6">
            <a:extLst>
              <a:ext uri="{FF2B5EF4-FFF2-40B4-BE49-F238E27FC236}">
                <a16:creationId xmlns:a16="http://schemas.microsoft.com/office/drawing/2014/main" id="{D2B708F2-F859-CD36-9A16-3A5AF6367844}"/>
              </a:ext>
            </a:extLst>
          </p:cNvPr>
          <p:cNvSpPr/>
          <p:nvPr/>
        </p:nvSpPr>
        <p:spPr>
          <a:xfrm>
            <a:off x="7212126" y="1461356"/>
            <a:ext cx="2016219" cy="452151"/>
          </a:xfrm>
          <a:prstGeom prst="roundRect">
            <a:avLst/>
          </a:prstGeom>
          <a:solidFill>
            <a:schemeClr val="accent1">
              <a:lumMod val="75000"/>
            </a:schemeClr>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Le chat </a:t>
            </a:r>
            <a:r>
              <a:rPr lang="en-IN" dirty="0" err="1"/>
              <a:t>dort</a:t>
            </a:r>
            <a:endParaRPr lang="en-IN" dirty="0"/>
          </a:p>
        </p:txBody>
      </p:sp>
      <p:cxnSp>
        <p:nvCxnSpPr>
          <p:cNvPr id="8" name="Straight Arrow Connector 7">
            <a:extLst>
              <a:ext uri="{FF2B5EF4-FFF2-40B4-BE49-F238E27FC236}">
                <a16:creationId xmlns:a16="http://schemas.microsoft.com/office/drawing/2014/main" id="{E297752A-2C41-30C1-B5DC-916393C8195D}"/>
              </a:ext>
            </a:extLst>
          </p:cNvPr>
          <p:cNvCxnSpPr>
            <a:cxnSpLocks/>
          </p:cNvCxnSpPr>
          <p:nvPr/>
        </p:nvCxnSpPr>
        <p:spPr>
          <a:xfrm flipV="1">
            <a:off x="3988388" y="5220036"/>
            <a:ext cx="0" cy="654340"/>
          </a:xfrm>
          <a:prstGeom prst="straightConnector1">
            <a:avLst/>
          </a:prstGeom>
          <a:ln w="476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4970F22-A92F-E550-FF95-B180A3CE03A6}"/>
              </a:ext>
            </a:extLst>
          </p:cNvPr>
          <p:cNvCxnSpPr>
            <a:cxnSpLocks/>
          </p:cNvCxnSpPr>
          <p:nvPr/>
        </p:nvCxnSpPr>
        <p:spPr>
          <a:xfrm flipV="1">
            <a:off x="8220236" y="2021519"/>
            <a:ext cx="0" cy="584448"/>
          </a:xfrm>
          <a:prstGeom prst="straightConnector1">
            <a:avLst/>
          </a:prstGeom>
          <a:ln w="476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F667BBE-CEE5-5A2C-AEE3-58C32B2D52F9}"/>
              </a:ext>
            </a:extLst>
          </p:cNvPr>
          <p:cNvCxnSpPr>
            <a:cxnSpLocks/>
          </p:cNvCxnSpPr>
          <p:nvPr/>
        </p:nvCxnSpPr>
        <p:spPr>
          <a:xfrm>
            <a:off x="5807968" y="3893727"/>
            <a:ext cx="648072" cy="0"/>
          </a:xfrm>
          <a:prstGeom prst="straightConnector1">
            <a:avLst/>
          </a:prstGeom>
          <a:ln w="4762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1" name="Footer Placeholder 10">
            <a:extLst>
              <a:ext uri="{FF2B5EF4-FFF2-40B4-BE49-F238E27FC236}">
                <a16:creationId xmlns:a16="http://schemas.microsoft.com/office/drawing/2014/main" id="{7968D8B0-D15C-61B4-563B-80821193AE61}"/>
              </a:ext>
            </a:extLst>
          </p:cNvPr>
          <p:cNvSpPr>
            <a:spLocks noGrp="1"/>
          </p:cNvSpPr>
          <p:nvPr>
            <p:ph type="ftr" sz="quarter" idx="11"/>
          </p:nvPr>
        </p:nvSpPr>
        <p:spPr/>
        <p:txBody>
          <a:bodyPr/>
          <a:lstStyle/>
          <a:p>
            <a:r>
              <a:rPr lang="sv-SE"/>
              <a:t>Aamir Ahmad Ansari &amp; Adil Sheikh</a:t>
            </a:r>
            <a:endParaRPr lang="en-IN" dirty="0"/>
          </a:p>
        </p:txBody>
      </p:sp>
      <p:sp>
        <p:nvSpPr>
          <p:cNvPr id="12" name="Slide Number Placeholder 11">
            <a:extLst>
              <a:ext uri="{FF2B5EF4-FFF2-40B4-BE49-F238E27FC236}">
                <a16:creationId xmlns:a16="http://schemas.microsoft.com/office/drawing/2014/main" id="{9FCB5643-C200-2101-0B42-7F9F638CA19B}"/>
              </a:ext>
            </a:extLst>
          </p:cNvPr>
          <p:cNvSpPr>
            <a:spLocks noGrp="1"/>
          </p:cNvSpPr>
          <p:nvPr>
            <p:ph type="sldNum" sz="quarter" idx="12"/>
          </p:nvPr>
        </p:nvSpPr>
        <p:spPr/>
        <p:txBody>
          <a:bodyPr/>
          <a:lstStyle/>
          <a:p>
            <a:fld id="{859981E8-5F65-4F74-B83B-30BA95DD5A92}" type="slidenum">
              <a:rPr lang="en-IN" smtClean="0"/>
              <a:t>23</a:t>
            </a:fld>
            <a:endParaRPr lang="en-IN"/>
          </a:p>
        </p:txBody>
      </p:sp>
    </p:spTree>
    <p:extLst>
      <p:ext uri="{BB962C8B-B14F-4D97-AF65-F5344CB8AC3E}">
        <p14:creationId xmlns:p14="http://schemas.microsoft.com/office/powerpoint/2010/main" val="3151427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D8006-41F9-220F-7466-A2AC46DECC19}"/>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B26362C9-C2AF-B815-FC9C-4776895FFA6B}"/>
              </a:ext>
            </a:extLst>
          </p:cNvPr>
          <p:cNvSpPr>
            <a:spLocks noGrp="1"/>
          </p:cNvSpPr>
          <p:nvPr>
            <p:ph type="title"/>
          </p:nvPr>
        </p:nvSpPr>
        <p:spPr>
          <a:xfrm>
            <a:off x="1496748" y="285325"/>
            <a:ext cx="7661196" cy="796908"/>
          </a:xfrm>
        </p:spPr>
        <p:txBody>
          <a:bodyPr/>
          <a:lstStyle/>
          <a:p>
            <a:r>
              <a:rPr lang="en-US" altLang="ko-KR" dirty="0"/>
              <a:t>Transformers: Encoder</a:t>
            </a:r>
            <a:endParaRPr lang="ko-KR" altLang="en-US" dirty="0"/>
          </a:p>
        </p:txBody>
      </p:sp>
      <p:sp>
        <p:nvSpPr>
          <p:cNvPr id="3" name="TextBox 2">
            <a:extLst>
              <a:ext uri="{FF2B5EF4-FFF2-40B4-BE49-F238E27FC236}">
                <a16:creationId xmlns:a16="http://schemas.microsoft.com/office/drawing/2014/main" id="{811B29FE-82D7-B506-1A9F-35B397497C0A}"/>
              </a:ext>
            </a:extLst>
          </p:cNvPr>
          <p:cNvSpPr txBox="1"/>
          <p:nvPr/>
        </p:nvSpPr>
        <p:spPr>
          <a:xfrm>
            <a:off x="1280723" y="3994913"/>
            <a:ext cx="8784976"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Converts input words into contextual representations.</a:t>
            </a:r>
          </a:p>
          <a:p>
            <a:endParaRPr lang="en-US" dirty="0">
              <a:latin typeface="+mj-lt"/>
            </a:endParaRPr>
          </a:p>
          <a:p>
            <a:pPr marL="285750" indent="-285750">
              <a:buFont typeface="Arial" panose="020B0604020202020204" pitchFamily="34" charset="0"/>
              <a:buChar char="•"/>
            </a:pPr>
            <a:r>
              <a:rPr lang="en-US" dirty="0">
                <a:latin typeface="+mj-lt"/>
              </a:rPr>
              <a:t>Uses self-attention to understand relationships between words.</a:t>
            </a:r>
          </a:p>
          <a:p>
            <a:endParaRPr lang="en-US" dirty="0">
              <a:latin typeface="+mj-lt"/>
            </a:endParaRPr>
          </a:p>
          <a:p>
            <a:pPr marL="285750" indent="-285750">
              <a:buFont typeface="Arial" panose="020B0604020202020204" pitchFamily="34" charset="0"/>
              <a:buChar char="•"/>
            </a:pPr>
            <a:r>
              <a:rPr lang="en-US" dirty="0">
                <a:latin typeface="+mj-lt"/>
              </a:rPr>
              <a:t>Example: In "The cat sat on the mat," it understands that “The" relates to "cat."</a:t>
            </a:r>
            <a:endParaRPr lang="en-IN" dirty="0">
              <a:latin typeface="+mj-lt"/>
            </a:endParaRPr>
          </a:p>
        </p:txBody>
      </p:sp>
      <p:sp>
        <p:nvSpPr>
          <p:cNvPr id="4" name="Rectangle: Rounded Corners 3">
            <a:extLst>
              <a:ext uri="{FF2B5EF4-FFF2-40B4-BE49-F238E27FC236}">
                <a16:creationId xmlns:a16="http://schemas.microsoft.com/office/drawing/2014/main" id="{C7F4B0B1-2FD8-61EB-3A3C-CC8D44E7A4E5}"/>
              </a:ext>
            </a:extLst>
          </p:cNvPr>
          <p:cNvSpPr/>
          <p:nvPr/>
        </p:nvSpPr>
        <p:spPr>
          <a:xfrm>
            <a:off x="4299551" y="1730305"/>
            <a:ext cx="2747319" cy="1872208"/>
          </a:xfrm>
          <a:prstGeom prst="roundRect">
            <a:avLst/>
          </a:prstGeom>
          <a:solidFill>
            <a:schemeClr val="accent2">
              <a:lumMod val="60000"/>
              <a:lumOff val="40000"/>
            </a:schemeClr>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Encoder </a:t>
            </a:r>
          </a:p>
        </p:txBody>
      </p:sp>
      <p:sp>
        <p:nvSpPr>
          <p:cNvPr id="5" name="Footer Placeholder 4">
            <a:extLst>
              <a:ext uri="{FF2B5EF4-FFF2-40B4-BE49-F238E27FC236}">
                <a16:creationId xmlns:a16="http://schemas.microsoft.com/office/drawing/2014/main" id="{6104D94A-8F12-D805-1B6F-1AECDE141835}"/>
              </a:ext>
            </a:extLst>
          </p:cNvPr>
          <p:cNvSpPr>
            <a:spLocks noGrp="1"/>
          </p:cNvSpPr>
          <p:nvPr>
            <p:ph type="ftr" sz="quarter" idx="11"/>
          </p:nvPr>
        </p:nvSpPr>
        <p:spPr/>
        <p:txBody>
          <a:bodyPr/>
          <a:lstStyle/>
          <a:p>
            <a:r>
              <a:rPr lang="sv-SE"/>
              <a:t>Aamir Ahmad Ansari &amp; Adil Sheikh</a:t>
            </a:r>
            <a:endParaRPr lang="en-IN" dirty="0"/>
          </a:p>
        </p:txBody>
      </p:sp>
      <p:sp>
        <p:nvSpPr>
          <p:cNvPr id="6" name="Slide Number Placeholder 5">
            <a:extLst>
              <a:ext uri="{FF2B5EF4-FFF2-40B4-BE49-F238E27FC236}">
                <a16:creationId xmlns:a16="http://schemas.microsoft.com/office/drawing/2014/main" id="{7528D4BE-61D4-E647-C20F-AF2F856F993B}"/>
              </a:ext>
            </a:extLst>
          </p:cNvPr>
          <p:cNvSpPr>
            <a:spLocks noGrp="1"/>
          </p:cNvSpPr>
          <p:nvPr>
            <p:ph type="sldNum" sz="quarter" idx="12"/>
          </p:nvPr>
        </p:nvSpPr>
        <p:spPr/>
        <p:txBody>
          <a:bodyPr/>
          <a:lstStyle/>
          <a:p>
            <a:fld id="{859981E8-5F65-4F74-B83B-30BA95DD5A92}" type="slidenum">
              <a:rPr lang="en-IN" smtClean="0"/>
              <a:t>24</a:t>
            </a:fld>
            <a:endParaRPr lang="en-IN"/>
          </a:p>
        </p:txBody>
      </p:sp>
    </p:spTree>
    <p:extLst>
      <p:ext uri="{BB962C8B-B14F-4D97-AF65-F5344CB8AC3E}">
        <p14:creationId xmlns:p14="http://schemas.microsoft.com/office/powerpoint/2010/main" val="3746552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8DC5C-C290-7FDD-9699-532373BDEE1B}"/>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D51B5AD6-AED2-6422-D87E-6B3EE920D0F8}"/>
              </a:ext>
            </a:extLst>
          </p:cNvPr>
          <p:cNvSpPr>
            <a:spLocks noGrp="1"/>
          </p:cNvSpPr>
          <p:nvPr>
            <p:ph type="title"/>
          </p:nvPr>
        </p:nvSpPr>
        <p:spPr>
          <a:xfrm>
            <a:off x="1516413" y="285325"/>
            <a:ext cx="7661196" cy="796908"/>
          </a:xfrm>
        </p:spPr>
        <p:txBody>
          <a:bodyPr/>
          <a:lstStyle/>
          <a:p>
            <a:r>
              <a:rPr lang="en-US" altLang="ko-KR" dirty="0"/>
              <a:t>Transformers: Encoder</a:t>
            </a:r>
            <a:endParaRPr lang="ko-KR" altLang="en-US" dirty="0"/>
          </a:p>
        </p:txBody>
      </p:sp>
      <p:sp>
        <p:nvSpPr>
          <p:cNvPr id="3" name="TextBox 2">
            <a:extLst>
              <a:ext uri="{FF2B5EF4-FFF2-40B4-BE49-F238E27FC236}">
                <a16:creationId xmlns:a16="http://schemas.microsoft.com/office/drawing/2014/main" id="{4A018B19-64A9-2257-9254-88D23FA0C1AC}"/>
              </a:ext>
            </a:extLst>
          </p:cNvPr>
          <p:cNvSpPr txBox="1"/>
          <p:nvPr/>
        </p:nvSpPr>
        <p:spPr>
          <a:xfrm>
            <a:off x="1300388" y="3994913"/>
            <a:ext cx="8784976"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Takes the encoder’s output and generates new text step by step.</a:t>
            </a:r>
          </a:p>
          <a:p>
            <a:endParaRPr lang="en-US" dirty="0">
              <a:latin typeface="+mj-lt"/>
            </a:endParaRPr>
          </a:p>
          <a:p>
            <a:pPr marL="285750" indent="-285750">
              <a:buFont typeface="Arial" panose="020B0604020202020204" pitchFamily="34" charset="0"/>
              <a:buChar char="•"/>
            </a:pPr>
            <a:r>
              <a:rPr lang="en-US" dirty="0">
                <a:latin typeface="+mj-lt"/>
              </a:rPr>
              <a:t>Uses cross-attention to focus on relevant words from the input.</a:t>
            </a:r>
          </a:p>
          <a:p>
            <a:endParaRPr lang="en-US" dirty="0">
              <a:latin typeface="+mj-lt"/>
            </a:endParaRPr>
          </a:p>
          <a:p>
            <a:pPr marL="285750" indent="-285750">
              <a:buFont typeface="Arial" panose="020B0604020202020204" pitchFamily="34" charset="0"/>
              <a:buChar char="•"/>
            </a:pPr>
            <a:r>
              <a:rPr lang="en-US" dirty="0">
                <a:latin typeface="+mj-lt"/>
              </a:rPr>
              <a:t>Example: When translating "The cat sleeps" → "Le chat </a:t>
            </a:r>
            <a:r>
              <a:rPr lang="en-US" dirty="0" err="1">
                <a:latin typeface="+mj-lt"/>
              </a:rPr>
              <a:t>dort</a:t>
            </a:r>
            <a:r>
              <a:rPr lang="en-US" dirty="0">
                <a:latin typeface="+mj-lt"/>
              </a:rPr>
              <a:t>," the decoder focuses on "cat" → "chat" and "sleeps" → "</a:t>
            </a:r>
            <a:r>
              <a:rPr lang="en-US" dirty="0" err="1">
                <a:latin typeface="+mj-lt"/>
              </a:rPr>
              <a:t>dort</a:t>
            </a:r>
            <a:r>
              <a:rPr lang="en-US" dirty="0">
                <a:latin typeface="+mj-lt"/>
              </a:rPr>
              <a:t>."</a:t>
            </a:r>
            <a:endParaRPr lang="en-IN" dirty="0">
              <a:latin typeface="+mj-lt"/>
            </a:endParaRPr>
          </a:p>
        </p:txBody>
      </p:sp>
      <p:sp>
        <p:nvSpPr>
          <p:cNvPr id="4" name="Rectangle: Rounded Corners 3">
            <a:extLst>
              <a:ext uri="{FF2B5EF4-FFF2-40B4-BE49-F238E27FC236}">
                <a16:creationId xmlns:a16="http://schemas.microsoft.com/office/drawing/2014/main" id="{4F157794-FEB5-E7E8-AE25-116EC014307A}"/>
              </a:ext>
            </a:extLst>
          </p:cNvPr>
          <p:cNvSpPr/>
          <p:nvPr/>
        </p:nvSpPr>
        <p:spPr>
          <a:xfrm>
            <a:off x="4319216" y="1730305"/>
            <a:ext cx="2747319" cy="1872208"/>
          </a:xfrm>
          <a:prstGeom prst="roundRect">
            <a:avLst/>
          </a:prstGeom>
          <a:solidFill>
            <a:schemeClr val="accent4"/>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Decoder</a:t>
            </a:r>
          </a:p>
        </p:txBody>
      </p:sp>
      <p:sp>
        <p:nvSpPr>
          <p:cNvPr id="5" name="Footer Placeholder 4">
            <a:extLst>
              <a:ext uri="{FF2B5EF4-FFF2-40B4-BE49-F238E27FC236}">
                <a16:creationId xmlns:a16="http://schemas.microsoft.com/office/drawing/2014/main" id="{05076619-E286-54AE-FEA6-602E0D11BED8}"/>
              </a:ext>
            </a:extLst>
          </p:cNvPr>
          <p:cNvSpPr>
            <a:spLocks noGrp="1"/>
          </p:cNvSpPr>
          <p:nvPr>
            <p:ph type="ftr" sz="quarter" idx="11"/>
          </p:nvPr>
        </p:nvSpPr>
        <p:spPr/>
        <p:txBody>
          <a:bodyPr/>
          <a:lstStyle/>
          <a:p>
            <a:r>
              <a:rPr lang="sv-SE"/>
              <a:t>Aamir Ahmad Ansari &amp; Adil Sheikh</a:t>
            </a:r>
            <a:endParaRPr lang="en-IN" dirty="0"/>
          </a:p>
        </p:txBody>
      </p:sp>
      <p:sp>
        <p:nvSpPr>
          <p:cNvPr id="6" name="Slide Number Placeholder 5">
            <a:extLst>
              <a:ext uri="{FF2B5EF4-FFF2-40B4-BE49-F238E27FC236}">
                <a16:creationId xmlns:a16="http://schemas.microsoft.com/office/drawing/2014/main" id="{24A28C17-FA84-8B46-7B23-4D0B6F82CEBA}"/>
              </a:ext>
            </a:extLst>
          </p:cNvPr>
          <p:cNvSpPr>
            <a:spLocks noGrp="1"/>
          </p:cNvSpPr>
          <p:nvPr>
            <p:ph type="sldNum" sz="quarter" idx="12"/>
          </p:nvPr>
        </p:nvSpPr>
        <p:spPr/>
        <p:txBody>
          <a:bodyPr/>
          <a:lstStyle/>
          <a:p>
            <a:fld id="{859981E8-5F65-4F74-B83B-30BA95DD5A92}" type="slidenum">
              <a:rPr lang="en-IN" smtClean="0"/>
              <a:t>25</a:t>
            </a:fld>
            <a:endParaRPr lang="en-IN"/>
          </a:p>
        </p:txBody>
      </p:sp>
    </p:spTree>
    <p:extLst>
      <p:ext uri="{BB962C8B-B14F-4D97-AF65-F5344CB8AC3E}">
        <p14:creationId xmlns:p14="http://schemas.microsoft.com/office/powerpoint/2010/main" val="387661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4BDBC-8924-1645-31F7-4180CE0F91F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0FEAE624-AB41-D8B0-897B-DFA9AA164DCE}"/>
              </a:ext>
            </a:extLst>
          </p:cNvPr>
          <p:cNvSpPr>
            <a:spLocks noGrp="1"/>
          </p:cNvSpPr>
          <p:nvPr>
            <p:ph type="title"/>
          </p:nvPr>
        </p:nvSpPr>
        <p:spPr>
          <a:xfrm>
            <a:off x="1418091" y="432809"/>
            <a:ext cx="8352928" cy="796908"/>
          </a:xfrm>
        </p:spPr>
        <p:txBody>
          <a:bodyPr>
            <a:normAutofit fontScale="90000"/>
          </a:bodyPr>
          <a:lstStyle/>
          <a:p>
            <a:r>
              <a:rPr lang="en-US" altLang="ko-KR" dirty="0"/>
              <a:t>BERT: Bidirectional Encoder Representation from Transformers</a:t>
            </a:r>
            <a:endParaRPr lang="ko-KR" altLang="en-US" dirty="0"/>
          </a:p>
        </p:txBody>
      </p:sp>
      <p:sp>
        <p:nvSpPr>
          <p:cNvPr id="3" name="TextBox 2">
            <a:extLst>
              <a:ext uri="{FF2B5EF4-FFF2-40B4-BE49-F238E27FC236}">
                <a16:creationId xmlns:a16="http://schemas.microsoft.com/office/drawing/2014/main" id="{02C6E312-332C-6C7D-79FD-316C3FAD6963}"/>
              </a:ext>
            </a:extLst>
          </p:cNvPr>
          <p:cNvSpPr txBox="1"/>
          <p:nvPr/>
        </p:nvSpPr>
        <p:spPr>
          <a:xfrm>
            <a:off x="4549931" y="1949797"/>
            <a:ext cx="5509120"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BERT is a transformer-based NLP model developed by Google in 2018.</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It is solely based on the encoder of the transformer architecture.</a:t>
            </a:r>
          </a:p>
          <a:p>
            <a:endParaRPr lang="en-US" dirty="0">
              <a:latin typeface="+mj-lt"/>
            </a:endParaRPr>
          </a:p>
          <a:p>
            <a:pPr marL="285750" indent="-285750">
              <a:buFont typeface="Arial" panose="020B0604020202020204" pitchFamily="34" charset="0"/>
              <a:buChar char="•"/>
            </a:pPr>
            <a:r>
              <a:rPr lang="en-US" dirty="0">
                <a:latin typeface="+mj-lt"/>
              </a:rPr>
              <a:t>Unlike previous models that read text left-to-right (like RNNs) BERT reads in both directions simultaneously.</a:t>
            </a:r>
            <a:endParaRPr lang="en-IN" dirty="0">
              <a:latin typeface="+mj-lt"/>
            </a:endParaRPr>
          </a:p>
        </p:txBody>
      </p:sp>
      <p:pic>
        <p:nvPicPr>
          <p:cNvPr id="4" name="Picture 3">
            <a:extLst>
              <a:ext uri="{FF2B5EF4-FFF2-40B4-BE49-F238E27FC236}">
                <a16:creationId xmlns:a16="http://schemas.microsoft.com/office/drawing/2014/main" id="{DBB6017E-651E-9726-B730-2E5D7AE01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091" y="1877789"/>
            <a:ext cx="2920940" cy="41044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Footer Placeholder 4">
            <a:extLst>
              <a:ext uri="{FF2B5EF4-FFF2-40B4-BE49-F238E27FC236}">
                <a16:creationId xmlns:a16="http://schemas.microsoft.com/office/drawing/2014/main" id="{585115CA-635A-BCA5-A3F0-7FDAAF404DAC}"/>
              </a:ext>
            </a:extLst>
          </p:cNvPr>
          <p:cNvSpPr>
            <a:spLocks noGrp="1"/>
          </p:cNvSpPr>
          <p:nvPr>
            <p:ph type="ftr" sz="quarter" idx="11"/>
          </p:nvPr>
        </p:nvSpPr>
        <p:spPr/>
        <p:txBody>
          <a:bodyPr/>
          <a:lstStyle/>
          <a:p>
            <a:r>
              <a:rPr lang="sv-SE"/>
              <a:t>Aamir Ahmad Ansari &amp; Adil Sheikh</a:t>
            </a:r>
            <a:endParaRPr lang="en-IN" dirty="0"/>
          </a:p>
        </p:txBody>
      </p:sp>
      <p:sp>
        <p:nvSpPr>
          <p:cNvPr id="6" name="Slide Number Placeholder 5">
            <a:extLst>
              <a:ext uri="{FF2B5EF4-FFF2-40B4-BE49-F238E27FC236}">
                <a16:creationId xmlns:a16="http://schemas.microsoft.com/office/drawing/2014/main" id="{A8335366-9AF3-20F5-F1E7-CD83BFDF72B7}"/>
              </a:ext>
            </a:extLst>
          </p:cNvPr>
          <p:cNvSpPr>
            <a:spLocks noGrp="1"/>
          </p:cNvSpPr>
          <p:nvPr>
            <p:ph type="sldNum" sz="quarter" idx="12"/>
          </p:nvPr>
        </p:nvSpPr>
        <p:spPr/>
        <p:txBody>
          <a:bodyPr/>
          <a:lstStyle/>
          <a:p>
            <a:fld id="{859981E8-5F65-4F74-B83B-30BA95DD5A92}" type="slidenum">
              <a:rPr lang="en-IN" smtClean="0"/>
              <a:t>26</a:t>
            </a:fld>
            <a:endParaRPr lang="en-IN"/>
          </a:p>
        </p:txBody>
      </p:sp>
    </p:spTree>
    <p:extLst>
      <p:ext uri="{BB962C8B-B14F-4D97-AF65-F5344CB8AC3E}">
        <p14:creationId xmlns:p14="http://schemas.microsoft.com/office/powerpoint/2010/main" val="189624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057F1-698D-D4D3-6033-3000D0942350}"/>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45507043-C129-8CF1-A955-FE9AB871B5EF}"/>
              </a:ext>
            </a:extLst>
          </p:cNvPr>
          <p:cNvSpPr>
            <a:spLocks noGrp="1"/>
          </p:cNvSpPr>
          <p:nvPr>
            <p:ph type="title"/>
          </p:nvPr>
        </p:nvSpPr>
        <p:spPr>
          <a:xfrm>
            <a:off x="1447588" y="462306"/>
            <a:ext cx="8352928" cy="796908"/>
          </a:xfrm>
        </p:spPr>
        <p:txBody>
          <a:bodyPr>
            <a:normAutofit fontScale="90000"/>
          </a:bodyPr>
          <a:lstStyle/>
          <a:p>
            <a:r>
              <a:rPr lang="en-US" altLang="ko-KR" dirty="0"/>
              <a:t>BERT: Bidirectional Encoder Representation from Transformers</a:t>
            </a:r>
            <a:endParaRPr lang="ko-KR" altLang="en-US" dirty="0"/>
          </a:p>
        </p:txBody>
      </p:sp>
      <p:pic>
        <p:nvPicPr>
          <p:cNvPr id="3" name="Picture 2">
            <a:extLst>
              <a:ext uri="{FF2B5EF4-FFF2-40B4-BE49-F238E27FC236}">
                <a16:creationId xmlns:a16="http://schemas.microsoft.com/office/drawing/2014/main" id="{57843A29-044C-4476-E74E-0C47B199ABD6}"/>
              </a:ext>
            </a:extLst>
          </p:cNvPr>
          <p:cNvPicPr>
            <a:picLocks noChangeAspect="1"/>
          </p:cNvPicPr>
          <p:nvPr/>
        </p:nvPicPr>
        <p:blipFill>
          <a:blip r:embed="rId2"/>
          <a:stretch>
            <a:fillRect/>
          </a:stretch>
        </p:blipFill>
        <p:spPr>
          <a:xfrm>
            <a:off x="3324064" y="1691262"/>
            <a:ext cx="4599975" cy="4478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Rounded Corners 3">
            <a:extLst>
              <a:ext uri="{FF2B5EF4-FFF2-40B4-BE49-F238E27FC236}">
                <a16:creationId xmlns:a16="http://schemas.microsoft.com/office/drawing/2014/main" id="{D412DD8D-82D4-6A38-ECBD-72EB587FE40E}"/>
              </a:ext>
            </a:extLst>
          </p:cNvPr>
          <p:cNvSpPr/>
          <p:nvPr/>
        </p:nvSpPr>
        <p:spPr>
          <a:xfrm>
            <a:off x="6344132" y="3678581"/>
            <a:ext cx="1157637" cy="504056"/>
          </a:xfrm>
          <a:prstGeom prst="roundRect">
            <a:avLst/>
          </a:prstGeom>
          <a:solidFill>
            <a:schemeClr val="accent2">
              <a:lumMod val="60000"/>
              <a:lumOff val="40000"/>
            </a:schemeClr>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Encoder </a:t>
            </a:r>
          </a:p>
        </p:txBody>
      </p:sp>
      <p:cxnSp>
        <p:nvCxnSpPr>
          <p:cNvPr id="5" name="Straight Arrow Connector 4">
            <a:extLst>
              <a:ext uri="{FF2B5EF4-FFF2-40B4-BE49-F238E27FC236}">
                <a16:creationId xmlns:a16="http://schemas.microsoft.com/office/drawing/2014/main" id="{EAB13790-11F6-2B8E-0BB3-94EBB664DDAE}"/>
              </a:ext>
            </a:extLst>
          </p:cNvPr>
          <p:cNvCxnSpPr/>
          <p:nvPr/>
        </p:nvCxnSpPr>
        <p:spPr>
          <a:xfrm>
            <a:off x="4399916" y="6515798"/>
            <a:ext cx="1440160" cy="0"/>
          </a:xfrm>
          <a:prstGeom prst="straightConnector1">
            <a:avLst/>
          </a:prstGeom>
          <a:ln w="476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C9B0ED1-5D74-4287-B49B-CE06A8D94E06}"/>
              </a:ext>
            </a:extLst>
          </p:cNvPr>
          <p:cNvCxnSpPr>
            <a:cxnSpLocks/>
          </p:cNvCxnSpPr>
          <p:nvPr/>
        </p:nvCxnSpPr>
        <p:spPr>
          <a:xfrm flipH="1">
            <a:off x="7080818" y="6515798"/>
            <a:ext cx="720080" cy="0"/>
          </a:xfrm>
          <a:prstGeom prst="straightConnector1">
            <a:avLst/>
          </a:prstGeom>
          <a:ln w="4762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7" name="Speech Bubble: Rectangle with Corners Rounded 6">
            <a:extLst>
              <a:ext uri="{FF2B5EF4-FFF2-40B4-BE49-F238E27FC236}">
                <a16:creationId xmlns:a16="http://schemas.microsoft.com/office/drawing/2014/main" id="{1C9A99D7-E3DC-5F52-FC2C-E44522A0F533}"/>
              </a:ext>
            </a:extLst>
          </p:cNvPr>
          <p:cNvSpPr/>
          <p:nvPr/>
        </p:nvSpPr>
        <p:spPr>
          <a:xfrm>
            <a:off x="8144332" y="4499574"/>
            <a:ext cx="1876476" cy="796908"/>
          </a:xfrm>
          <a:prstGeom prst="wedgeRoundRectCallout">
            <a:avLst>
              <a:gd name="adj1" fmla="val -140069"/>
              <a:gd name="adj2" fmla="val 119459"/>
              <a:gd name="adj3" fmla="val 16667"/>
            </a:avLst>
          </a:prstGeom>
          <a:solidFill>
            <a:srgbClr val="002060"/>
          </a:solidFill>
          <a:ln w="63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Uses context from both directions to predict [MASK]</a:t>
            </a:r>
          </a:p>
        </p:txBody>
      </p:sp>
      <p:sp>
        <p:nvSpPr>
          <p:cNvPr id="8" name="Footer Placeholder 7">
            <a:extLst>
              <a:ext uri="{FF2B5EF4-FFF2-40B4-BE49-F238E27FC236}">
                <a16:creationId xmlns:a16="http://schemas.microsoft.com/office/drawing/2014/main" id="{BD4C3E7F-76E6-381B-0561-B832B79E99D2}"/>
              </a:ext>
            </a:extLst>
          </p:cNvPr>
          <p:cNvSpPr>
            <a:spLocks noGrp="1"/>
          </p:cNvSpPr>
          <p:nvPr>
            <p:ph type="ftr" sz="quarter" idx="11"/>
          </p:nvPr>
        </p:nvSpPr>
        <p:spPr/>
        <p:txBody>
          <a:bodyPr/>
          <a:lstStyle/>
          <a:p>
            <a:r>
              <a:rPr lang="sv-SE"/>
              <a:t>Aamir Ahmad Ansari &amp; Adil Sheikh</a:t>
            </a:r>
            <a:endParaRPr lang="en-IN" dirty="0"/>
          </a:p>
        </p:txBody>
      </p:sp>
      <p:sp>
        <p:nvSpPr>
          <p:cNvPr id="9" name="Slide Number Placeholder 8">
            <a:extLst>
              <a:ext uri="{FF2B5EF4-FFF2-40B4-BE49-F238E27FC236}">
                <a16:creationId xmlns:a16="http://schemas.microsoft.com/office/drawing/2014/main" id="{4344BD8F-79C8-50BA-CFA1-513194910D0C}"/>
              </a:ext>
            </a:extLst>
          </p:cNvPr>
          <p:cNvSpPr>
            <a:spLocks noGrp="1"/>
          </p:cNvSpPr>
          <p:nvPr>
            <p:ph type="sldNum" sz="quarter" idx="12"/>
          </p:nvPr>
        </p:nvSpPr>
        <p:spPr/>
        <p:txBody>
          <a:bodyPr/>
          <a:lstStyle/>
          <a:p>
            <a:fld id="{859981E8-5F65-4F74-B83B-30BA95DD5A92}" type="slidenum">
              <a:rPr lang="en-IN" smtClean="0"/>
              <a:t>27</a:t>
            </a:fld>
            <a:endParaRPr lang="en-IN"/>
          </a:p>
        </p:txBody>
      </p:sp>
    </p:spTree>
    <p:extLst>
      <p:ext uri="{BB962C8B-B14F-4D97-AF65-F5344CB8AC3E}">
        <p14:creationId xmlns:p14="http://schemas.microsoft.com/office/powerpoint/2010/main" val="4211934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ECBDF-4986-9D02-0422-DDBC45A1EF28}"/>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828D7092-DD67-B8C2-79D2-D50612165E38}"/>
              </a:ext>
            </a:extLst>
          </p:cNvPr>
          <p:cNvSpPr>
            <a:spLocks noGrp="1"/>
          </p:cNvSpPr>
          <p:nvPr>
            <p:ph type="title"/>
          </p:nvPr>
        </p:nvSpPr>
        <p:spPr>
          <a:xfrm>
            <a:off x="1349265" y="304989"/>
            <a:ext cx="8352928" cy="796908"/>
          </a:xfrm>
        </p:spPr>
        <p:txBody>
          <a:bodyPr>
            <a:normAutofit/>
          </a:bodyPr>
          <a:lstStyle/>
          <a:p>
            <a:r>
              <a:rPr lang="en-IN" altLang="ko-KR" dirty="0"/>
              <a:t>The Pipeline</a:t>
            </a:r>
            <a:endParaRPr lang="ko-KR" altLang="en-US" dirty="0"/>
          </a:p>
        </p:txBody>
      </p:sp>
      <p:sp>
        <p:nvSpPr>
          <p:cNvPr id="7" name="Rectangle: Rounded Corners 6">
            <a:extLst>
              <a:ext uri="{FF2B5EF4-FFF2-40B4-BE49-F238E27FC236}">
                <a16:creationId xmlns:a16="http://schemas.microsoft.com/office/drawing/2014/main" id="{3C632828-67DF-5677-BCE9-BF3B6044D750}"/>
              </a:ext>
            </a:extLst>
          </p:cNvPr>
          <p:cNvSpPr/>
          <p:nvPr/>
        </p:nvSpPr>
        <p:spPr>
          <a:xfrm>
            <a:off x="2506290" y="1482925"/>
            <a:ext cx="2232248" cy="452151"/>
          </a:xfrm>
          <a:prstGeom prst="roundRect">
            <a:avLst/>
          </a:prstGeom>
          <a:solidFill>
            <a:srgbClr val="C4D79D"/>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Sentences</a:t>
            </a:r>
          </a:p>
        </p:txBody>
      </p:sp>
      <p:sp>
        <p:nvSpPr>
          <p:cNvPr id="8" name="Rectangle: Rounded Corners 7">
            <a:extLst>
              <a:ext uri="{FF2B5EF4-FFF2-40B4-BE49-F238E27FC236}">
                <a16:creationId xmlns:a16="http://schemas.microsoft.com/office/drawing/2014/main" id="{03DF3380-C9D8-48BF-F848-A0C6AF448581}"/>
              </a:ext>
            </a:extLst>
          </p:cNvPr>
          <p:cNvSpPr/>
          <p:nvPr/>
        </p:nvSpPr>
        <p:spPr>
          <a:xfrm>
            <a:off x="3514402" y="3202924"/>
            <a:ext cx="2232248" cy="452151"/>
          </a:xfrm>
          <a:prstGeom prst="roundRect">
            <a:avLst/>
          </a:prstGeom>
          <a:solidFill>
            <a:srgbClr val="A5C26A"/>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Tokenization</a:t>
            </a:r>
          </a:p>
        </p:txBody>
      </p:sp>
      <p:sp>
        <p:nvSpPr>
          <p:cNvPr id="9" name="Rectangle: Rounded Corners 8">
            <a:extLst>
              <a:ext uri="{FF2B5EF4-FFF2-40B4-BE49-F238E27FC236}">
                <a16:creationId xmlns:a16="http://schemas.microsoft.com/office/drawing/2014/main" id="{79E83E4B-48CF-3F94-95A9-15534136E226}"/>
              </a:ext>
            </a:extLst>
          </p:cNvPr>
          <p:cNvSpPr/>
          <p:nvPr/>
        </p:nvSpPr>
        <p:spPr>
          <a:xfrm>
            <a:off x="5458618" y="2097825"/>
            <a:ext cx="2232248" cy="452151"/>
          </a:xfrm>
          <a:prstGeom prst="roundRect">
            <a:avLst/>
          </a:prstGeom>
          <a:solidFill>
            <a:srgbClr val="8AAC46"/>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Padding</a:t>
            </a:r>
          </a:p>
        </p:txBody>
      </p:sp>
      <p:sp>
        <p:nvSpPr>
          <p:cNvPr id="10" name="Rectangle: Rounded Corners 9">
            <a:extLst>
              <a:ext uri="{FF2B5EF4-FFF2-40B4-BE49-F238E27FC236}">
                <a16:creationId xmlns:a16="http://schemas.microsoft.com/office/drawing/2014/main" id="{A08D4282-5DE8-BFE2-3604-C5061EA72E9F}"/>
              </a:ext>
            </a:extLst>
          </p:cNvPr>
          <p:cNvSpPr/>
          <p:nvPr/>
        </p:nvSpPr>
        <p:spPr>
          <a:xfrm>
            <a:off x="6898778" y="3595065"/>
            <a:ext cx="2232248" cy="452151"/>
          </a:xfrm>
          <a:prstGeom prst="roundRect">
            <a:avLst/>
          </a:prstGeom>
          <a:solidFill>
            <a:srgbClr val="77943C"/>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Text Vectorization</a:t>
            </a:r>
          </a:p>
        </p:txBody>
      </p:sp>
      <p:sp>
        <p:nvSpPr>
          <p:cNvPr id="11" name="Rectangle: Rounded Corners 10">
            <a:extLst>
              <a:ext uri="{FF2B5EF4-FFF2-40B4-BE49-F238E27FC236}">
                <a16:creationId xmlns:a16="http://schemas.microsoft.com/office/drawing/2014/main" id="{45EEB4F9-C1C2-70F9-BEF2-023A963DD1CC}"/>
              </a:ext>
            </a:extLst>
          </p:cNvPr>
          <p:cNvSpPr/>
          <p:nvPr/>
        </p:nvSpPr>
        <p:spPr>
          <a:xfrm>
            <a:off x="5314602" y="4922923"/>
            <a:ext cx="2232248" cy="1326972"/>
          </a:xfrm>
          <a:prstGeom prst="roundRect">
            <a:avLst/>
          </a:prstGeom>
          <a:solidFill>
            <a:srgbClr val="5C732F"/>
          </a:solidFill>
          <a:ln w="476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a:t>
            </a:r>
          </a:p>
        </p:txBody>
      </p:sp>
      <p:cxnSp>
        <p:nvCxnSpPr>
          <p:cNvPr id="12" name="Straight Arrow Connector 11">
            <a:extLst>
              <a:ext uri="{FF2B5EF4-FFF2-40B4-BE49-F238E27FC236}">
                <a16:creationId xmlns:a16="http://schemas.microsoft.com/office/drawing/2014/main" id="{BF40C0F7-F2A2-00B4-E898-EAE431C6E3D8}"/>
              </a:ext>
            </a:extLst>
          </p:cNvPr>
          <p:cNvCxnSpPr>
            <a:cxnSpLocks/>
            <a:endCxn id="9" idx="2"/>
          </p:cNvCxnSpPr>
          <p:nvPr/>
        </p:nvCxnSpPr>
        <p:spPr>
          <a:xfrm flipV="1">
            <a:off x="5314602" y="2549976"/>
            <a:ext cx="1260140" cy="649631"/>
          </a:xfrm>
          <a:prstGeom prst="straightConnector1">
            <a:avLst/>
          </a:prstGeom>
          <a:ln w="476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900F37-A6AF-ECE4-BFA7-B9F8857DE4C9}"/>
              </a:ext>
            </a:extLst>
          </p:cNvPr>
          <p:cNvCxnSpPr>
            <a:cxnSpLocks/>
            <a:stCxn id="7" idx="2"/>
            <a:endCxn id="8" idx="0"/>
          </p:cNvCxnSpPr>
          <p:nvPr/>
        </p:nvCxnSpPr>
        <p:spPr>
          <a:xfrm>
            <a:off x="3622414" y="1935076"/>
            <a:ext cx="1008112" cy="1267848"/>
          </a:xfrm>
          <a:prstGeom prst="straightConnector1">
            <a:avLst/>
          </a:prstGeom>
          <a:ln w="476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7476AE-9C54-7479-AA80-A8B7B0614A86}"/>
              </a:ext>
            </a:extLst>
          </p:cNvPr>
          <p:cNvCxnSpPr>
            <a:cxnSpLocks/>
            <a:endCxn id="10" idx="0"/>
          </p:cNvCxnSpPr>
          <p:nvPr/>
        </p:nvCxnSpPr>
        <p:spPr>
          <a:xfrm>
            <a:off x="7157874" y="2549976"/>
            <a:ext cx="857028" cy="1045089"/>
          </a:xfrm>
          <a:prstGeom prst="straightConnector1">
            <a:avLst/>
          </a:prstGeom>
          <a:ln w="476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3295C6B-EB91-6CC7-7173-2C18A0FE49DA}"/>
              </a:ext>
            </a:extLst>
          </p:cNvPr>
          <p:cNvCxnSpPr>
            <a:cxnSpLocks/>
            <a:stCxn id="10" idx="2"/>
          </p:cNvCxnSpPr>
          <p:nvPr/>
        </p:nvCxnSpPr>
        <p:spPr>
          <a:xfrm flipH="1">
            <a:off x="6448728" y="4047216"/>
            <a:ext cx="1566174" cy="875707"/>
          </a:xfrm>
          <a:prstGeom prst="straightConnector1">
            <a:avLst/>
          </a:prstGeom>
          <a:ln w="4762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6" name="Footer Placeholder 15">
            <a:extLst>
              <a:ext uri="{FF2B5EF4-FFF2-40B4-BE49-F238E27FC236}">
                <a16:creationId xmlns:a16="http://schemas.microsoft.com/office/drawing/2014/main" id="{C91B31B9-9A0C-9976-22D7-713196B28C8A}"/>
              </a:ext>
            </a:extLst>
          </p:cNvPr>
          <p:cNvSpPr>
            <a:spLocks noGrp="1"/>
          </p:cNvSpPr>
          <p:nvPr>
            <p:ph type="ftr" sz="quarter" idx="11"/>
          </p:nvPr>
        </p:nvSpPr>
        <p:spPr/>
        <p:txBody>
          <a:bodyPr/>
          <a:lstStyle/>
          <a:p>
            <a:r>
              <a:rPr lang="sv-SE"/>
              <a:t>Aamir Ahmad Ansari &amp; Adil Sheikh</a:t>
            </a:r>
            <a:endParaRPr lang="en-IN" dirty="0"/>
          </a:p>
        </p:txBody>
      </p:sp>
      <p:sp>
        <p:nvSpPr>
          <p:cNvPr id="17" name="Slide Number Placeholder 16">
            <a:extLst>
              <a:ext uri="{FF2B5EF4-FFF2-40B4-BE49-F238E27FC236}">
                <a16:creationId xmlns:a16="http://schemas.microsoft.com/office/drawing/2014/main" id="{1A588F70-7CCB-E0FA-3B10-DE68AD672AF5}"/>
              </a:ext>
            </a:extLst>
          </p:cNvPr>
          <p:cNvSpPr>
            <a:spLocks noGrp="1"/>
          </p:cNvSpPr>
          <p:nvPr>
            <p:ph type="sldNum" sz="quarter" idx="12"/>
          </p:nvPr>
        </p:nvSpPr>
        <p:spPr/>
        <p:txBody>
          <a:bodyPr/>
          <a:lstStyle/>
          <a:p>
            <a:fld id="{859981E8-5F65-4F74-B83B-30BA95DD5A92}" type="slidenum">
              <a:rPr lang="en-IN" smtClean="0"/>
              <a:t>28</a:t>
            </a:fld>
            <a:endParaRPr lang="en-IN"/>
          </a:p>
        </p:txBody>
      </p:sp>
    </p:spTree>
    <p:extLst>
      <p:ext uri="{BB962C8B-B14F-4D97-AF65-F5344CB8AC3E}">
        <p14:creationId xmlns:p14="http://schemas.microsoft.com/office/powerpoint/2010/main" val="307734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7A7A6-7C83-9894-AA2F-D89221BF4A4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A3362001-A2F5-7189-F2CE-61781F158493}"/>
              </a:ext>
            </a:extLst>
          </p:cNvPr>
          <p:cNvSpPr>
            <a:spLocks noGrp="1"/>
          </p:cNvSpPr>
          <p:nvPr>
            <p:ph type="title"/>
          </p:nvPr>
        </p:nvSpPr>
        <p:spPr>
          <a:xfrm>
            <a:off x="1447588" y="304989"/>
            <a:ext cx="8352928" cy="796908"/>
          </a:xfrm>
        </p:spPr>
        <p:txBody>
          <a:bodyPr>
            <a:normAutofit/>
          </a:bodyPr>
          <a:lstStyle/>
          <a:p>
            <a:r>
              <a:rPr lang="en-US" altLang="ko-KR" dirty="0"/>
              <a:t>Important Concepts for Tutorial</a:t>
            </a:r>
            <a:endParaRPr lang="ko-KR" altLang="en-US" dirty="0"/>
          </a:p>
        </p:txBody>
      </p:sp>
      <p:grpSp>
        <p:nvGrpSpPr>
          <p:cNvPr id="3" name="Group 2">
            <a:extLst>
              <a:ext uri="{FF2B5EF4-FFF2-40B4-BE49-F238E27FC236}">
                <a16:creationId xmlns:a16="http://schemas.microsoft.com/office/drawing/2014/main" id="{A82F3BC4-5A2C-D161-8EB1-74CC6BF463BF}"/>
              </a:ext>
            </a:extLst>
          </p:cNvPr>
          <p:cNvGrpSpPr/>
          <p:nvPr/>
        </p:nvGrpSpPr>
        <p:grpSpPr>
          <a:xfrm>
            <a:off x="1159556" y="1677961"/>
            <a:ext cx="8568952" cy="2585323"/>
            <a:chOff x="107504" y="1628800"/>
            <a:chExt cx="8568952" cy="2585323"/>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145E712-A3A6-4251-F3E6-873473F31DC7}"/>
                    </a:ext>
                  </a:extLst>
                </p:cNvPr>
                <p:cNvSpPr txBox="1"/>
                <p:nvPr/>
              </p:nvSpPr>
              <p:spPr>
                <a:xfrm>
                  <a:off x="107504" y="1628800"/>
                  <a:ext cx="8568952" cy="2585323"/>
                </a:xfrm>
                <a:prstGeom prst="rect">
                  <a:avLst/>
                </a:prstGeom>
                <a:noFill/>
              </p:spPr>
              <p:txBody>
                <a:bodyPr wrap="square">
                  <a:spAutoFit/>
                </a:bodyPr>
                <a:lstStyle/>
                <a:p>
                  <a:r>
                    <a:rPr lang="en-US" b="1" dirty="0">
                      <a:latin typeface="+mj-lt"/>
                    </a:rPr>
                    <a:t>Tokenization</a:t>
                  </a:r>
                </a:p>
                <a:p>
                  <a:r>
                    <a:rPr lang="en-US" dirty="0">
                      <a:latin typeface="+mj-lt"/>
                    </a:rPr>
                    <a:t>A process to give words a unique numerical identity.</a:t>
                  </a:r>
                </a:p>
                <a:p>
                  <a:endParaRPr lang="en-US" dirty="0">
                    <a:latin typeface="+mj-lt"/>
                  </a:endParaRPr>
                </a:p>
                <a:p>
                  <a:pPr/>
                  <a14:m>
                    <m:oMathPara xmlns:m="http://schemas.openxmlformats.org/officeDocument/2006/math">
                      <m:oMathParaPr>
                        <m:jc m:val="centerGroup"/>
                      </m:oMathParaPr>
                      <m:oMath xmlns:m="http://schemas.openxmlformats.org/officeDocument/2006/math">
                        <m:r>
                          <m:rPr>
                            <m:nor/>
                          </m:rPr>
                          <a:rPr lang="en-IN" sz="1800" b="0" i="0" smtClean="0">
                            <a:latin typeface="Cambria Math" panose="02040503050406030204" pitchFamily="18" charset="0"/>
                          </a:rPr>
                          <m:t>The</m:t>
                        </m:r>
                        <m:r>
                          <m:rPr>
                            <m:nor/>
                          </m:rPr>
                          <a:rPr lang="en-IN" sz="1800" b="0" i="0" smtClean="0">
                            <a:latin typeface="Cambria Math" panose="02040503050406030204" pitchFamily="18" charset="0"/>
                          </a:rPr>
                          <m:t> </m:t>
                        </m:r>
                        <m:r>
                          <m:rPr>
                            <m:nor/>
                          </m:rPr>
                          <a:rPr lang="en-IN" sz="1800" b="0" i="0" smtClean="0">
                            <a:latin typeface="Cambria Math" panose="02040503050406030204" pitchFamily="18" charset="0"/>
                          </a:rPr>
                          <m:t>weather</m:t>
                        </m:r>
                        <m:r>
                          <a:rPr lang="en-IN" sz="1800" b="0" i="1" smtClean="0">
                            <a:latin typeface="Cambria Math" panose="02040503050406030204" pitchFamily="18" charset="0"/>
                          </a:rPr>
                          <m:t> </m:t>
                        </m:r>
                        <m:r>
                          <m:rPr>
                            <m:nor/>
                          </m:rPr>
                          <a:rPr lang="en-IN" sz="1800" b="0" i="0" smtClean="0">
                            <a:latin typeface="Cambria Math" panose="02040503050406030204" pitchFamily="18" charset="0"/>
                          </a:rPr>
                          <m:t>is</m:t>
                        </m:r>
                        <m:r>
                          <a:rPr lang="en-IN" sz="1800" b="0" i="1" smtClean="0">
                            <a:latin typeface="Cambria Math" panose="02040503050406030204" pitchFamily="18" charset="0"/>
                          </a:rPr>
                          <m:t> </m:t>
                        </m:r>
                        <m:r>
                          <m:rPr>
                            <m:nor/>
                          </m:rPr>
                          <a:rPr lang="en-IN" sz="1800" b="0" i="0" smtClean="0">
                            <a:latin typeface="Cambria Math" panose="02040503050406030204" pitchFamily="18" charset="0"/>
                          </a:rPr>
                          <m:t>pleasant</m:t>
                        </m:r>
                        <m:r>
                          <a:rPr lang="en-IN" sz="1800" b="0" i="1" smtClean="0">
                            <a:latin typeface="Cambria Math" panose="02040503050406030204" pitchFamily="18" charset="0"/>
                          </a:rPr>
                          <m:t> </m:t>
                        </m:r>
                        <m:r>
                          <m:rPr>
                            <m:nor/>
                          </m:rPr>
                          <a:rPr lang="en-IN" sz="1800" b="0" i="0" smtClean="0">
                            <a:latin typeface="Cambria Math" panose="02040503050406030204" pitchFamily="18" charset="0"/>
                          </a:rPr>
                          <m:t>today</m:t>
                        </m:r>
                        <m:r>
                          <a:rPr lang="en-IN" sz="1800" b="0" i="1" smtClean="0">
                            <a:latin typeface="Cambria Math" panose="02040503050406030204" pitchFamily="18" charset="0"/>
                          </a:rPr>
                          <m:t> </m:t>
                        </m:r>
                        <m:r>
                          <m:rPr>
                            <m:nor/>
                          </m:rPr>
                          <a:rPr lang="en-IN" sz="1800" b="0" i="0" smtClean="0">
                            <a:latin typeface="Cambria Math" panose="02040503050406030204" pitchFamily="18" charset="0"/>
                          </a:rPr>
                          <m:t>Adil</m:t>
                        </m:r>
                      </m:oMath>
                    </m:oMathPara>
                  </a14:m>
                  <a:endParaRPr lang="en-US" dirty="0">
                    <a:latin typeface="+mj-lt"/>
                  </a:endParaRPr>
                </a:p>
                <a:p>
                  <a:endParaRPr lang="en-US" dirty="0">
                    <a:latin typeface="+mj-lt"/>
                  </a:endParaRPr>
                </a:p>
                <a:p>
                  <a:pPr/>
                  <a14:m>
                    <m:oMathPara xmlns:m="http://schemas.openxmlformats.org/officeDocument/2006/math">
                      <m:oMathParaPr>
                        <m:jc m:val="centerGroup"/>
                      </m:oMathParaPr>
                      <m:oMath xmlns:m="http://schemas.openxmlformats.org/officeDocument/2006/math">
                        <m:d>
                          <m:dPr>
                            <m:begChr m:val="["/>
                            <m:endChr m:val="]"/>
                            <m:ctrlPr>
                              <a:rPr lang="en-IN" sz="1800" b="0" i="1" smtClean="0">
                                <a:latin typeface="Cambria Math" panose="02040503050406030204" pitchFamily="18" charset="0"/>
                              </a:rPr>
                            </m:ctrlPr>
                          </m:dPr>
                          <m:e>
                            <m:r>
                              <m:rPr>
                                <m:nor/>
                              </m:rPr>
                              <a:rPr lang="en-IN" sz="1800" b="0" i="0" smtClean="0">
                                <a:latin typeface="Cambria Math" panose="02040503050406030204" pitchFamily="18" charset="0"/>
                              </a:rPr>
                              <m:t>The</m:t>
                            </m:r>
                            <m:r>
                              <a:rPr lang="en-IN" sz="1800" b="0" i="1" smtClean="0">
                                <a:latin typeface="Cambria Math" panose="02040503050406030204" pitchFamily="18" charset="0"/>
                              </a:rPr>
                              <m:t>,</m:t>
                            </m:r>
                            <m:r>
                              <m:rPr>
                                <m:nor/>
                              </m:rPr>
                              <a:rPr lang="en-IN" sz="1800" b="0" i="0" smtClean="0">
                                <a:latin typeface="Cambria Math" panose="02040503050406030204" pitchFamily="18" charset="0"/>
                              </a:rPr>
                              <m:t>weather</m:t>
                            </m:r>
                            <m:r>
                              <a:rPr lang="en-IN" sz="1800" b="0" i="1" smtClean="0">
                                <a:latin typeface="Cambria Math" panose="02040503050406030204" pitchFamily="18" charset="0"/>
                              </a:rPr>
                              <m:t>, </m:t>
                            </m:r>
                            <m:r>
                              <m:rPr>
                                <m:nor/>
                              </m:rPr>
                              <a:rPr lang="en-IN" sz="1800" b="0" i="0" smtClean="0">
                                <a:latin typeface="Cambria Math" panose="02040503050406030204" pitchFamily="18" charset="0"/>
                              </a:rPr>
                              <m:t>is</m:t>
                            </m:r>
                            <m:r>
                              <a:rPr lang="en-IN" sz="1800" b="0" i="1" smtClean="0">
                                <a:latin typeface="Cambria Math" panose="02040503050406030204" pitchFamily="18" charset="0"/>
                              </a:rPr>
                              <m:t>, </m:t>
                            </m:r>
                            <m:r>
                              <m:rPr>
                                <m:nor/>
                              </m:rPr>
                              <a:rPr lang="en-IN" sz="1800" b="0" i="0" smtClean="0">
                                <a:latin typeface="Cambria Math" panose="02040503050406030204" pitchFamily="18" charset="0"/>
                              </a:rPr>
                              <m:t>pleasant</m:t>
                            </m:r>
                            <m:r>
                              <a:rPr lang="en-IN" sz="1800" b="0" i="1" smtClean="0">
                                <a:latin typeface="Cambria Math" panose="02040503050406030204" pitchFamily="18" charset="0"/>
                              </a:rPr>
                              <m:t>, </m:t>
                            </m:r>
                            <m:r>
                              <m:rPr>
                                <m:nor/>
                              </m:rPr>
                              <a:rPr lang="en-IN" sz="1800" b="0" i="0" smtClean="0">
                                <a:latin typeface="Cambria Math" panose="02040503050406030204" pitchFamily="18" charset="0"/>
                              </a:rPr>
                              <m:t>today</m:t>
                            </m:r>
                            <m:r>
                              <a:rPr lang="en-IN" sz="1800" b="0" i="1" smtClean="0">
                                <a:latin typeface="Cambria Math" panose="02040503050406030204" pitchFamily="18" charset="0"/>
                              </a:rPr>
                              <m:t>, </m:t>
                            </m:r>
                            <m:r>
                              <m:rPr>
                                <m:nor/>
                              </m:rPr>
                              <a:rPr lang="en-IN" sz="1800" b="0" i="0" smtClean="0">
                                <a:latin typeface="Cambria Math" panose="02040503050406030204" pitchFamily="18" charset="0"/>
                              </a:rPr>
                              <m:t>Adil</m:t>
                            </m:r>
                          </m:e>
                        </m:d>
                      </m:oMath>
                    </m:oMathPara>
                  </a14:m>
                  <a:endParaRPr lang="en-US" dirty="0">
                    <a:latin typeface="+mj-lt"/>
                  </a:endParaRPr>
                </a:p>
                <a:p>
                  <a:endParaRPr lang="en-US" dirty="0">
                    <a:latin typeface="+mj-lt"/>
                  </a:endParaRPr>
                </a:p>
                <a:p>
                  <a:endParaRPr lang="en-US" dirty="0">
                    <a:latin typeface="+mj-lt"/>
                  </a:endParaRPr>
                </a:p>
                <a:p>
                  <a:endParaRPr lang="en-US" b="1" dirty="0">
                    <a:latin typeface="+mj-lt"/>
                  </a:endParaRPr>
                </a:p>
              </p:txBody>
            </p:sp>
          </mc:Choice>
          <mc:Fallback xmlns="">
            <p:sp>
              <p:nvSpPr>
                <p:cNvPr id="13" name="TextBox 12">
                  <a:extLst>
                    <a:ext uri="{FF2B5EF4-FFF2-40B4-BE49-F238E27FC236}">
                      <a16:creationId xmlns:a16="http://schemas.microsoft.com/office/drawing/2014/main" id="{6191B99D-2E42-A6EE-4E55-B68B4F0B26DD}"/>
                    </a:ext>
                  </a:extLst>
                </p:cNvPr>
                <p:cNvSpPr txBox="1">
                  <a:spLocks noRot="1" noChangeAspect="1" noMove="1" noResize="1" noEditPoints="1" noAdjustHandles="1" noChangeArrowheads="1" noChangeShapeType="1" noTextEdit="1"/>
                </p:cNvSpPr>
                <p:nvPr/>
              </p:nvSpPr>
              <p:spPr>
                <a:xfrm>
                  <a:off x="107504" y="1628800"/>
                  <a:ext cx="8568952" cy="2585323"/>
                </a:xfrm>
                <a:prstGeom prst="rect">
                  <a:avLst/>
                </a:prstGeom>
                <a:blipFill>
                  <a:blip r:embed="rId2"/>
                  <a:stretch>
                    <a:fillRect l="-641" t="-1179"/>
                  </a:stretch>
                </a:blipFill>
              </p:spPr>
              <p:txBody>
                <a:bodyPr/>
                <a:lstStyle/>
                <a:p>
                  <a:r>
                    <a:rPr lang="en-IN">
                      <a:noFill/>
                    </a:rPr>
                    <a:t> </a:t>
                  </a:r>
                </a:p>
              </p:txBody>
            </p:sp>
          </mc:Fallback>
        </mc:AlternateContent>
        <p:sp>
          <p:nvSpPr>
            <p:cNvPr id="5" name="Rectangle: Rounded Corners 4">
              <a:extLst>
                <a:ext uri="{FF2B5EF4-FFF2-40B4-BE49-F238E27FC236}">
                  <a16:creationId xmlns:a16="http://schemas.microsoft.com/office/drawing/2014/main" id="{556D068D-9C0C-B192-E864-051E840503E4}"/>
                </a:ext>
              </a:extLst>
            </p:cNvPr>
            <p:cNvSpPr/>
            <p:nvPr/>
          </p:nvSpPr>
          <p:spPr>
            <a:xfrm>
              <a:off x="2519772" y="3645024"/>
              <a:ext cx="3744416" cy="338336"/>
            </a:xfrm>
            <a:prstGeom prst="roundRect">
              <a:avLst/>
            </a:prstGeom>
            <a:ln w="4762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600" dirty="0"/>
                <a:t>  1         2        3         4           5         6    </a:t>
              </a:r>
            </a:p>
          </p:txBody>
        </p:sp>
        <p:cxnSp>
          <p:nvCxnSpPr>
            <p:cNvPr id="6" name="Straight Connector 5">
              <a:extLst>
                <a:ext uri="{FF2B5EF4-FFF2-40B4-BE49-F238E27FC236}">
                  <a16:creationId xmlns:a16="http://schemas.microsoft.com/office/drawing/2014/main" id="{AC39E662-4B4E-286E-032B-5AE2907EBE85}"/>
                </a:ext>
              </a:extLst>
            </p:cNvPr>
            <p:cNvCxnSpPr/>
            <p:nvPr/>
          </p:nvCxnSpPr>
          <p:spPr>
            <a:xfrm>
              <a:off x="3023828" y="3645024"/>
              <a:ext cx="0" cy="338336"/>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C11ED02-1677-882A-83C1-302EACBCEC09}"/>
                </a:ext>
              </a:extLst>
            </p:cNvPr>
            <p:cNvCxnSpPr/>
            <p:nvPr/>
          </p:nvCxnSpPr>
          <p:spPr>
            <a:xfrm>
              <a:off x="3815916" y="3645024"/>
              <a:ext cx="0" cy="338336"/>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BE4D615-CA86-1871-AEE7-6A1DEB12B539}"/>
                </a:ext>
              </a:extLst>
            </p:cNvPr>
            <p:cNvCxnSpPr/>
            <p:nvPr/>
          </p:nvCxnSpPr>
          <p:spPr>
            <a:xfrm>
              <a:off x="4175956" y="3645024"/>
              <a:ext cx="0" cy="338336"/>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FA10ED0-58C3-B278-DD1B-0FC680C3EDB1}"/>
                </a:ext>
              </a:extLst>
            </p:cNvPr>
            <p:cNvCxnSpPr/>
            <p:nvPr/>
          </p:nvCxnSpPr>
          <p:spPr>
            <a:xfrm>
              <a:off x="5040052" y="3645024"/>
              <a:ext cx="0" cy="338336"/>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4C5C5C0-FD36-6843-38C6-6AA1D6BB388D}"/>
                </a:ext>
              </a:extLst>
            </p:cNvPr>
            <p:cNvCxnSpPr/>
            <p:nvPr/>
          </p:nvCxnSpPr>
          <p:spPr>
            <a:xfrm>
              <a:off x="5688124" y="3645024"/>
              <a:ext cx="0" cy="338336"/>
            </a:xfrm>
            <a:prstGeom prst="line">
              <a:avLst/>
            </a:prstGeom>
            <a:ln w="2540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 name="Footer Placeholder 10">
            <a:extLst>
              <a:ext uri="{FF2B5EF4-FFF2-40B4-BE49-F238E27FC236}">
                <a16:creationId xmlns:a16="http://schemas.microsoft.com/office/drawing/2014/main" id="{56B110FF-DF38-54E0-30D4-CF0C55DAECF2}"/>
              </a:ext>
            </a:extLst>
          </p:cNvPr>
          <p:cNvSpPr>
            <a:spLocks noGrp="1"/>
          </p:cNvSpPr>
          <p:nvPr>
            <p:ph type="ftr" sz="quarter" idx="11"/>
          </p:nvPr>
        </p:nvSpPr>
        <p:spPr/>
        <p:txBody>
          <a:bodyPr/>
          <a:lstStyle/>
          <a:p>
            <a:r>
              <a:rPr lang="sv-SE"/>
              <a:t>Aamir Ahmad Ansari &amp; Adil Sheikh</a:t>
            </a:r>
            <a:endParaRPr lang="en-IN" dirty="0"/>
          </a:p>
        </p:txBody>
      </p:sp>
      <p:sp>
        <p:nvSpPr>
          <p:cNvPr id="12" name="Slide Number Placeholder 11">
            <a:extLst>
              <a:ext uri="{FF2B5EF4-FFF2-40B4-BE49-F238E27FC236}">
                <a16:creationId xmlns:a16="http://schemas.microsoft.com/office/drawing/2014/main" id="{5E262601-3218-516F-BB92-680F44150CDB}"/>
              </a:ext>
            </a:extLst>
          </p:cNvPr>
          <p:cNvSpPr>
            <a:spLocks noGrp="1"/>
          </p:cNvSpPr>
          <p:nvPr>
            <p:ph type="sldNum" sz="quarter" idx="12"/>
          </p:nvPr>
        </p:nvSpPr>
        <p:spPr/>
        <p:txBody>
          <a:bodyPr/>
          <a:lstStyle/>
          <a:p>
            <a:fld id="{859981E8-5F65-4F74-B83B-30BA95DD5A92}" type="slidenum">
              <a:rPr lang="en-IN" smtClean="0"/>
              <a:t>29</a:t>
            </a:fld>
            <a:endParaRPr lang="en-IN"/>
          </a:p>
        </p:txBody>
      </p:sp>
    </p:spTree>
    <p:extLst>
      <p:ext uri="{BB962C8B-B14F-4D97-AF65-F5344CB8AC3E}">
        <p14:creationId xmlns:p14="http://schemas.microsoft.com/office/powerpoint/2010/main" val="73710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CC873-7946-9561-D46F-6995A1B937AD}"/>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307CAAD-F69A-6C49-0BF2-3B3EBBF5D265}"/>
              </a:ext>
            </a:extLst>
          </p:cNvPr>
          <p:cNvSpPr>
            <a:spLocks noGrp="1"/>
          </p:cNvSpPr>
          <p:nvPr>
            <p:ph type="title"/>
          </p:nvPr>
        </p:nvSpPr>
        <p:spPr>
          <a:xfrm>
            <a:off x="1427923" y="265660"/>
            <a:ext cx="7661196" cy="796908"/>
          </a:xfrm>
        </p:spPr>
        <p:txBody>
          <a:bodyPr/>
          <a:lstStyle/>
          <a:p>
            <a:r>
              <a:rPr lang="en-US" altLang="ko-KR" dirty="0" err="1"/>
              <a:t>MOtivation</a:t>
            </a:r>
            <a:endParaRPr lang="ko-KR" altLang="en-US" dirty="0"/>
          </a:p>
        </p:txBody>
      </p:sp>
      <p:sp>
        <p:nvSpPr>
          <p:cNvPr id="3" name="TextBox 2">
            <a:extLst>
              <a:ext uri="{FF2B5EF4-FFF2-40B4-BE49-F238E27FC236}">
                <a16:creationId xmlns:a16="http://schemas.microsoft.com/office/drawing/2014/main" id="{01BD285A-C41D-5C8C-AEDE-6F9288219A00}"/>
              </a:ext>
            </a:extLst>
          </p:cNvPr>
          <p:cNvSpPr txBox="1"/>
          <p:nvPr/>
        </p:nvSpPr>
        <p:spPr>
          <a:xfrm>
            <a:off x="1706552" y="2782669"/>
            <a:ext cx="8424936" cy="646331"/>
          </a:xfrm>
          <a:prstGeom prst="rect">
            <a:avLst/>
          </a:prstGeom>
          <a:noFill/>
        </p:spPr>
        <p:txBody>
          <a:bodyPr wrap="square" rtlCol="0">
            <a:spAutoFit/>
          </a:bodyPr>
          <a:lstStyle/>
          <a:p>
            <a:r>
              <a:rPr lang="en-US" i="1" dirty="0">
                <a:latin typeface="+mj-lt"/>
              </a:rPr>
              <a:t>It's about teaching machines to </a:t>
            </a:r>
            <a:r>
              <a:rPr lang="en-US" b="1" i="1" dirty="0">
                <a:latin typeface="+mj-lt"/>
              </a:rPr>
              <a:t>understand</a:t>
            </a:r>
            <a:r>
              <a:rPr lang="en-US" i="1" dirty="0">
                <a:latin typeface="+mj-lt"/>
              </a:rPr>
              <a:t>, </a:t>
            </a:r>
            <a:r>
              <a:rPr lang="en-US" b="1" i="1" dirty="0">
                <a:latin typeface="+mj-lt"/>
              </a:rPr>
              <a:t>interpret</a:t>
            </a:r>
            <a:r>
              <a:rPr lang="en-US" i="1" dirty="0">
                <a:latin typeface="+mj-lt"/>
              </a:rPr>
              <a:t>, and </a:t>
            </a:r>
            <a:r>
              <a:rPr lang="en-US" b="1" i="1" dirty="0">
                <a:latin typeface="+mj-lt"/>
              </a:rPr>
              <a:t>generate</a:t>
            </a:r>
            <a:r>
              <a:rPr lang="en-US" i="1" dirty="0">
                <a:latin typeface="+mj-lt"/>
              </a:rPr>
              <a:t> human language, much like how humans do, albeit in a simplified and rule-based manner.</a:t>
            </a:r>
            <a:endParaRPr lang="en-IN" i="1" dirty="0">
              <a:latin typeface="+mj-lt"/>
            </a:endParaRPr>
          </a:p>
        </p:txBody>
      </p:sp>
      <p:sp>
        <p:nvSpPr>
          <p:cNvPr id="4" name="TextBox 3">
            <a:extLst>
              <a:ext uri="{FF2B5EF4-FFF2-40B4-BE49-F238E27FC236}">
                <a16:creationId xmlns:a16="http://schemas.microsoft.com/office/drawing/2014/main" id="{341779C8-7098-EB28-49D0-FE28729F1E00}"/>
              </a:ext>
            </a:extLst>
          </p:cNvPr>
          <p:cNvSpPr txBox="1"/>
          <p:nvPr/>
        </p:nvSpPr>
        <p:spPr>
          <a:xfrm>
            <a:off x="10699862" y="5785600"/>
            <a:ext cx="817660" cy="369332"/>
          </a:xfrm>
          <a:prstGeom prst="rect">
            <a:avLst/>
          </a:prstGeom>
          <a:noFill/>
        </p:spPr>
        <p:txBody>
          <a:bodyPr wrap="none" rtlCol="0">
            <a:spAutoFit/>
          </a:bodyPr>
          <a:lstStyle/>
          <a:p>
            <a:r>
              <a:rPr lang="en-US" dirty="0">
                <a:solidFill>
                  <a:schemeClr val="tx1">
                    <a:lumMod val="65000"/>
                    <a:lumOff val="35000"/>
                  </a:schemeClr>
                </a:solidFill>
                <a:latin typeface="+mj-lt"/>
                <a:hlinkClick r:id="rId2">
                  <a:extLst>
                    <a:ext uri="{A12FA001-AC4F-418D-AE19-62706E023703}">
                      <ahyp:hlinkClr xmlns:ahyp="http://schemas.microsoft.com/office/drawing/2018/hyperlinkcolor" val="tx"/>
                    </a:ext>
                  </a:extLst>
                </a:hlinkClick>
              </a:rPr>
              <a:t>Source</a:t>
            </a:r>
            <a:endParaRPr lang="en-IN" dirty="0">
              <a:solidFill>
                <a:schemeClr val="tx1">
                  <a:lumMod val="65000"/>
                  <a:lumOff val="35000"/>
                </a:schemeClr>
              </a:solidFill>
              <a:latin typeface="+mj-lt"/>
            </a:endParaRPr>
          </a:p>
        </p:txBody>
      </p:sp>
      <p:sp>
        <p:nvSpPr>
          <p:cNvPr id="5" name="Footer Placeholder 4">
            <a:extLst>
              <a:ext uri="{FF2B5EF4-FFF2-40B4-BE49-F238E27FC236}">
                <a16:creationId xmlns:a16="http://schemas.microsoft.com/office/drawing/2014/main" id="{1817BED5-F0D3-F42F-C608-2C85D64CA621}"/>
              </a:ext>
            </a:extLst>
          </p:cNvPr>
          <p:cNvSpPr>
            <a:spLocks noGrp="1"/>
          </p:cNvSpPr>
          <p:nvPr>
            <p:ph type="ftr" sz="quarter" idx="11"/>
          </p:nvPr>
        </p:nvSpPr>
        <p:spPr/>
        <p:txBody>
          <a:bodyPr/>
          <a:lstStyle/>
          <a:p>
            <a:r>
              <a:rPr lang="sv-SE"/>
              <a:t>Aamir Ahmad Ansari &amp; Adil Sheikh</a:t>
            </a:r>
            <a:endParaRPr lang="en-IN" dirty="0"/>
          </a:p>
        </p:txBody>
      </p:sp>
      <p:sp>
        <p:nvSpPr>
          <p:cNvPr id="6" name="Slide Number Placeholder 5">
            <a:extLst>
              <a:ext uri="{FF2B5EF4-FFF2-40B4-BE49-F238E27FC236}">
                <a16:creationId xmlns:a16="http://schemas.microsoft.com/office/drawing/2014/main" id="{1BAD8F53-74AA-4E08-824C-1DB040810480}"/>
              </a:ext>
            </a:extLst>
          </p:cNvPr>
          <p:cNvSpPr>
            <a:spLocks noGrp="1"/>
          </p:cNvSpPr>
          <p:nvPr>
            <p:ph type="sldNum" sz="quarter" idx="12"/>
          </p:nvPr>
        </p:nvSpPr>
        <p:spPr/>
        <p:txBody>
          <a:bodyPr/>
          <a:lstStyle/>
          <a:p>
            <a:fld id="{859981E8-5F65-4F74-B83B-30BA95DD5A92}" type="slidenum">
              <a:rPr lang="en-IN" smtClean="0"/>
              <a:t>3</a:t>
            </a:fld>
            <a:endParaRPr lang="en-IN"/>
          </a:p>
        </p:txBody>
      </p:sp>
    </p:spTree>
    <p:extLst>
      <p:ext uri="{BB962C8B-B14F-4D97-AF65-F5344CB8AC3E}">
        <p14:creationId xmlns:p14="http://schemas.microsoft.com/office/powerpoint/2010/main" val="164115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41240-8B82-8D3A-E66C-03A80998317E}"/>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1A30548-C346-A361-BD1C-EA24F0665187}"/>
              </a:ext>
            </a:extLst>
          </p:cNvPr>
          <p:cNvSpPr>
            <a:spLocks noGrp="1"/>
          </p:cNvSpPr>
          <p:nvPr>
            <p:ph type="title"/>
          </p:nvPr>
        </p:nvSpPr>
        <p:spPr>
          <a:xfrm>
            <a:off x="1388594" y="295157"/>
            <a:ext cx="8352928" cy="796908"/>
          </a:xfrm>
        </p:spPr>
        <p:txBody>
          <a:bodyPr>
            <a:normAutofit/>
          </a:bodyPr>
          <a:lstStyle/>
          <a:p>
            <a:r>
              <a:rPr lang="en-US" altLang="ko-KR" dirty="0"/>
              <a:t>Important Concepts for Tutorial</a:t>
            </a:r>
            <a:endParaRPr lang="ko-KR" altLang="en-US" dirty="0"/>
          </a:p>
        </p:txBody>
      </p:sp>
      <p:sp>
        <p:nvSpPr>
          <p:cNvPr id="3" name="TextBox 2">
            <a:extLst>
              <a:ext uri="{FF2B5EF4-FFF2-40B4-BE49-F238E27FC236}">
                <a16:creationId xmlns:a16="http://schemas.microsoft.com/office/drawing/2014/main" id="{31164ED2-18F5-3CAE-E19B-22D42BA322BC}"/>
              </a:ext>
            </a:extLst>
          </p:cNvPr>
          <p:cNvSpPr txBox="1"/>
          <p:nvPr/>
        </p:nvSpPr>
        <p:spPr>
          <a:xfrm>
            <a:off x="1100562" y="1668129"/>
            <a:ext cx="8568952" cy="2308324"/>
          </a:xfrm>
          <a:prstGeom prst="rect">
            <a:avLst/>
          </a:prstGeom>
          <a:noFill/>
        </p:spPr>
        <p:txBody>
          <a:bodyPr wrap="square">
            <a:spAutoFit/>
          </a:bodyPr>
          <a:lstStyle/>
          <a:p>
            <a:r>
              <a:rPr lang="en-US" b="1" dirty="0">
                <a:latin typeface="+mj-lt"/>
              </a:rPr>
              <a:t>Padding</a:t>
            </a:r>
          </a:p>
          <a:p>
            <a:r>
              <a:rPr lang="en-US" dirty="0">
                <a:latin typeface="+mj-lt"/>
              </a:rPr>
              <a:t>Not all sentences are of equal length. Padding helps to build consistency in length by adding zeros at the start or end of the sentences to make them of equal length.</a:t>
            </a:r>
          </a:p>
          <a:p>
            <a:endParaRPr lang="en-US" dirty="0">
              <a:latin typeface="+mj-lt"/>
            </a:endParaRPr>
          </a:p>
          <a:p>
            <a:endParaRPr lang="en-US" dirty="0">
              <a:latin typeface="+mj-lt"/>
            </a:endParaRPr>
          </a:p>
          <a:p>
            <a:endParaRPr lang="en-US" b="1" dirty="0">
              <a:latin typeface="+mj-lt"/>
            </a:endParaRPr>
          </a:p>
          <a:p>
            <a:endParaRPr lang="en-US" dirty="0">
              <a:latin typeface="+mj-lt"/>
            </a:endParaRPr>
          </a:p>
          <a:p>
            <a:r>
              <a:rPr lang="en-US" dirty="0">
                <a:latin typeface="+mj-lt"/>
              </a:rPr>
              <a:t>		 </a:t>
            </a:r>
          </a:p>
        </p:txBody>
      </p:sp>
      <p:pic>
        <p:nvPicPr>
          <p:cNvPr id="4" name="Picture 3">
            <a:extLst>
              <a:ext uri="{FF2B5EF4-FFF2-40B4-BE49-F238E27FC236}">
                <a16:creationId xmlns:a16="http://schemas.microsoft.com/office/drawing/2014/main" id="{36838518-F18D-1AC5-7B51-EB5DC78A7A9F}"/>
              </a:ext>
            </a:extLst>
          </p:cNvPr>
          <p:cNvPicPr>
            <a:picLocks noChangeAspect="1"/>
          </p:cNvPicPr>
          <p:nvPr/>
        </p:nvPicPr>
        <p:blipFill>
          <a:blip r:embed="rId2">
            <a:extLst>
              <a:ext uri="{28A0092B-C50C-407E-A947-70E740481C1C}">
                <a14:useLocalDpi xmlns:a14="http://schemas.microsoft.com/office/drawing/2010/main" val="0"/>
              </a:ext>
            </a:extLst>
          </a:blip>
          <a:srcRect t="7299" b="55383"/>
          <a:stretch/>
        </p:blipFill>
        <p:spPr>
          <a:xfrm>
            <a:off x="1744650" y="3324313"/>
            <a:ext cx="7182456" cy="1512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Footer Placeholder 4">
            <a:extLst>
              <a:ext uri="{FF2B5EF4-FFF2-40B4-BE49-F238E27FC236}">
                <a16:creationId xmlns:a16="http://schemas.microsoft.com/office/drawing/2014/main" id="{DF94612A-902B-DF28-6356-003FA707033B}"/>
              </a:ext>
            </a:extLst>
          </p:cNvPr>
          <p:cNvSpPr>
            <a:spLocks noGrp="1"/>
          </p:cNvSpPr>
          <p:nvPr>
            <p:ph type="ftr" sz="quarter" idx="11"/>
          </p:nvPr>
        </p:nvSpPr>
        <p:spPr/>
        <p:txBody>
          <a:bodyPr/>
          <a:lstStyle/>
          <a:p>
            <a:r>
              <a:rPr lang="sv-SE"/>
              <a:t>Aamir Ahmad Ansari &amp; Adil Sheikh</a:t>
            </a:r>
            <a:endParaRPr lang="en-IN" dirty="0"/>
          </a:p>
        </p:txBody>
      </p:sp>
      <p:sp>
        <p:nvSpPr>
          <p:cNvPr id="6" name="Slide Number Placeholder 5">
            <a:extLst>
              <a:ext uri="{FF2B5EF4-FFF2-40B4-BE49-F238E27FC236}">
                <a16:creationId xmlns:a16="http://schemas.microsoft.com/office/drawing/2014/main" id="{D1E9DF04-1E2C-1A0F-D1DE-3C462A2DAB45}"/>
              </a:ext>
            </a:extLst>
          </p:cNvPr>
          <p:cNvSpPr>
            <a:spLocks noGrp="1"/>
          </p:cNvSpPr>
          <p:nvPr>
            <p:ph type="sldNum" sz="quarter" idx="12"/>
          </p:nvPr>
        </p:nvSpPr>
        <p:spPr/>
        <p:txBody>
          <a:bodyPr/>
          <a:lstStyle/>
          <a:p>
            <a:fld id="{859981E8-5F65-4F74-B83B-30BA95DD5A92}" type="slidenum">
              <a:rPr lang="en-IN" smtClean="0"/>
              <a:t>30</a:t>
            </a:fld>
            <a:endParaRPr lang="en-IN"/>
          </a:p>
        </p:txBody>
      </p:sp>
    </p:spTree>
    <p:extLst>
      <p:ext uri="{BB962C8B-B14F-4D97-AF65-F5344CB8AC3E}">
        <p14:creationId xmlns:p14="http://schemas.microsoft.com/office/powerpoint/2010/main" val="3659165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94030-EC0B-0E81-E5F6-690B58F6A0FE}"/>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BABA2D8-125A-43A9-0038-74D2C594BD98}"/>
              </a:ext>
            </a:extLst>
          </p:cNvPr>
          <p:cNvSpPr>
            <a:spLocks noGrp="1"/>
          </p:cNvSpPr>
          <p:nvPr>
            <p:ph type="title"/>
          </p:nvPr>
        </p:nvSpPr>
        <p:spPr>
          <a:xfrm>
            <a:off x="1418090" y="324654"/>
            <a:ext cx="8352928" cy="796908"/>
          </a:xfrm>
        </p:spPr>
        <p:txBody>
          <a:bodyPr>
            <a:normAutofit/>
          </a:bodyPr>
          <a:lstStyle/>
          <a:p>
            <a:r>
              <a:rPr lang="en-US" altLang="ko-KR" dirty="0"/>
              <a:t>Important Concepts for Tutorial</a:t>
            </a:r>
            <a:endParaRPr lang="ko-KR" altLang="en-US" dirty="0"/>
          </a:p>
        </p:txBody>
      </p:sp>
      <p:sp>
        <p:nvSpPr>
          <p:cNvPr id="3" name="TextBox 2">
            <a:extLst>
              <a:ext uri="{FF2B5EF4-FFF2-40B4-BE49-F238E27FC236}">
                <a16:creationId xmlns:a16="http://schemas.microsoft.com/office/drawing/2014/main" id="{7068F347-6653-88D2-985F-EEA309559C63}"/>
              </a:ext>
            </a:extLst>
          </p:cNvPr>
          <p:cNvSpPr txBox="1"/>
          <p:nvPr/>
        </p:nvSpPr>
        <p:spPr>
          <a:xfrm>
            <a:off x="1130058" y="1697626"/>
            <a:ext cx="8568952" cy="1200329"/>
          </a:xfrm>
          <a:prstGeom prst="rect">
            <a:avLst/>
          </a:prstGeom>
          <a:noFill/>
        </p:spPr>
        <p:txBody>
          <a:bodyPr wrap="square">
            <a:spAutoFit/>
          </a:bodyPr>
          <a:lstStyle/>
          <a:p>
            <a:r>
              <a:rPr lang="en-US" b="1" dirty="0">
                <a:latin typeface="+mj-lt"/>
              </a:rPr>
              <a:t>Text Vectorization</a:t>
            </a:r>
          </a:p>
          <a:p>
            <a:r>
              <a:rPr lang="en-US" dirty="0">
                <a:latin typeface="+mj-lt"/>
              </a:rPr>
              <a:t>A process to convert tokens to n-dimensional vectors.</a:t>
            </a:r>
          </a:p>
          <a:p>
            <a:endParaRPr lang="en-US" dirty="0">
              <a:latin typeface="+mj-lt"/>
            </a:endParaRPr>
          </a:p>
          <a:p>
            <a:r>
              <a:rPr lang="en-US" dirty="0">
                <a:latin typeface="+mj-lt"/>
              </a:rPr>
              <a:t>		 </a:t>
            </a:r>
          </a:p>
        </p:txBody>
      </p:sp>
      <p:pic>
        <p:nvPicPr>
          <p:cNvPr id="4" name="Picture 3">
            <a:extLst>
              <a:ext uri="{FF2B5EF4-FFF2-40B4-BE49-F238E27FC236}">
                <a16:creationId xmlns:a16="http://schemas.microsoft.com/office/drawing/2014/main" id="{CED34837-1413-FCBC-5137-38AB36AAA92D}"/>
              </a:ext>
            </a:extLst>
          </p:cNvPr>
          <p:cNvPicPr>
            <a:picLocks noChangeAspect="1"/>
          </p:cNvPicPr>
          <p:nvPr/>
        </p:nvPicPr>
        <p:blipFill>
          <a:blip r:embed="rId2"/>
          <a:stretch>
            <a:fillRect/>
          </a:stretch>
        </p:blipFill>
        <p:spPr>
          <a:xfrm>
            <a:off x="3262632" y="2993770"/>
            <a:ext cx="4663844" cy="2568163"/>
          </a:xfrm>
          <a:prstGeom prst="rect">
            <a:avLst/>
          </a:prstGeom>
        </p:spPr>
      </p:pic>
      <p:sp>
        <p:nvSpPr>
          <p:cNvPr id="5" name="Speech Bubble: Rectangle with Corners Rounded 4">
            <a:extLst>
              <a:ext uri="{FF2B5EF4-FFF2-40B4-BE49-F238E27FC236}">
                <a16:creationId xmlns:a16="http://schemas.microsoft.com/office/drawing/2014/main" id="{9A7F6151-47D3-E8AC-38D0-34E81A631AD4}"/>
              </a:ext>
            </a:extLst>
          </p:cNvPr>
          <p:cNvSpPr/>
          <p:nvPr/>
        </p:nvSpPr>
        <p:spPr>
          <a:xfrm>
            <a:off x="7646274" y="2297790"/>
            <a:ext cx="2520280" cy="828759"/>
          </a:xfrm>
          <a:prstGeom prst="wedgeRoundRectCallout">
            <a:avLst>
              <a:gd name="adj1" fmla="val -63882"/>
              <a:gd name="adj2" fmla="val 59249"/>
              <a:gd name="adj3" fmla="val 16667"/>
            </a:avLst>
          </a:prstGeom>
          <a:solidFill>
            <a:srgbClr val="002060"/>
          </a:solidFill>
          <a:ln w="63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t>Values of vectors are learnt at training time</a:t>
            </a:r>
          </a:p>
        </p:txBody>
      </p:sp>
      <p:sp>
        <p:nvSpPr>
          <p:cNvPr id="6" name="Footer Placeholder 5">
            <a:extLst>
              <a:ext uri="{FF2B5EF4-FFF2-40B4-BE49-F238E27FC236}">
                <a16:creationId xmlns:a16="http://schemas.microsoft.com/office/drawing/2014/main" id="{49178555-4316-3B2E-9640-8DE9AF22A3B7}"/>
              </a:ext>
            </a:extLst>
          </p:cNvPr>
          <p:cNvSpPr>
            <a:spLocks noGrp="1"/>
          </p:cNvSpPr>
          <p:nvPr>
            <p:ph type="ftr" sz="quarter" idx="11"/>
          </p:nvPr>
        </p:nvSpPr>
        <p:spPr/>
        <p:txBody>
          <a:bodyPr/>
          <a:lstStyle/>
          <a:p>
            <a:r>
              <a:rPr lang="sv-SE"/>
              <a:t>Aamir Ahmad Ansari &amp; Adil Sheikh</a:t>
            </a:r>
            <a:endParaRPr lang="en-IN" dirty="0"/>
          </a:p>
        </p:txBody>
      </p:sp>
      <p:sp>
        <p:nvSpPr>
          <p:cNvPr id="7" name="Slide Number Placeholder 6">
            <a:extLst>
              <a:ext uri="{FF2B5EF4-FFF2-40B4-BE49-F238E27FC236}">
                <a16:creationId xmlns:a16="http://schemas.microsoft.com/office/drawing/2014/main" id="{D03309A5-DC5F-A340-0FA4-326DC4D605F0}"/>
              </a:ext>
            </a:extLst>
          </p:cNvPr>
          <p:cNvSpPr>
            <a:spLocks noGrp="1"/>
          </p:cNvSpPr>
          <p:nvPr>
            <p:ph type="sldNum" sz="quarter" idx="12"/>
          </p:nvPr>
        </p:nvSpPr>
        <p:spPr/>
        <p:txBody>
          <a:bodyPr/>
          <a:lstStyle/>
          <a:p>
            <a:fld id="{859981E8-5F65-4F74-B83B-30BA95DD5A92}" type="slidenum">
              <a:rPr lang="en-IN" smtClean="0"/>
              <a:t>31</a:t>
            </a:fld>
            <a:endParaRPr lang="en-IN"/>
          </a:p>
        </p:txBody>
      </p:sp>
    </p:spTree>
    <p:extLst>
      <p:ext uri="{BB962C8B-B14F-4D97-AF65-F5344CB8AC3E}">
        <p14:creationId xmlns:p14="http://schemas.microsoft.com/office/powerpoint/2010/main" val="2085690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96C5A-47FA-3DB1-FE6F-43971B207675}"/>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34D58F2-6E00-273E-C461-B8C7100849ED}"/>
              </a:ext>
            </a:extLst>
          </p:cNvPr>
          <p:cNvSpPr>
            <a:spLocks noGrp="1"/>
          </p:cNvSpPr>
          <p:nvPr>
            <p:ph type="title"/>
          </p:nvPr>
        </p:nvSpPr>
        <p:spPr>
          <a:xfrm>
            <a:off x="1467252" y="314822"/>
            <a:ext cx="8352928" cy="796908"/>
          </a:xfrm>
        </p:spPr>
        <p:txBody>
          <a:bodyPr>
            <a:normAutofit/>
          </a:bodyPr>
          <a:lstStyle/>
          <a:p>
            <a:r>
              <a:rPr lang="en-US" altLang="ko-KR" dirty="0"/>
              <a:t>Important Concepts for Tutorial</a:t>
            </a:r>
            <a:endParaRPr lang="ko-KR" altLang="en-US" dirty="0"/>
          </a:p>
        </p:txBody>
      </p:sp>
      <p:pic>
        <p:nvPicPr>
          <p:cNvPr id="3" name="Picture 2">
            <a:extLst>
              <a:ext uri="{FF2B5EF4-FFF2-40B4-BE49-F238E27FC236}">
                <a16:creationId xmlns:a16="http://schemas.microsoft.com/office/drawing/2014/main" id="{9BC764F0-2CC8-585E-409A-3E9B3E81826E}"/>
              </a:ext>
            </a:extLst>
          </p:cNvPr>
          <p:cNvPicPr>
            <a:picLocks noChangeAspect="1"/>
          </p:cNvPicPr>
          <p:nvPr/>
        </p:nvPicPr>
        <p:blipFill>
          <a:blip r:embed="rId2"/>
          <a:stretch>
            <a:fillRect/>
          </a:stretch>
        </p:blipFill>
        <p:spPr>
          <a:xfrm>
            <a:off x="2753129" y="2479882"/>
            <a:ext cx="5781174" cy="2808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a:extLst>
              <a:ext uri="{FF2B5EF4-FFF2-40B4-BE49-F238E27FC236}">
                <a16:creationId xmlns:a16="http://schemas.microsoft.com/office/drawing/2014/main" id="{ADE08226-67C6-B257-5B0C-56831033B565}"/>
              </a:ext>
            </a:extLst>
          </p:cNvPr>
          <p:cNvSpPr>
            <a:spLocks noGrp="1"/>
          </p:cNvSpPr>
          <p:nvPr>
            <p:ph type="ftr" sz="quarter" idx="11"/>
          </p:nvPr>
        </p:nvSpPr>
        <p:spPr/>
        <p:txBody>
          <a:bodyPr/>
          <a:lstStyle/>
          <a:p>
            <a:r>
              <a:rPr lang="sv-SE"/>
              <a:t>Aamir Ahmad Ansari &amp; Adil Sheikh</a:t>
            </a:r>
            <a:endParaRPr lang="en-IN" dirty="0"/>
          </a:p>
        </p:txBody>
      </p:sp>
      <p:sp>
        <p:nvSpPr>
          <p:cNvPr id="5" name="Slide Number Placeholder 4">
            <a:extLst>
              <a:ext uri="{FF2B5EF4-FFF2-40B4-BE49-F238E27FC236}">
                <a16:creationId xmlns:a16="http://schemas.microsoft.com/office/drawing/2014/main" id="{277E4441-FFD4-EA32-B2BF-604EB64ADAC9}"/>
              </a:ext>
            </a:extLst>
          </p:cNvPr>
          <p:cNvSpPr>
            <a:spLocks noGrp="1"/>
          </p:cNvSpPr>
          <p:nvPr>
            <p:ph type="sldNum" sz="quarter" idx="12"/>
          </p:nvPr>
        </p:nvSpPr>
        <p:spPr/>
        <p:txBody>
          <a:bodyPr/>
          <a:lstStyle/>
          <a:p>
            <a:fld id="{859981E8-5F65-4F74-B83B-30BA95DD5A92}" type="slidenum">
              <a:rPr lang="en-IN" smtClean="0"/>
              <a:t>32</a:t>
            </a:fld>
            <a:endParaRPr lang="en-IN"/>
          </a:p>
        </p:txBody>
      </p:sp>
    </p:spTree>
    <p:extLst>
      <p:ext uri="{BB962C8B-B14F-4D97-AF65-F5344CB8AC3E}">
        <p14:creationId xmlns:p14="http://schemas.microsoft.com/office/powerpoint/2010/main" val="1473737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9BB41-DA19-5213-31A8-75072F60F83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63307FF-4E14-4183-8936-AC3915C9FFD6}"/>
              </a:ext>
            </a:extLst>
          </p:cNvPr>
          <p:cNvSpPr>
            <a:spLocks noGrp="1"/>
          </p:cNvSpPr>
          <p:nvPr>
            <p:ph type="title"/>
          </p:nvPr>
        </p:nvSpPr>
        <p:spPr>
          <a:xfrm>
            <a:off x="1467252" y="344318"/>
            <a:ext cx="8352928" cy="796908"/>
          </a:xfrm>
        </p:spPr>
        <p:txBody>
          <a:bodyPr>
            <a:normAutofit/>
          </a:bodyPr>
          <a:lstStyle/>
          <a:p>
            <a:r>
              <a:rPr lang="en-US" altLang="ko-KR" dirty="0"/>
              <a:t>Important Concepts for Tutorial</a:t>
            </a:r>
            <a:endParaRPr lang="ko-KR" altLang="en-US" dirty="0"/>
          </a:p>
        </p:txBody>
      </p:sp>
      <p:sp>
        <p:nvSpPr>
          <p:cNvPr id="3" name="TextBox 2">
            <a:extLst>
              <a:ext uri="{FF2B5EF4-FFF2-40B4-BE49-F238E27FC236}">
                <a16:creationId xmlns:a16="http://schemas.microsoft.com/office/drawing/2014/main" id="{04C09DB7-0471-F00F-BAA3-8075CD5A6325}"/>
              </a:ext>
            </a:extLst>
          </p:cNvPr>
          <p:cNvSpPr txBox="1"/>
          <p:nvPr/>
        </p:nvSpPr>
        <p:spPr>
          <a:xfrm>
            <a:off x="1179220" y="1717290"/>
            <a:ext cx="8568952" cy="2308324"/>
          </a:xfrm>
          <a:prstGeom prst="rect">
            <a:avLst/>
          </a:prstGeom>
          <a:noFill/>
        </p:spPr>
        <p:txBody>
          <a:bodyPr wrap="square">
            <a:spAutoFit/>
          </a:bodyPr>
          <a:lstStyle/>
          <a:p>
            <a:r>
              <a:rPr lang="en-US" b="1" dirty="0">
                <a:latin typeface="+mj-lt"/>
              </a:rPr>
              <a:t>Dimensionality Reduction</a:t>
            </a:r>
          </a:p>
          <a:p>
            <a:r>
              <a:rPr lang="en-US" dirty="0">
                <a:latin typeface="+mj-lt"/>
              </a:rPr>
              <a:t>These are techniques that help us to map our text embeddings/vectors from a high dimensional to a lower dimensional space with minimal loss of information.</a:t>
            </a:r>
          </a:p>
          <a:p>
            <a:endParaRPr lang="en-US" dirty="0">
              <a:latin typeface="+mj-lt"/>
            </a:endParaRPr>
          </a:p>
          <a:p>
            <a:endParaRPr lang="en-US" dirty="0">
              <a:latin typeface="+mj-lt"/>
            </a:endParaRPr>
          </a:p>
          <a:p>
            <a:endParaRPr lang="en-US" b="1" dirty="0">
              <a:latin typeface="+mj-lt"/>
            </a:endParaRPr>
          </a:p>
          <a:p>
            <a:endParaRPr lang="en-US" dirty="0">
              <a:latin typeface="+mj-lt"/>
            </a:endParaRPr>
          </a:p>
          <a:p>
            <a:r>
              <a:rPr lang="en-US" dirty="0">
                <a:latin typeface="+mj-lt"/>
              </a:rPr>
              <a:t>		 </a:t>
            </a:r>
          </a:p>
        </p:txBody>
      </p:sp>
      <p:pic>
        <p:nvPicPr>
          <p:cNvPr id="4" name="Picture 3">
            <a:extLst>
              <a:ext uri="{FF2B5EF4-FFF2-40B4-BE49-F238E27FC236}">
                <a16:creationId xmlns:a16="http://schemas.microsoft.com/office/drawing/2014/main" id="{B0CF3F88-629F-F1E3-E810-77B13C08C3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7252" y="3041451"/>
            <a:ext cx="3311214" cy="3311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F34F2C40-8B19-5286-4354-74E8139BD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035" y="3041451"/>
            <a:ext cx="5277745" cy="32456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Footer Placeholder 5">
            <a:extLst>
              <a:ext uri="{FF2B5EF4-FFF2-40B4-BE49-F238E27FC236}">
                <a16:creationId xmlns:a16="http://schemas.microsoft.com/office/drawing/2014/main" id="{00E691CD-EE48-1791-75DC-0573C34B5C12}"/>
              </a:ext>
            </a:extLst>
          </p:cNvPr>
          <p:cNvSpPr>
            <a:spLocks noGrp="1"/>
          </p:cNvSpPr>
          <p:nvPr>
            <p:ph type="ftr" sz="quarter" idx="11"/>
          </p:nvPr>
        </p:nvSpPr>
        <p:spPr/>
        <p:txBody>
          <a:bodyPr/>
          <a:lstStyle/>
          <a:p>
            <a:r>
              <a:rPr lang="sv-SE"/>
              <a:t>Aamir Ahmad Ansari &amp; Adil Sheikh</a:t>
            </a:r>
            <a:endParaRPr lang="en-IN" dirty="0"/>
          </a:p>
        </p:txBody>
      </p:sp>
      <p:sp>
        <p:nvSpPr>
          <p:cNvPr id="7" name="Slide Number Placeholder 6">
            <a:extLst>
              <a:ext uri="{FF2B5EF4-FFF2-40B4-BE49-F238E27FC236}">
                <a16:creationId xmlns:a16="http://schemas.microsoft.com/office/drawing/2014/main" id="{4FCE108A-750A-1FCD-CD91-330034F99835}"/>
              </a:ext>
            </a:extLst>
          </p:cNvPr>
          <p:cNvSpPr>
            <a:spLocks noGrp="1"/>
          </p:cNvSpPr>
          <p:nvPr>
            <p:ph type="sldNum" sz="quarter" idx="12"/>
          </p:nvPr>
        </p:nvSpPr>
        <p:spPr/>
        <p:txBody>
          <a:bodyPr/>
          <a:lstStyle/>
          <a:p>
            <a:fld id="{859981E8-5F65-4F74-B83B-30BA95DD5A92}" type="slidenum">
              <a:rPr lang="en-IN" smtClean="0"/>
              <a:t>33</a:t>
            </a:fld>
            <a:endParaRPr lang="en-IN"/>
          </a:p>
        </p:txBody>
      </p:sp>
    </p:spTree>
    <p:extLst>
      <p:ext uri="{BB962C8B-B14F-4D97-AF65-F5344CB8AC3E}">
        <p14:creationId xmlns:p14="http://schemas.microsoft.com/office/powerpoint/2010/main" val="2362628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3F8C4-5184-7C28-8EEC-FD2926AFA310}"/>
            </a:ext>
          </a:extLst>
        </p:cNvPr>
        <p:cNvGrpSpPr/>
        <p:nvPr/>
      </p:nvGrpSpPr>
      <p:grpSpPr>
        <a:xfrm>
          <a:off x="0" y="0"/>
          <a:ext cx="0" cy="0"/>
          <a:chOff x="0" y="0"/>
          <a:chExt cx="0" cy="0"/>
        </a:xfrm>
      </p:grpSpPr>
      <p:sp>
        <p:nvSpPr>
          <p:cNvPr id="2" name="제목 4">
            <a:extLst>
              <a:ext uri="{FF2B5EF4-FFF2-40B4-BE49-F238E27FC236}">
                <a16:creationId xmlns:a16="http://schemas.microsoft.com/office/drawing/2014/main" id="{8C69D16D-2ECD-96FA-4E2B-3EAD6AAC6043}"/>
              </a:ext>
            </a:extLst>
          </p:cNvPr>
          <p:cNvSpPr txBox="1">
            <a:spLocks/>
          </p:cNvSpPr>
          <p:nvPr/>
        </p:nvSpPr>
        <p:spPr>
          <a:xfrm>
            <a:off x="4659085" y="2780928"/>
            <a:ext cx="6983714" cy="1296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tLang="ko-KR" dirty="0"/>
              <a:t>THANK YOU</a:t>
            </a:r>
            <a:endParaRPr lang="ko-KR" altLang="en-US" dirty="0"/>
          </a:p>
        </p:txBody>
      </p:sp>
      <p:sp>
        <p:nvSpPr>
          <p:cNvPr id="3" name="Footer Placeholder 2">
            <a:extLst>
              <a:ext uri="{FF2B5EF4-FFF2-40B4-BE49-F238E27FC236}">
                <a16:creationId xmlns:a16="http://schemas.microsoft.com/office/drawing/2014/main" id="{B42C43C4-EF33-CDE2-DED8-A00AB1B545B4}"/>
              </a:ext>
            </a:extLst>
          </p:cNvPr>
          <p:cNvSpPr>
            <a:spLocks noGrp="1"/>
          </p:cNvSpPr>
          <p:nvPr>
            <p:ph type="ftr" sz="quarter" idx="11"/>
          </p:nvPr>
        </p:nvSpPr>
        <p:spPr/>
        <p:txBody>
          <a:bodyPr/>
          <a:lstStyle/>
          <a:p>
            <a:r>
              <a:rPr lang="sv-SE"/>
              <a:t>Aamir Ahmad Ansari &amp; Adil Sheikh</a:t>
            </a:r>
            <a:endParaRPr lang="en-IN" dirty="0"/>
          </a:p>
        </p:txBody>
      </p:sp>
      <p:sp>
        <p:nvSpPr>
          <p:cNvPr id="4" name="Slide Number Placeholder 3">
            <a:extLst>
              <a:ext uri="{FF2B5EF4-FFF2-40B4-BE49-F238E27FC236}">
                <a16:creationId xmlns:a16="http://schemas.microsoft.com/office/drawing/2014/main" id="{25C47C9B-E605-92B9-B611-D0F6271BE514}"/>
              </a:ext>
            </a:extLst>
          </p:cNvPr>
          <p:cNvSpPr>
            <a:spLocks noGrp="1"/>
          </p:cNvSpPr>
          <p:nvPr>
            <p:ph type="sldNum" sz="quarter" idx="12"/>
          </p:nvPr>
        </p:nvSpPr>
        <p:spPr/>
        <p:txBody>
          <a:bodyPr/>
          <a:lstStyle/>
          <a:p>
            <a:fld id="{859981E8-5F65-4F74-B83B-30BA95DD5A92}" type="slidenum">
              <a:rPr lang="en-IN" smtClean="0"/>
              <a:t>34</a:t>
            </a:fld>
            <a:endParaRPr lang="en-IN"/>
          </a:p>
        </p:txBody>
      </p:sp>
    </p:spTree>
    <p:extLst>
      <p:ext uri="{BB962C8B-B14F-4D97-AF65-F5344CB8AC3E}">
        <p14:creationId xmlns:p14="http://schemas.microsoft.com/office/powerpoint/2010/main" val="337227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DAF66-BE17-B97A-2434-4EC7718E579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C5D5F86-F0A0-0149-7585-E75B2F8629FD}"/>
              </a:ext>
            </a:extLst>
          </p:cNvPr>
          <p:cNvSpPr>
            <a:spLocks noGrp="1"/>
          </p:cNvSpPr>
          <p:nvPr>
            <p:ph type="title"/>
          </p:nvPr>
        </p:nvSpPr>
        <p:spPr>
          <a:xfrm>
            <a:off x="1457420" y="189858"/>
            <a:ext cx="7661196" cy="796908"/>
          </a:xfrm>
        </p:spPr>
        <p:txBody>
          <a:bodyPr/>
          <a:lstStyle/>
          <a:p>
            <a:r>
              <a:rPr lang="en-US" altLang="ko-KR" dirty="0"/>
              <a:t>Applications in BA</a:t>
            </a:r>
            <a:endParaRPr lang="ko-KR" altLang="en-US" dirty="0"/>
          </a:p>
        </p:txBody>
      </p:sp>
      <p:grpSp>
        <p:nvGrpSpPr>
          <p:cNvPr id="3" name="Group 2">
            <a:extLst>
              <a:ext uri="{FF2B5EF4-FFF2-40B4-BE49-F238E27FC236}">
                <a16:creationId xmlns:a16="http://schemas.microsoft.com/office/drawing/2014/main" id="{B1AB985D-1F6D-4F9B-90A8-8C10C501789D}"/>
              </a:ext>
            </a:extLst>
          </p:cNvPr>
          <p:cNvGrpSpPr/>
          <p:nvPr/>
        </p:nvGrpSpPr>
        <p:grpSpPr>
          <a:xfrm>
            <a:off x="2175175" y="1690731"/>
            <a:ext cx="3440965" cy="3683151"/>
            <a:chOff x="398375" y="2122112"/>
            <a:chExt cx="3440965" cy="3683151"/>
          </a:xfrm>
        </p:grpSpPr>
        <p:pic>
          <p:nvPicPr>
            <p:cNvPr id="4" name="Picture 3">
              <a:extLst>
                <a:ext uri="{FF2B5EF4-FFF2-40B4-BE49-F238E27FC236}">
                  <a16:creationId xmlns:a16="http://schemas.microsoft.com/office/drawing/2014/main" id="{E626BBCF-B4C6-BF13-58D0-770DA8BEE6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375" y="2122112"/>
              <a:ext cx="3440965" cy="36831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05451B07-63C4-8AFC-3D89-E6D9B53E753C}"/>
                </a:ext>
              </a:extLst>
            </p:cNvPr>
            <p:cNvSpPr txBox="1"/>
            <p:nvPr/>
          </p:nvSpPr>
          <p:spPr>
            <a:xfrm>
              <a:off x="1216366" y="2176661"/>
              <a:ext cx="1804981" cy="338554"/>
            </a:xfrm>
            <a:prstGeom prst="rect">
              <a:avLst/>
            </a:prstGeom>
            <a:noFill/>
          </p:spPr>
          <p:txBody>
            <a:bodyPr wrap="none" rtlCol="0">
              <a:spAutoFit/>
            </a:bodyPr>
            <a:lstStyle/>
            <a:p>
              <a:r>
                <a:rPr lang="en-US" sz="1600" b="1" dirty="0">
                  <a:solidFill>
                    <a:schemeClr val="bg1"/>
                  </a:solidFill>
                  <a:latin typeface="+mj-lt"/>
                </a:rPr>
                <a:t>Sentiment Analysis</a:t>
              </a:r>
              <a:endParaRPr lang="en-IN" sz="1600" b="1" dirty="0">
                <a:solidFill>
                  <a:schemeClr val="bg1"/>
                </a:solidFill>
                <a:latin typeface="+mj-lt"/>
              </a:endParaRPr>
            </a:p>
          </p:txBody>
        </p:sp>
      </p:grpSp>
      <p:grpSp>
        <p:nvGrpSpPr>
          <p:cNvPr id="11" name="Group 10">
            <a:extLst>
              <a:ext uri="{FF2B5EF4-FFF2-40B4-BE49-F238E27FC236}">
                <a16:creationId xmlns:a16="http://schemas.microsoft.com/office/drawing/2014/main" id="{E8FD3B59-08BC-E35D-816A-63AB34BCB1F3}"/>
              </a:ext>
            </a:extLst>
          </p:cNvPr>
          <p:cNvGrpSpPr/>
          <p:nvPr/>
        </p:nvGrpSpPr>
        <p:grpSpPr>
          <a:xfrm>
            <a:off x="6292612" y="1072762"/>
            <a:ext cx="3969185" cy="2480741"/>
            <a:chOff x="6185703" y="1329226"/>
            <a:chExt cx="3969185" cy="2480741"/>
          </a:xfrm>
        </p:grpSpPr>
        <p:pic>
          <p:nvPicPr>
            <p:cNvPr id="6" name="Picture 5">
              <a:extLst>
                <a:ext uri="{FF2B5EF4-FFF2-40B4-BE49-F238E27FC236}">
                  <a16:creationId xmlns:a16="http://schemas.microsoft.com/office/drawing/2014/main" id="{FF50DD33-67D4-B1BF-8980-D4A3FF451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703" y="1329226"/>
              <a:ext cx="3969185" cy="24807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6A31DC01-5F8A-E0F5-CFF2-0FEFEA88FEC6}"/>
                </a:ext>
              </a:extLst>
            </p:cNvPr>
            <p:cNvSpPr txBox="1"/>
            <p:nvPr/>
          </p:nvSpPr>
          <p:spPr>
            <a:xfrm>
              <a:off x="7984685" y="3283786"/>
              <a:ext cx="1864741" cy="338554"/>
            </a:xfrm>
            <a:prstGeom prst="rect">
              <a:avLst/>
            </a:prstGeom>
            <a:noFill/>
          </p:spPr>
          <p:txBody>
            <a:bodyPr wrap="none" rtlCol="0">
              <a:spAutoFit/>
            </a:bodyPr>
            <a:lstStyle/>
            <a:p>
              <a:r>
                <a:rPr lang="en-US" sz="1600" b="1" dirty="0">
                  <a:solidFill>
                    <a:schemeClr val="bg1"/>
                  </a:solidFill>
                  <a:latin typeface="+mj-lt"/>
                </a:rPr>
                <a:t>Text Summarization</a:t>
              </a:r>
              <a:endParaRPr lang="en-IN" sz="1600" b="1" dirty="0">
                <a:solidFill>
                  <a:schemeClr val="bg1"/>
                </a:solidFill>
                <a:latin typeface="+mj-lt"/>
              </a:endParaRPr>
            </a:p>
          </p:txBody>
        </p:sp>
      </p:grpSp>
      <p:pic>
        <p:nvPicPr>
          <p:cNvPr id="8" name="Picture 7">
            <a:extLst>
              <a:ext uri="{FF2B5EF4-FFF2-40B4-BE49-F238E27FC236}">
                <a16:creationId xmlns:a16="http://schemas.microsoft.com/office/drawing/2014/main" id="{9DC9ADD9-A318-09C6-5DDB-CFB268C749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612" y="3935661"/>
            <a:ext cx="3956203" cy="26665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Footer Placeholder 8">
            <a:extLst>
              <a:ext uri="{FF2B5EF4-FFF2-40B4-BE49-F238E27FC236}">
                <a16:creationId xmlns:a16="http://schemas.microsoft.com/office/drawing/2014/main" id="{B2C78369-04BE-794C-8B20-64F03DEB66F6}"/>
              </a:ext>
            </a:extLst>
          </p:cNvPr>
          <p:cNvSpPr>
            <a:spLocks noGrp="1"/>
          </p:cNvSpPr>
          <p:nvPr>
            <p:ph type="ftr" sz="quarter" idx="11"/>
          </p:nvPr>
        </p:nvSpPr>
        <p:spPr/>
        <p:txBody>
          <a:bodyPr/>
          <a:lstStyle/>
          <a:p>
            <a:r>
              <a:rPr lang="sv-SE"/>
              <a:t>Aamir Ahmad Ansari &amp; Adil Sheikh</a:t>
            </a:r>
            <a:endParaRPr lang="en-IN" dirty="0"/>
          </a:p>
        </p:txBody>
      </p:sp>
      <p:sp>
        <p:nvSpPr>
          <p:cNvPr id="10" name="Slide Number Placeholder 9">
            <a:extLst>
              <a:ext uri="{FF2B5EF4-FFF2-40B4-BE49-F238E27FC236}">
                <a16:creationId xmlns:a16="http://schemas.microsoft.com/office/drawing/2014/main" id="{218374E7-67F5-B851-AAE7-F4D54D6E8A13}"/>
              </a:ext>
            </a:extLst>
          </p:cNvPr>
          <p:cNvSpPr>
            <a:spLocks noGrp="1"/>
          </p:cNvSpPr>
          <p:nvPr>
            <p:ph type="sldNum" sz="quarter" idx="12"/>
          </p:nvPr>
        </p:nvSpPr>
        <p:spPr/>
        <p:txBody>
          <a:bodyPr/>
          <a:lstStyle/>
          <a:p>
            <a:fld id="{859981E8-5F65-4F74-B83B-30BA95DD5A92}" type="slidenum">
              <a:rPr lang="en-IN" smtClean="0"/>
              <a:t>4</a:t>
            </a:fld>
            <a:endParaRPr lang="en-IN"/>
          </a:p>
        </p:txBody>
      </p:sp>
    </p:spTree>
    <p:extLst>
      <p:ext uri="{BB962C8B-B14F-4D97-AF65-F5344CB8AC3E}">
        <p14:creationId xmlns:p14="http://schemas.microsoft.com/office/powerpoint/2010/main" val="364919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763D2-8E95-C97F-29BB-9EABAF4869E0}"/>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F43B500-27ED-500F-8C0E-3444B49AFF09}"/>
              </a:ext>
            </a:extLst>
          </p:cNvPr>
          <p:cNvSpPr>
            <a:spLocks noGrp="1"/>
          </p:cNvSpPr>
          <p:nvPr>
            <p:ph type="title"/>
          </p:nvPr>
        </p:nvSpPr>
        <p:spPr>
          <a:xfrm>
            <a:off x="1309936" y="305179"/>
            <a:ext cx="7661196" cy="796908"/>
          </a:xfrm>
        </p:spPr>
        <p:txBody>
          <a:bodyPr/>
          <a:lstStyle/>
          <a:p>
            <a:r>
              <a:rPr lang="en-US" altLang="ko-KR" dirty="0"/>
              <a:t>Language </a:t>
            </a:r>
            <a:r>
              <a:rPr lang="en-US" altLang="ko-KR" dirty="0" err="1"/>
              <a:t>MOdelling</a:t>
            </a:r>
            <a:endParaRPr lang="ko-KR" altLang="en-US" dirty="0"/>
          </a:p>
        </p:txBody>
      </p:sp>
      <p:pic>
        <p:nvPicPr>
          <p:cNvPr id="3" name="Picture 2">
            <a:extLst>
              <a:ext uri="{FF2B5EF4-FFF2-40B4-BE49-F238E27FC236}">
                <a16:creationId xmlns:a16="http://schemas.microsoft.com/office/drawing/2014/main" id="{A4384AB7-BB9A-1BCD-CCC0-DF2D3B559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551" y="3170907"/>
            <a:ext cx="5146898" cy="3431265"/>
          </a:xfrm>
          <a:prstGeom prst="rect">
            <a:avLst/>
          </a:prstGeom>
        </p:spPr>
      </p:pic>
      <p:sp>
        <p:nvSpPr>
          <p:cNvPr id="4" name="Rectangle: Rounded Corners 3">
            <a:extLst>
              <a:ext uri="{FF2B5EF4-FFF2-40B4-BE49-F238E27FC236}">
                <a16:creationId xmlns:a16="http://schemas.microsoft.com/office/drawing/2014/main" id="{9E4D18CF-6546-7233-273B-732DAC351526}"/>
              </a:ext>
            </a:extLst>
          </p:cNvPr>
          <p:cNvSpPr/>
          <p:nvPr/>
        </p:nvSpPr>
        <p:spPr>
          <a:xfrm>
            <a:off x="2449620" y="2514600"/>
            <a:ext cx="7013124" cy="914400"/>
          </a:xfrm>
          <a:prstGeom prst="roundRect">
            <a:avLst/>
          </a:prstGeom>
          <a:solidFill>
            <a:srgbClr val="000000">
              <a:alpha val="86000"/>
            </a:srgbClr>
          </a:solidFill>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600" dirty="0">
                <a:solidFill>
                  <a:schemeClr val="tx1"/>
                </a:solidFill>
                <a:latin typeface="+mj-lt"/>
              </a:rPr>
              <a:t>I am __________ </a:t>
            </a:r>
          </a:p>
        </p:txBody>
      </p:sp>
      <p:sp>
        <p:nvSpPr>
          <p:cNvPr id="5" name="TextBox 4">
            <a:extLst>
              <a:ext uri="{FF2B5EF4-FFF2-40B4-BE49-F238E27FC236}">
                <a16:creationId xmlns:a16="http://schemas.microsoft.com/office/drawing/2014/main" id="{7C04F7EB-A6CA-5087-3FA3-10521755C9DA}"/>
              </a:ext>
            </a:extLst>
          </p:cNvPr>
          <p:cNvSpPr txBox="1"/>
          <p:nvPr/>
        </p:nvSpPr>
        <p:spPr>
          <a:xfrm>
            <a:off x="5473956" y="2700170"/>
            <a:ext cx="1649811" cy="523220"/>
          </a:xfrm>
          <a:prstGeom prst="rect">
            <a:avLst/>
          </a:prstGeom>
          <a:noFill/>
        </p:spPr>
        <p:txBody>
          <a:bodyPr wrap="none" rtlCol="0">
            <a:spAutoFit/>
          </a:bodyPr>
          <a:lstStyle/>
          <a:p>
            <a:r>
              <a:rPr lang="en-IN" sz="2800" dirty="0">
                <a:solidFill>
                  <a:srgbClr val="FFFF00"/>
                </a:solidFill>
                <a:latin typeface="Algerian" panose="04020705040A02060702" pitchFamily="82" charset="0"/>
              </a:rPr>
              <a:t>BATMAN</a:t>
            </a:r>
          </a:p>
        </p:txBody>
      </p:sp>
      <p:sp>
        <p:nvSpPr>
          <p:cNvPr id="6" name="Footer Placeholder 5">
            <a:extLst>
              <a:ext uri="{FF2B5EF4-FFF2-40B4-BE49-F238E27FC236}">
                <a16:creationId xmlns:a16="http://schemas.microsoft.com/office/drawing/2014/main" id="{27009950-DD5B-1446-4B84-5677856D5D10}"/>
              </a:ext>
            </a:extLst>
          </p:cNvPr>
          <p:cNvSpPr>
            <a:spLocks noGrp="1"/>
          </p:cNvSpPr>
          <p:nvPr>
            <p:ph type="ftr" sz="quarter" idx="11"/>
          </p:nvPr>
        </p:nvSpPr>
        <p:spPr/>
        <p:txBody>
          <a:bodyPr/>
          <a:lstStyle/>
          <a:p>
            <a:r>
              <a:rPr lang="sv-SE"/>
              <a:t>Aamir Ahmad Ansari &amp; Adil Sheikh</a:t>
            </a:r>
            <a:endParaRPr lang="en-IN" dirty="0"/>
          </a:p>
        </p:txBody>
      </p:sp>
      <p:sp>
        <p:nvSpPr>
          <p:cNvPr id="7" name="Slide Number Placeholder 6">
            <a:extLst>
              <a:ext uri="{FF2B5EF4-FFF2-40B4-BE49-F238E27FC236}">
                <a16:creationId xmlns:a16="http://schemas.microsoft.com/office/drawing/2014/main" id="{46C99AD0-4B66-4575-9159-9A635A3D1576}"/>
              </a:ext>
            </a:extLst>
          </p:cNvPr>
          <p:cNvSpPr>
            <a:spLocks noGrp="1"/>
          </p:cNvSpPr>
          <p:nvPr>
            <p:ph type="sldNum" sz="quarter" idx="12"/>
          </p:nvPr>
        </p:nvSpPr>
        <p:spPr/>
        <p:txBody>
          <a:bodyPr/>
          <a:lstStyle/>
          <a:p>
            <a:fld id="{859981E8-5F65-4F74-B83B-30BA95DD5A92}" type="slidenum">
              <a:rPr lang="en-IN" smtClean="0"/>
              <a:t>5</a:t>
            </a:fld>
            <a:endParaRPr lang="en-IN"/>
          </a:p>
        </p:txBody>
      </p:sp>
      <p:sp>
        <p:nvSpPr>
          <p:cNvPr id="8" name="Speech Bubble: Rectangle with Corners Rounded 7">
            <a:extLst>
              <a:ext uri="{FF2B5EF4-FFF2-40B4-BE49-F238E27FC236}">
                <a16:creationId xmlns:a16="http://schemas.microsoft.com/office/drawing/2014/main" id="{C882DF79-B70E-A0BD-5D5F-2CC3E82AC188}"/>
              </a:ext>
            </a:extLst>
          </p:cNvPr>
          <p:cNvSpPr/>
          <p:nvPr/>
        </p:nvSpPr>
        <p:spPr>
          <a:xfrm>
            <a:off x="2032459" y="5448757"/>
            <a:ext cx="2664296" cy="1044116"/>
          </a:xfrm>
          <a:prstGeom prst="wedgeRoundRectCallout">
            <a:avLst>
              <a:gd name="adj1" fmla="val 20987"/>
              <a:gd name="adj2" fmla="val -125022"/>
              <a:gd name="adj3" fmla="val 16667"/>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Language Modelling</a:t>
            </a:r>
          </a:p>
        </p:txBody>
      </p:sp>
    </p:spTree>
    <p:extLst>
      <p:ext uri="{BB962C8B-B14F-4D97-AF65-F5344CB8AC3E}">
        <p14:creationId xmlns:p14="http://schemas.microsoft.com/office/powerpoint/2010/main" val="35814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FD033-E8D4-A16C-3D7C-3D40EAADE45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83BAFB5-475C-2A3D-E7C3-EFC6B283227F}"/>
              </a:ext>
            </a:extLst>
          </p:cNvPr>
          <p:cNvSpPr>
            <a:spLocks noGrp="1"/>
          </p:cNvSpPr>
          <p:nvPr>
            <p:ph type="title"/>
          </p:nvPr>
        </p:nvSpPr>
        <p:spPr>
          <a:xfrm>
            <a:off x="1565575" y="285325"/>
            <a:ext cx="7661196" cy="796908"/>
          </a:xfrm>
        </p:spPr>
        <p:txBody>
          <a:bodyPr/>
          <a:lstStyle/>
          <a:p>
            <a:r>
              <a:rPr lang="en-US" altLang="ko-KR" dirty="0"/>
              <a:t>Why, How ?</a:t>
            </a:r>
            <a:endParaRPr lang="ko-KR" altLang="en-US" dirty="0"/>
          </a:p>
        </p:txBody>
      </p:sp>
      <p:sp>
        <p:nvSpPr>
          <p:cNvPr id="3" name="TextBox 2">
            <a:extLst>
              <a:ext uri="{FF2B5EF4-FFF2-40B4-BE49-F238E27FC236}">
                <a16:creationId xmlns:a16="http://schemas.microsoft.com/office/drawing/2014/main" id="{46A76F57-D815-3196-7855-B65C7F9940BE}"/>
              </a:ext>
            </a:extLst>
          </p:cNvPr>
          <p:cNvSpPr txBox="1"/>
          <p:nvPr/>
        </p:nvSpPr>
        <p:spPr>
          <a:xfrm>
            <a:off x="1421559" y="1586289"/>
            <a:ext cx="8424936" cy="480131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mj-lt"/>
              </a:rPr>
              <a:t>Language Modelling has similar objectives as timeseries forecasting.</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r>
              <a:rPr lang="en-IN" dirty="0">
                <a:latin typeface="+mj-lt"/>
              </a:rPr>
              <a:t>Predict the future, from the past. </a:t>
            </a: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endParaRPr lang="en-IN" dirty="0">
              <a:solidFill>
                <a:schemeClr val="tx1">
                  <a:lumMod val="65000"/>
                  <a:lumOff val="35000"/>
                </a:schemeClr>
              </a:solidFill>
              <a:latin typeface="+mj-l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19EB6B-9017-3C3D-BFA5-FD7C796F8904}"/>
                  </a:ext>
                </a:extLst>
              </p:cNvPr>
              <p:cNvSpPr txBox="1"/>
              <p:nvPr/>
            </p:nvSpPr>
            <p:spPr>
              <a:xfrm>
                <a:off x="3348027" y="2738417"/>
                <a:ext cx="457200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e>
                        <m:sub>
                          <m:r>
                            <a:rPr lang="en-IN" sz="3200" b="0" i="1" smtClean="0">
                              <a:latin typeface="Cambria Math" panose="02040503050406030204" pitchFamily="18" charset="0"/>
                              <a:cs typeface="Times New Roman" panose="02020603050405020304" pitchFamily="18" charset="0"/>
                            </a:rPr>
                            <m:t>1</m:t>
                          </m:r>
                          <m:r>
                            <a:rPr lang="en-US" sz="3200" b="0" i="1" smtClean="0">
                              <a:latin typeface="Cambria Math" panose="02040503050406030204" pitchFamily="18" charset="0"/>
                              <a:cs typeface="Times New Roman" panose="02020603050405020304" pitchFamily="18" charset="0"/>
                            </a:rPr>
                            <m:t> </m:t>
                          </m:r>
                        </m:sub>
                      </m:sSub>
                      <m:r>
                        <a:rPr lang="en-US" sz="3200" b="0" i="1" smtClean="0">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𝑥</m:t>
                          </m:r>
                        </m:e>
                        <m:sub>
                          <m:r>
                            <a:rPr lang="en-IN" sz="3200" b="0" i="1" smtClean="0">
                              <a:latin typeface="Cambria Math" panose="02040503050406030204" pitchFamily="18" charset="0"/>
                              <a:cs typeface="Times New Roman" panose="02020603050405020304" pitchFamily="18" charset="0"/>
                            </a:rPr>
                            <m:t>𝑡</m:t>
                          </m:r>
                          <m:r>
                            <a:rPr lang="en-IN" sz="3200" b="0" i="1" smtClean="0">
                              <a:latin typeface="Cambria Math" panose="02040503050406030204" pitchFamily="18" charset="0"/>
                              <a:cs typeface="Times New Roman" panose="02020603050405020304" pitchFamily="18" charset="0"/>
                            </a:rPr>
                            <m:t>−1</m:t>
                          </m:r>
                        </m:sub>
                      </m:sSub>
                      <m:r>
                        <a:rPr lang="en-IN" sz="3200" b="0" i="1" smtClean="0">
                          <a:latin typeface="Cambria Math" panose="02040503050406030204" pitchFamily="18" charset="0"/>
                          <a:cs typeface="Times New Roman" panose="02020603050405020304" pitchFamily="18" charset="0"/>
                        </a:rPr>
                        <m:t> </m:t>
                      </m:r>
                      <m:r>
                        <a:rPr lang="en-IN" sz="3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e>
                        <m:sub>
                          <m:r>
                            <a:rPr lang="en-IN" sz="3200" b="0" i="1" smtClean="0">
                              <a:latin typeface="Cambria Math" panose="02040503050406030204" pitchFamily="18" charset="0"/>
                              <a:cs typeface="Times New Roman" panose="02020603050405020304" pitchFamily="18" charset="0"/>
                            </a:rPr>
                            <m:t>𝑡</m:t>
                          </m:r>
                        </m:sub>
                      </m:sSub>
                    </m:oMath>
                  </m:oMathPara>
                </a14:m>
                <a:endParaRPr lang="en-IN" sz="3200" dirty="0"/>
              </a:p>
            </p:txBody>
          </p:sp>
        </mc:Choice>
        <mc:Fallback xmlns="">
          <p:sp>
            <p:nvSpPr>
              <p:cNvPr id="4" name="TextBox 3">
                <a:extLst>
                  <a:ext uri="{FF2B5EF4-FFF2-40B4-BE49-F238E27FC236}">
                    <a16:creationId xmlns:a16="http://schemas.microsoft.com/office/drawing/2014/main" id="{0519EB6B-9017-3C3D-BFA5-FD7C796F8904}"/>
                  </a:ext>
                </a:extLst>
              </p:cNvPr>
              <p:cNvSpPr txBox="1">
                <a:spLocks noRot="1" noChangeAspect="1" noMove="1" noResize="1" noEditPoints="1" noAdjustHandles="1" noChangeArrowheads="1" noChangeShapeType="1" noTextEdit="1"/>
              </p:cNvSpPr>
              <p:nvPr/>
            </p:nvSpPr>
            <p:spPr>
              <a:xfrm>
                <a:off x="3348027" y="2738417"/>
                <a:ext cx="4572000" cy="584775"/>
              </a:xfrm>
              <a:prstGeom prst="rect">
                <a:avLst/>
              </a:prstGeom>
              <a:blipFill>
                <a:blip r:embed="rId2"/>
                <a:stretch>
                  <a:fillRect/>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84B2B4B-B676-7D7F-8A66-524A19B6D092}"/>
              </a:ext>
            </a:extLst>
          </p:cNvPr>
          <p:cNvPicPr>
            <a:picLocks noChangeAspect="1"/>
          </p:cNvPicPr>
          <p:nvPr/>
        </p:nvPicPr>
        <p:blipFill>
          <a:blip r:embed="rId3">
            <a:extLst>
              <a:ext uri="{28A0092B-C50C-407E-A947-70E740481C1C}">
                <a14:useLocalDpi xmlns:a14="http://schemas.microsoft.com/office/drawing/2010/main" val="0"/>
              </a:ext>
            </a:extLst>
          </a:blip>
          <a:srcRect t="13990"/>
          <a:stretch/>
        </p:blipFill>
        <p:spPr>
          <a:xfrm>
            <a:off x="2573687" y="3593803"/>
            <a:ext cx="6781878" cy="2981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Footer Placeholder 5">
            <a:extLst>
              <a:ext uri="{FF2B5EF4-FFF2-40B4-BE49-F238E27FC236}">
                <a16:creationId xmlns:a16="http://schemas.microsoft.com/office/drawing/2014/main" id="{3318C02A-33D9-55ED-3703-58F650EA932B}"/>
              </a:ext>
            </a:extLst>
          </p:cNvPr>
          <p:cNvSpPr>
            <a:spLocks noGrp="1"/>
          </p:cNvSpPr>
          <p:nvPr>
            <p:ph type="ftr" sz="quarter" idx="11"/>
          </p:nvPr>
        </p:nvSpPr>
        <p:spPr/>
        <p:txBody>
          <a:bodyPr/>
          <a:lstStyle/>
          <a:p>
            <a:r>
              <a:rPr lang="sv-SE"/>
              <a:t>Aamir Ahmad Ansari &amp; Adil Sheikh</a:t>
            </a:r>
            <a:endParaRPr lang="en-IN" dirty="0"/>
          </a:p>
        </p:txBody>
      </p:sp>
      <p:sp>
        <p:nvSpPr>
          <p:cNvPr id="7" name="Slide Number Placeholder 6">
            <a:extLst>
              <a:ext uri="{FF2B5EF4-FFF2-40B4-BE49-F238E27FC236}">
                <a16:creationId xmlns:a16="http://schemas.microsoft.com/office/drawing/2014/main" id="{C88BAD8C-A1A7-019A-9C49-39B3DA5A5874}"/>
              </a:ext>
            </a:extLst>
          </p:cNvPr>
          <p:cNvSpPr>
            <a:spLocks noGrp="1"/>
          </p:cNvSpPr>
          <p:nvPr>
            <p:ph type="sldNum" sz="quarter" idx="12"/>
          </p:nvPr>
        </p:nvSpPr>
        <p:spPr/>
        <p:txBody>
          <a:bodyPr/>
          <a:lstStyle/>
          <a:p>
            <a:fld id="{859981E8-5F65-4F74-B83B-30BA95DD5A92}" type="slidenum">
              <a:rPr lang="en-IN" smtClean="0"/>
              <a:t>6</a:t>
            </a:fld>
            <a:endParaRPr lang="en-IN"/>
          </a:p>
        </p:txBody>
      </p:sp>
    </p:spTree>
    <p:extLst>
      <p:ext uri="{BB962C8B-B14F-4D97-AF65-F5344CB8AC3E}">
        <p14:creationId xmlns:p14="http://schemas.microsoft.com/office/powerpoint/2010/main" val="391656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E8CAC-C857-D2CC-E9B9-DEB77C22135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DE709BFB-3D7F-5FB1-B4EB-DCE611B11B7F}"/>
              </a:ext>
            </a:extLst>
          </p:cNvPr>
          <p:cNvSpPr>
            <a:spLocks noGrp="1"/>
          </p:cNvSpPr>
          <p:nvPr>
            <p:ph type="title"/>
          </p:nvPr>
        </p:nvSpPr>
        <p:spPr>
          <a:xfrm>
            <a:off x="1398427" y="245996"/>
            <a:ext cx="7661196" cy="796908"/>
          </a:xfrm>
        </p:spPr>
        <p:txBody>
          <a:bodyPr/>
          <a:lstStyle/>
          <a:p>
            <a:r>
              <a:rPr lang="en-US" altLang="ko-KR" dirty="0"/>
              <a:t>Why, How ?</a:t>
            </a:r>
            <a:endParaRPr lang="ko-KR" alt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A540F98-B970-7185-7495-3A94820F6C3D}"/>
                  </a:ext>
                </a:extLst>
              </p:cNvPr>
              <p:cNvSpPr txBox="1"/>
              <p:nvPr/>
            </p:nvSpPr>
            <p:spPr>
              <a:xfrm>
                <a:off x="1254411" y="1546960"/>
                <a:ext cx="8784976" cy="364119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Any time series follows a joint probability distribution where each state depends on past observations.</a:t>
                </a:r>
                <a:endParaRPr lang="en-IN" dirty="0">
                  <a:solidFill>
                    <a:schemeClr val="tx1">
                      <a:lumMod val="65000"/>
                      <a:lumOff val="35000"/>
                    </a:schemeClr>
                  </a:solidFill>
                  <a:latin typeface="+mj-lt"/>
                </a:endParaRPr>
              </a:p>
              <a:p>
                <a:endParaRPr lang="en-IN" dirty="0">
                  <a:solidFill>
                    <a:schemeClr val="tx1">
                      <a:lumMod val="65000"/>
                      <a:lumOff val="35000"/>
                    </a:schemeClr>
                  </a:solidFill>
                  <a:latin typeface="+mj-lt"/>
                </a:endParaRPr>
              </a:p>
              <a:p>
                <a:pPr lvl="4"/>
                <a14:m>
                  <m:oMathPara xmlns:m="http://schemas.openxmlformats.org/officeDocument/2006/math">
                    <m:oMathParaPr>
                      <m:jc m:val="centerGroup"/>
                    </m:oMathParaPr>
                    <m:oMath xmlns:m="http://schemas.openxmlformats.org/officeDocument/2006/math">
                      <m:r>
                        <a:rPr lang="en-US" i="1">
                          <a:solidFill>
                            <a:schemeClr val="tx1">
                              <a:lumMod val="75000"/>
                              <a:lumOff val="25000"/>
                            </a:schemeClr>
                          </a:solidFill>
                          <a:latin typeface="Cambria Math" panose="02040503050406030204" pitchFamily="18" charset="0"/>
                          <a:cs typeface="Times New Roman" panose="02020603050405020304" pitchFamily="18" charset="0"/>
                        </a:rPr>
                        <m:t>𝑃</m:t>
                      </m:r>
                      <m:d>
                        <m:dPr>
                          <m:ctrlPr>
                            <a:rPr lang="en-US" i="1">
                              <a:solidFill>
                                <a:schemeClr val="tx1">
                                  <a:lumMod val="75000"/>
                                  <a:lumOff val="25000"/>
                                </a:schemeClr>
                              </a:solidFill>
                              <a:latin typeface="Cambria Math" panose="02040503050406030204" pitchFamily="18" charset="0"/>
                              <a:cs typeface="Times New Roman" panose="02020603050405020304" pitchFamily="18" charset="0"/>
                            </a:rPr>
                          </m:ctrlPr>
                        </m:dPr>
                        <m:e>
                          <m:sSub>
                            <m:sSubPr>
                              <m:ctrlPr>
                                <a:rPr lang="en-US"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i="1">
                                  <a:solidFill>
                                    <a:schemeClr val="tx1">
                                      <a:lumMod val="75000"/>
                                      <a:lumOff val="25000"/>
                                    </a:schemeClr>
                                  </a:solidFill>
                                  <a:latin typeface="Cambria Math" panose="02040503050406030204" pitchFamily="18" charset="0"/>
                                  <a:cs typeface="Times New Roman" panose="02020603050405020304" pitchFamily="18" charset="0"/>
                                </a:rPr>
                                <m:t>𝑥</m:t>
                              </m:r>
                            </m:e>
                            <m:sub>
                              <m:r>
                                <a:rPr lang="en-US" i="1">
                                  <a:solidFill>
                                    <a:schemeClr val="tx1">
                                      <a:lumMod val="75000"/>
                                      <a:lumOff val="25000"/>
                                    </a:schemeClr>
                                  </a:solidFill>
                                  <a:latin typeface="Cambria Math" panose="02040503050406030204" pitchFamily="18" charset="0"/>
                                  <a:cs typeface="Times New Roman" panose="02020603050405020304" pitchFamily="18" charset="0"/>
                                </a:rPr>
                                <m:t>1</m:t>
                              </m:r>
                            </m:sub>
                          </m:sSub>
                          <m:r>
                            <a:rPr lang="en-US"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i="1">
                                  <a:solidFill>
                                    <a:schemeClr val="tx1">
                                      <a:lumMod val="75000"/>
                                      <a:lumOff val="25000"/>
                                    </a:schemeClr>
                                  </a:solidFill>
                                  <a:latin typeface="Cambria Math" panose="02040503050406030204" pitchFamily="18" charset="0"/>
                                  <a:cs typeface="Times New Roman" panose="02020603050405020304" pitchFamily="18" charset="0"/>
                                </a:rPr>
                                <m:t>𝑥</m:t>
                              </m:r>
                            </m:e>
                            <m:sub>
                              <m:r>
                                <a:rPr lang="en-US" i="1">
                                  <a:solidFill>
                                    <a:schemeClr val="tx1">
                                      <a:lumMod val="75000"/>
                                      <a:lumOff val="25000"/>
                                    </a:schemeClr>
                                  </a:solidFill>
                                  <a:latin typeface="Cambria Math" panose="02040503050406030204" pitchFamily="18" charset="0"/>
                                  <a:cs typeface="Times New Roman" panose="02020603050405020304" pitchFamily="18" charset="0"/>
                                </a:rPr>
                                <m:t>2</m:t>
                              </m:r>
                            </m:sub>
                          </m:sSub>
                          <m:r>
                            <a:rPr lang="en-US" i="1">
                              <a:solidFill>
                                <a:schemeClr val="tx1">
                                  <a:lumMod val="75000"/>
                                  <a:lumOff val="25000"/>
                                </a:schemeClr>
                              </a:solidFill>
                              <a:latin typeface="Cambria Math" panose="02040503050406030204" pitchFamily="18" charset="0"/>
                              <a:cs typeface="Times New Roman" panose="02020603050405020304" pitchFamily="18" charset="0"/>
                            </a:rPr>
                            <m:t>, .. . ,</m:t>
                          </m:r>
                          <m:sSub>
                            <m:sSubPr>
                              <m:ctrlPr>
                                <a:rPr lang="en-US"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i="1">
                                  <a:solidFill>
                                    <a:schemeClr val="tx1">
                                      <a:lumMod val="75000"/>
                                      <a:lumOff val="25000"/>
                                    </a:schemeClr>
                                  </a:solidFill>
                                  <a:latin typeface="Cambria Math" panose="02040503050406030204" pitchFamily="18" charset="0"/>
                                  <a:cs typeface="Times New Roman" panose="02020603050405020304" pitchFamily="18" charset="0"/>
                                </a:rPr>
                                <m:t>𝑥</m:t>
                              </m:r>
                            </m:e>
                            <m:sub>
                              <m:r>
                                <a:rPr lang="en-US" i="1">
                                  <a:solidFill>
                                    <a:schemeClr val="tx1">
                                      <a:lumMod val="75000"/>
                                      <a:lumOff val="25000"/>
                                    </a:schemeClr>
                                  </a:solidFill>
                                  <a:latin typeface="Cambria Math" panose="02040503050406030204" pitchFamily="18" charset="0"/>
                                  <a:cs typeface="Times New Roman" panose="02020603050405020304" pitchFamily="18" charset="0"/>
                                </a:rPr>
                                <m:t>𝑇</m:t>
                              </m:r>
                            </m:sub>
                          </m:sSub>
                        </m:e>
                      </m:d>
                      <m:r>
                        <a:rPr lang="en-US" i="1">
                          <a:solidFill>
                            <a:schemeClr val="tx1">
                              <a:lumMod val="75000"/>
                              <a:lumOff val="25000"/>
                            </a:schemeClr>
                          </a:solidFill>
                          <a:latin typeface="Cambria Math" panose="02040503050406030204" pitchFamily="18" charset="0"/>
                          <a:cs typeface="Times New Roman" panose="02020603050405020304" pitchFamily="18" charset="0"/>
                        </a:rPr>
                        <m:t>= </m:t>
                      </m:r>
                      <m:nary>
                        <m:naryPr>
                          <m:chr m:val="∏"/>
                          <m:ctrlPr>
                            <a:rPr lang="en-US" i="1">
                              <a:solidFill>
                                <a:schemeClr val="tx1">
                                  <a:lumMod val="75000"/>
                                  <a:lumOff val="25000"/>
                                </a:schemeClr>
                              </a:solidFill>
                              <a:latin typeface="Cambria Math" panose="02040503050406030204" pitchFamily="18" charset="0"/>
                              <a:cs typeface="Times New Roman" panose="02020603050405020304" pitchFamily="18" charset="0"/>
                            </a:rPr>
                          </m:ctrlPr>
                        </m:naryPr>
                        <m:sub>
                          <m:r>
                            <m:rPr>
                              <m:brk m:alnAt="23"/>
                            </m:rPr>
                            <a:rPr lang="en-US" i="1">
                              <a:solidFill>
                                <a:schemeClr val="tx1">
                                  <a:lumMod val="75000"/>
                                  <a:lumOff val="25000"/>
                                </a:schemeClr>
                              </a:solidFill>
                              <a:latin typeface="Cambria Math" panose="02040503050406030204" pitchFamily="18" charset="0"/>
                              <a:cs typeface="Times New Roman" panose="02020603050405020304" pitchFamily="18" charset="0"/>
                            </a:rPr>
                            <m:t>𝑡</m:t>
                          </m:r>
                          <m:r>
                            <a:rPr lang="en-US" i="1">
                              <a:solidFill>
                                <a:schemeClr val="tx1">
                                  <a:lumMod val="75000"/>
                                  <a:lumOff val="25000"/>
                                </a:schemeClr>
                              </a:solidFill>
                              <a:latin typeface="Cambria Math" panose="02040503050406030204" pitchFamily="18" charset="0"/>
                              <a:cs typeface="Times New Roman" panose="02020603050405020304" pitchFamily="18" charset="0"/>
                            </a:rPr>
                            <m:t>=1</m:t>
                          </m:r>
                        </m:sub>
                        <m:sup>
                          <m:r>
                            <a:rPr lang="en-US" i="1">
                              <a:solidFill>
                                <a:schemeClr val="tx1">
                                  <a:lumMod val="75000"/>
                                  <a:lumOff val="25000"/>
                                </a:schemeClr>
                              </a:solidFill>
                              <a:latin typeface="Cambria Math" panose="02040503050406030204" pitchFamily="18" charset="0"/>
                              <a:cs typeface="Times New Roman" panose="02020603050405020304" pitchFamily="18" charset="0"/>
                            </a:rPr>
                            <m:t>𝑇</m:t>
                          </m:r>
                        </m:sup>
                        <m:e>
                          <m:r>
                            <a:rPr lang="en-US" i="1">
                              <a:solidFill>
                                <a:schemeClr val="tx1">
                                  <a:lumMod val="75000"/>
                                  <a:lumOff val="25000"/>
                                </a:schemeClr>
                              </a:solidFill>
                              <a:latin typeface="Cambria Math" panose="02040503050406030204" pitchFamily="18" charset="0"/>
                              <a:cs typeface="Times New Roman" panose="02020603050405020304" pitchFamily="18" charset="0"/>
                            </a:rPr>
                            <m:t>𝑃</m:t>
                          </m:r>
                          <m:d>
                            <m:dPr>
                              <m:endChr m:val="|"/>
                              <m:ctrlPr>
                                <a:rPr lang="en-US" i="1">
                                  <a:solidFill>
                                    <a:schemeClr val="tx1">
                                      <a:lumMod val="75000"/>
                                      <a:lumOff val="25000"/>
                                    </a:schemeClr>
                                  </a:solidFill>
                                  <a:latin typeface="Cambria Math" panose="02040503050406030204" pitchFamily="18" charset="0"/>
                                  <a:cs typeface="Times New Roman" panose="02020603050405020304" pitchFamily="18" charset="0"/>
                                </a:rPr>
                              </m:ctrlPr>
                            </m:dPr>
                            <m:e>
                              <m:sSub>
                                <m:sSubPr>
                                  <m:ctrlPr>
                                    <a:rPr lang="en-US"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i="1">
                                      <a:solidFill>
                                        <a:schemeClr val="tx1">
                                          <a:lumMod val="75000"/>
                                          <a:lumOff val="25000"/>
                                        </a:schemeClr>
                                      </a:solidFill>
                                      <a:latin typeface="Cambria Math" panose="02040503050406030204" pitchFamily="18" charset="0"/>
                                      <a:cs typeface="Times New Roman" panose="02020603050405020304" pitchFamily="18" charset="0"/>
                                    </a:rPr>
                                    <m:t>𝑥</m:t>
                                  </m:r>
                                </m:e>
                                <m:sub>
                                  <m:r>
                                    <a:rPr lang="en-US" i="1">
                                      <a:solidFill>
                                        <a:schemeClr val="tx1">
                                          <a:lumMod val="75000"/>
                                          <a:lumOff val="25000"/>
                                        </a:schemeClr>
                                      </a:solidFill>
                                      <a:latin typeface="Cambria Math" panose="02040503050406030204" pitchFamily="18" charset="0"/>
                                      <a:cs typeface="Times New Roman" panose="02020603050405020304" pitchFamily="18" charset="0"/>
                                    </a:rPr>
                                    <m:t>𝑡</m:t>
                                  </m:r>
                                </m:sub>
                              </m:sSub>
                            </m:e>
                          </m:d>
                          <m:sSub>
                            <m:sSubPr>
                              <m:ctrlPr>
                                <a:rPr lang="en-US"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i="1">
                                  <a:solidFill>
                                    <a:schemeClr val="tx1">
                                      <a:lumMod val="75000"/>
                                      <a:lumOff val="25000"/>
                                    </a:schemeClr>
                                  </a:solidFill>
                                  <a:latin typeface="Cambria Math" panose="02040503050406030204" pitchFamily="18" charset="0"/>
                                  <a:cs typeface="Times New Roman" panose="02020603050405020304" pitchFamily="18" charset="0"/>
                                </a:rPr>
                                <m:t> </m:t>
                              </m:r>
                              <m:r>
                                <a:rPr lang="en-US" i="1">
                                  <a:solidFill>
                                    <a:schemeClr val="tx1">
                                      <a:lumMod val="75000"/>
                                      <a:lumOff val="25000"/>
                                    </a:schemeClr>
                                  </a:solidFill>
                                  <a:latin typeface="Cambria Math" panose="02040503050406030204" pitchFamily="18" charset="0"/>
                                  <a:cs typeface="Times New Roman" panose="02020603050405020304" pitchFamily="18" charset="0"/>
                                </a:rPr>
                                <m:t>𝑥</m:t>
                              </m:r>
                            </m:e>
                            <m:sub>
                              <m:r>
                                <a:rPr lang="en-US" i="1">
                                  <a:solidFill>
                                    <a:schemeClr val="tx1">
                                      <a:lumMod val="75000"/>
                                      <a:lumOff val="25000"/>
                                    </a:schemeClr>
                                  </a:solidFill>
                                  <a:latin typeface="Cambria Math" panose="02040503050406030204" pitchFamily="18" charset="0"/>
                                  <a:cs typeface="Times New Roman" panose="02020603050405020304" pitchFamily="18" charset="0"/>
                                </a:rPr>
                                <m:t>𝑡</m:t>
                              </m:r>
                              <m:r>
                                <a:rPr lang="en-US" i="1">
                                  <a:solidFill>
                                    <a:schemeClr val="tx1">
                                      <a:lumMod val="75000"/>
                                      <a:lumOff val="25000"/>
                                    </a:schemeClr>
                                  </a:solidFill>
                                  <a:latin typeface="Cambria Math" panose="02040503050406030204" pitchFamily="18" charset="0"/>
                                  <a:cs typeface="Times New Roman" panose="02020603050405020304" pitchFamily="18" charset="0"/>
                                </a:rPr>
                                <m:t>−1 </m:t>
                              </m:r>
                            </m:sub>
                          </m:sSub>
                          <m:r>
                            <a:rPr lang="en-US"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en-US"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i="1">
                                  <a:solidFill>
                                    <a:schemeClr val="tx1">
                                      <a:lumMod val="75000"/>
                                      <a:lumOff val="25000"/>
                                    </a:schemeClr>
                                  </a:solidFill>
                                  <a:latin typeface="Cambria Math" panose="02040503050406030204" pitchFamily="18" charset="0"/>
                                  <a:cs typeface="Times New Roman" panose="02020603050405020304" pitchFamily="18" charset="0"/>
                                </a:rPr>
                                <m:t>𝑥</m:t>
                              </m:r>
                            </m:e>
                            <m:sub>
                              <m:r>
                                <a:rPr lang="en-US" i="1">
                                  <a:solidFill>
                                    <a:schemeClr val="tx1">
                                      <a:lumMod val="75000"/>
                                      <a:lumOff val="25000"/>
                                    </a:schemeClr>
                                  </a:solidFill>
                                  <a:latin typeface="Cambria Math" panose="02040503050406030204" pitchFamily="18" charset="0"/>
                                  <a:cs typeface="Times New Roman" panose="02020603050405020304" pitchFamily="18" charset="0"/>
                                </a:rPr>
                                <m:t>1</m:t>
                              </m:r>
                            </m:sub>
                          </m:sSub>
                          <m:r>
                            <a:rPr lang="en-US" i="1">
                              <a:solidFill>
                                <a:schemeClr val="tx1">
                                  <a:lumMod val="75000"/>
                                  <a:lumOff val="25000"/>
                                </a:schemeClr>
                              </a:solidFill>
                              <a:latin typeface="Cambria Math" panose="02040503050406030204" pitchFamily="18" charset="0"/>
                              <a:cs typeface="Times New Roman" panose="02020603050405020304" pitchFamily="18" charset="0"/>
                            </a:rPr>
                            <m:t>)</m:t>
                          </m:r>
                        </m:e>
                      </m:nary>
                    </m:oMath>
                  </m:oMathPara>
                </a14:m>
                <a:endParaRPr lang="en-IN" dirty="0">
                  <a:solidFill>
                    <a:schemeClr val="tx1">
                      <a:lumMod val="65000"/>
                      <a:lumOff val="35000"/>
                    </a:schemeClr>
                  </a:solidFill>
                  <a:latin typeface="+mj-lt"/>
                </a:endParaRPr>
              </a:p>
              <a:p>
                <a:pPr lvl="4"/>
                <a:endParaRPr lang="en-IN" dirty="0">
                  <a:solidFill>
                    <a:schemeClr val="tx1">
                      <a:lumMod val="65000"/>
                      <a:lumOff val="35000"/>
                    </a:schemeClr>
                  </a:solidFill>
                  <a:latin typeface="+mj-lt"/>
                </a:endParaRPr>
              </a:p>
              <a:p>
                <a:pPr marL="285750" indent="-285750">
                  <a:buFont typeface="Arial" panose="020B0604020202020204" pitchFamily="34" charset="0"/>
                  <a:buChar char="•"/>
                </a:pPr>
                <a:r>
                  <a:rPr lang="en-US" dirty="0">
                    <a:latin typeface="+mj-lt"/>
                  </a:rPr>
                  <a:t>Language models use this formulation to predict the next word, forming the basis of autoregressive models.</a:t>
                </a:r>
              </a:p>
              <a:p>
                <a:pPr marL="285750" indent="-285750">
                  <a:buFont typeface="Arial" panose="020B0604020202020204" pitchFamily="34" charset="0"/>
                  <a:buChar char="•"/>
                </a:pPr>
                <a:endParaRPr lang="en-IN" dirty="0"/>
              </a:p>
              <a:p>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a:p>
                <a:pPr marL="285750" indent="-285750">
                  <a:buFont typeface="Arial" panose="020B0604020202020204" pitchFamily="34" charset="0"/>
                  <a:buChar char="•"/>
                </a:pPr>
                <a:endParaRPr lang="en-IN" dirty="0">
                  <a:solidFill>
                    <a:schemeClr val="tx1">
                      <a:lumMod val="65000"/>
                      <a:lumOff val="35000"/>
                    </a:schemeClr>
                  </a:solidFill>
                  <a:latin typeface="+mj-lt"/>
                </a:endParaRPr>
              </a:p>
            </p:txBody>
          </p:sp>
        </mc:Choice>
        <mc:Fallback xmlns="">
          <p:sp>
            <p:nvSpPr>
              <p:cNvPr id="3" name="TextBox 2">
                <a:extLst>
                  <a:ext uri="{FF2B5EF4-FFF2-40B4-BE49-F238E27FC236}">
                    <a16:creationId xmlns:a16="http://schemas.microsoft.com/office/drawing/2014/main" id="{EA540F98-B970-7185-7495-3A94820F6C3D}"/>
                  </a:ext>
                </a:extLst>
              </p:cNvPr>
              <p:cNvSpPr txBox="1">
                <a:spLocks noRot="1" noChangeAspect="1" noMove="1" noResize="1" noEditPoints="1" noAdjustHandles="1" noChangeArrowheads="1" noChangeShapeType="1" noTextEdit="1"/>
              </p:cNvSpPr>
              <p:nvPr/>
            </p:nvSpPr>
            <p:spPr>
              <a:xfrm>
                <a:off x="1254411" y="1546960"/>
                <a:ext cx="8784976" cy="3641190"/>
              </a:xfrm>
              <a:prstGeom prst="rect">
                <a:avLst/>
              </a:prstGeom>
              <a:blipFill>
                <a:blip r:embed="rId2"/>
                <a:stretch>
                  <a:fillRect l="-486" t="-100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0CA93E3-15EC-01C4-0895-11FD49C43C53}"/>
                  </a:ext>
                </a:extLst>
              </p:cNvPr>
              <p:cNvSpPr>
                <a:spLocks noGrp="1"/>
              </p:cNvSpPr>
              <p:nvPr>
                <p:ph idx="1"/>
              </p:nvPr>
            </p:nvSpPr>
            <p:spPr>
              <a:xfrm>
                <a:off x="1841877" y="5206833"/>
                <a:ext cx="7826068" cy="485374"/>
              </a:xfrm>
            </p:spPr>
            <p:txBody>
              <a:bodyPr>
                <a:noAutofit/>
              </a:bodyPr>
              <a:lstStyle/>
              <a:p>
                <a:pPr marL="0" indent="0" algn="ctr">
                  <a:buNone/>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cs typeface="Times New Roman" panose="02020603050405020304" pitchFamily="18" charset="0"/>
                        </a:rPr>
                        <m:t>𝐏</m:t>
                      </m:r>
                      <m:d>
                        <m:dPr>
                          <m:ctrlPr>
                            <a:rPr lang="en-US" sz="1800" b="1" i="1">
                              <a:latin typeface="Cambria Math" panose="02040503050406030204" pitchFamily="18" charset="0"/>
                              <a:cs typeface="Times New Roman" panose="02020603050405020304" pitchFamily="18" charset="0"/>
                            </a:rPr>
                          </m:ctrlPr>
                        </m:dPr>
                        <m:e>
                          <m:r>
                            <a:rPr lang="en-US" sz="1800" b="1" i="1">
                              <a:latin typeface="Cambria Math" panose="02040503050406030204" pitchFamily="18" charset="0"/>
                              <a:cs typeface="Times New Roman" panose="02020603050405020304" pitchFamily="18" charset="0"/>
                            </a:rPr>
                            <m:t>𝐓𝐡𝐞</m:t>
                          </m:r>
                          <m:r>
                            <a:rPr lang="en-US" sz="1800" b="1">
                              <a:latin typeface="Cambria Math" panose="02040503050406030204" pitchFamily="18" charset="0"/>
                              <a:ea typeface="Cambria Math" panose="02040503050406030204" pitchFamily="18" charset="0"/>
                              <a:cs typeface="Times New Roman" panose="02020603050405020304" pitchFamily="18" charset="0"/>
                            </a:rPr>
                            <m:t>∩</m:t>
                          </m:r>
                          <m:r>
                            <a:rPr lang="en-US" sz="1800" b="1" i="1">
                              <a:latin typeface="Cambria Math" panose="02040503050406030204" pitchFamily="18" charset="0"/>
                              <a:ea typeface="Cambria Math" panose="02040503050406030204" pitchFamily="18" charset="0"/>
                              <a:cs typeface="Times New Roman" panose="02020603050405020304" pitchFamily="18" charset="0"/>
                            </a:rPr>
                            <m:t>𝐰𝐞𝐚𝐭𝐡𝐞𝐫</m:t>
                          </m:r>
                          <m:r>
                            <a:rPr lang="en-US" sz="1800" b="1">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𝒊𝒔</m:t>
                          </m:r>
                          <m:r>
                            <a:rPr lang="en-US" sz="1800" b="1">
                              <a:latin typeface="Cambria Math" panose="02040503050406030204" pitchFamily="18" charset="0"/>
                              <a:ea typeface="Cambria Math" panose="02040503050406030204" pitchFamily="18" charset="0"/>
                              <a:cs typeface="Times New Roman" panose="02020603050405020304" pitchFamily="18" charset="0"/>
                            </a:rPr>
                            <m:t>∩</m:t>
                          </m:r>
                          <m:r>
                            <a:rPr lang="en-IN" sz="1800" b="1" i="1" smtClean="0">
                              <a:latin typeface="Cambria Math" panose="02040503050406030204" pitchFamily="18" charset="0"/>
                              <a:ea typeface="Cambria Math" panose="02040503050406030204" pitchFamily="18" charset="0"/>
                              <a:cs typeface="Times New Roman" panose="02020603050405020304" pitchFamily="18" charset="0"/>
                            </a:rPr>
                            <m:t>𝒑𝒍𝒆𝒂𝒔𝒂𝒏𝒕</m:t>
                          </m:r>
                          <m:r>
                            <a:rPr lang="en-US" sz="1800" b="1">
                              <a:latin typeface="Cambria Math" panose="02040503050406030204" pitchFamily="18" charset="0"/>
                              <a:ea typeface="Cambria Math" panose="02040503050406030204" pitchFamily="18" charset="0"/>
                              <a:cs typeface="Times New Roman" panose="02020603050405020304" pitchFamily="18" charset="0"/>
                            </a:rPr>
                            <m:t>∩</m:t>
                          </m:r>
                          <m:r>
                            <a:rPr lang="en-IN" sz="1800" b="1" i="1" smtClean="0">
                              <a:latin typeface="Cambria Math" panose="02040503050406030204" pitchFamily="18" charset="0"/>
                              <a:ea typeface="Cambria Math" panose="02040503050406030204" pitchFamily="18" charset="0"/>
                              <a:cs typeface="Times New Roman" panose="02020603050405020304" pitchFamily="18" charset="0"/>
                            </a:rPr>
                            <m:t>𝒕𝒐𝒅𝒂𝒚</m:t>
                          </m:r>
                          <m:r>
                            <a:rPr lang="en-IN" sz="1800" b="1" i="1" smtClean="0">
                              <a:latin typeface="Cambria Math" panose="02040503050406030204" pitchFamily="18" charset="0"/>
                              <a:ea typeface="Cambria Math" panose="02040503050406030204" pitchFamily="18" charset="0"/>
                              <a:cs typeface="Times New Roman" panose="02020603050405020304" pitchFamily="18" charset="0"/>
                            </a:rPr>
                            <m:t> </m:t>
                          </m:r>
                        </m:e>
                      </m:d>
                    </m:oMath>
                  </m:oMathPara>
                </a14:m>
                <a:endParaRPr lang="en-IN" sz="1800" b="1"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ctr">
                  <a:buNone/>
                </a:pPr>
                <a14:m>
                  <m:oMath xmlns:m="http://schemas.openxmlformats.org/officeDocument/2006/math">
                    <m:r>
                      <a:rPr lang="en-US" sz="1800">
                        <a:latin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cs typeface="Times New Roman" panose="02020603050405020304" pitchFamily="18" charset="0"/>
                          </a:rPr>
                        </m:ctrlPr>
                      </m:dPr>
                      <m:e>
                        <m:r>
                          <a:rPr lang="en-US" sz="1800">
                            <a:latin typeface="Cambria Math" panose="02040503050406030204" pitchFamily="18" charset="0"/>
                            <a:cs typeface="Times New Roman" panose="02020603050405020304" pitchFamily="18" charset="0"/>
                          </a:rPr>
                          <m:t>𝑇h𝑒</m:t>
                        </m:r>
                      </m:e>
                    </m:d>
                    <m:r>
                      <m:rPr>
                        <m:nor/>
                      </m:rPr>
                      <a:rPr lang="en-US" sz="1800" dirty="0">
                        <a:cs typeface="Times New Roman" panose="02020603050405020304" pitchFamily="18" charset="0"/>
                      </a:rPr>
                      <m:t> </m:t>
                    </m:r>
                    <m:r>
                      <a:rPr lang="en-US" sz="1800">
                        <a:latin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cs typeface="Times New Roman" panose="02020603050405020304" pitchFamily="18" charset="0"/>
                          </a:rPr>
                        </m:ctrlPr>
                      </m:dPr>
                      <m:e>
                        <m:r>
                          <a:rPr lang="en-US" sz="1800">
                            <a:latin typeface="Cambria Math" panose="02040503050406030204" pitchFamily="18" charset="0"/>
                            <a:cs typeface="Times New Roman" panose="02020603050405020304" pitchFamily="18" charset="0"/>
                          </a:rPr>
                          <m:t>𝑤𝑒𝑎𝑡h𝑒𝑟</m:t>
                        </m:r>
                        <m:r>
                          <a:rPr lang="en-US" sz="1800">
                            <a:latin typeface="Cambria Math" panose="02040503050406030204" pitchFamily="18" charset="0"/>
                            <a:cs typeface="Times New Roman" panose="02020603050405020304" pitchFamily="18" charset="0"/>
                          </a:rPr>
                          <m:t>|</m:t>
                        </m:r>
                        <m:r>
                          <a:rPr lang="en-US" sz="1800">
                            <a:latin typeface="Cambria Math" panose="02040503050406030204" pitchFamily="18" charset="0"/>
                            <a:cs typeface="Times New Roman" panose="02020603050405020304" pitchFamily="18" charset="0"/>
                          </a:rPr>
                          <m:t>𝑇h𝑒</m:t>
                        </m:r>
                      </m:e>
                    </m:d>
                    <m:r>
                      <a:rPr lang="en-US" sz="1800">
                        <a:latin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𝑖𝑠</m:t>
                        </m:r>
                        <m:r>
                          <a:rPr lang="en-US" sz="1800" b="0" i="1" smtClean="0">
                            <a:latin typeface="Cambria Math" panose="02040503050406030204" pitchFamily="18" charset="0"/>
                            <a:cs typeface="Times New Roman" panose="02020603050405020304" pitchFamily="18" charset="0"/>
                          </a:rPr>
                          <m:t> </m:t>
                        </m:r>
                        <m:r>
                          <a:rPr lang="en-US" sz="180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 </m:t>
                        </m:r>
                        <m:r>
                          <a:rPr lang="en-US" sz="1800">
                            <a:latin typeface="Cambria Math" panose="02040503050406030204" pitchFamily="18" charset="0"/>
                            <a:ea typeface="Cambria Math" panose="02040503050406030204" pitchFamily="18" charset="0"/>
                            <a:cs typeface="Times New Roman" panose="02020603050405020304" pitchFamily="18" charset="0"/>
                          </a:rPr>
                          <m:t>𝑤𝑒𝑎𝑡h𝑒𝑟</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𝑇h𝑒</m:t>
                        </m:r>
                      </m:e>
                    </m:d>
                  </m:oMath>
                </a14:m>
                <a:r>
                  <a:rPr lang="en-US" sz="1800" dirty="0">
                    <a:cs typeface="Times New Roman" panose="02020603050405020304" pitchFamily="18" charset="0"/>
                  </a:rPr>
                  <a:t> </a:t>
                </a:r>
                <a14:m>
                  <m:oMath xmlns:m="http://schemas.openxmlformats.org/officeDocument/2006/math">
                    <m:r>
                      <a:rPr lang="en-US" sz="1800">
                        <a:latin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cs typeface="Times New Roman" panose="02020603050405020304" pitchFamily="18" charset="0"/>
                          </a:rPr>
                        </m:ctrlPr>
                      </m:dPr>
                      <m:e>
                        <m:r>
                          <a:rPr lang="en-IN" sz="1800" b="0" i="1" smtClean="0">
                            <a:latin typeface="Cambria Math" panose="02040503050406030204" pitchFamily="18" charset="0"/>
                            <a:cs typeface="Times New Roman" panose="02020603050405020304" pitchFamily="18" charset="0"/>
                          </a:rPr>
                          <m:t>𝑝𝑙𝑒𝑎𝑠𝑎𝑛𝑡</m:t>
                        </m:r>
                        <m:r>
                          <a:rPr lang="en-US" sz="1800">
                            <a:latin typeface="Cambria Math" panose="02040503050406030204" pitchFamily="18" charset="0"/>
                            <a:cs typeface="Times New Roman" panose="02020603050405020304" pitchFamily="18" charset="0"/>
                          </a:rPr>
                          <m:t> |</m:t>
                        </m:r>
                        <m:r>
                          <a:rPr lang="en-IN" sz="1800" b="0" i="1" smtClean="0">
                            <a:latin typeface="Cambria Math" panose="02040503050406030204" pitchFamily="18" charset="0"/>
                            <a:cs typeface="Times New Roman" panose="02020603050405020304" pitchFamily="18" charset="0"/>
                          </a:rPr>
                          <m:t> </m:t>
                        </m:r>
                        <m:r>
                          <a:rPr lang="en-IN" sz="1800" b="0" i="1" smtClean="0">
                            <a:latin typeface="Cambria Math" panose="02040503050406030204" pitchFamily="18" charset="0"/>
                            <a:cs typeface="Times New Roman" panose="02020603050405020304" pitchFamily="18" charset="0"/>
                          </a:rPr>
                          <m:t>𝑖𝑠</m:t>
                        </m:r>
                        <m:r>
                          <a:rPr lang="en-IN" sz="1800" b="0" i="1" smtClean="0">
                            <a:latin typeface="Cambria Math" panose="02040503050406030204" pitchFamily="18" charset="0"/>
                            <a:cs typeface="Times New Roman" panose="02020603050405020304" pitchFamily="18" charset="0"/>
                          </a:rPr>
                          <m:t>,</m:t>
                        </m:r>
                        <m:r>
                          <a:rPr lang="en-US" sz="1800">
                            <a:latin typeface="Cambria Math" panose="02040503050406030204" pitchFamily="18" charset="0"/>
                            <a:cs typeface="Times New Roman" panose="02020603050405020304" pitchFamily="18" charset="0"/>
                          </a:rPr>
                          <m:t> </m:t>
                        </m:r>
                        <m:r>
                          <a:rPr lang="en-US" sz="1800">
                            <a:latin typeface="Cambria Math" panose="02040503050406030204" pitchFamily="18" charset="0"/>
                            <a:ea typeface="Cambria Math" panose="02040503050406030204" pitchFamily="18" charset="0"/>
                            <a:cs typeface="Times New Roman" panose="02020603050405020304" pitchFamily="18" charset="0"/>
                          </a:rPr>
                          <m:t>𝑤𝑒𝑎𝑡h𝑒𝑟</m:t>
                        </m:r>
                        <m:r>
                          <a:rPr lang="en-US" sz="1800">
                            <a:latin typeface="Cambria Math" panose="02040503050406030204" pitchFamily="18" charset="0"/>
                            <a:ea typeface="Cambria Math" panose="02040503050406030204" pitchFamily="18" charset="0"/>
                            <a:cs typeface="Times New Roman" panose="02020603050405020304" pitchFamily="18" charset="0"/>
                          </a:rPr>
                          <m:t>, </m:t>
                        </m:r>
                        <m:r>
                          <a:rPr lang="en-US" sz="1800">
                            <a:latin typeface="Cambria Math" panose="02040503050406030204" pitchFamily="18" charset="0"/>
                            <a:ea typeface="Cambria Math" panose="02040503050406030204" pitchFamily="18" charset="0"/>
                            <a:cs typeface="Times New Roman" panose="02020603050405020304" pitchFamily="18" charset="0"/>
                          </a:rPr>
                          <m:t>𝑇h𝑒</m:t>
                        </m:r>
                      </m:e>
                    </m:d>
                  </m:oMath>
                </a14:m>
                <a:r>
                  <a:rPr lang="en-US" sz="1800" dirty="0">
                    <a:cs typeface="Times New Roman" panose="02020603050405020304" pitchFamily="18" charset="0"/>
                  </a:rPr>
                  <a:t> </a:t>
                </a:r>
                <a14:m>
                  <m:oMath xmlns:m="http://schemas.openxmlformats.org/officeDocument/2006/math">
                    <m:r>
                      <a:rPr lang="en-US" sz="1800">
                        <a:latin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cs typeface="Times New Roman" panose="02020603050405020304" pitchFamily="18" charset="0"/>
                          </a:rPr>
                        </m:ctrlPr>
                      </m:dPr>
                      <m:e>
                        <m:r>
                          <a:rPr lang="en-IN" sz="1800" b="0" i="1" smtClean="0">
                            <a:latin typeface="Cambria Math" panose="02040503050406030204" pitchFamily="18" charset="0"/>
                            <a:cs typeface="Times New Roman" panose="02020603050405020304" pitchFamily="18" charset="0"/>
                          </a:rPr>
                          <m:t>𝑡𝑜𝑑𝑎𝑦</m:t>
                        </m:r>
                        <m:r>
                          <a:rPr lang="en-US" sz="1800">
                            <a:latin typeface="Cambria Math" panose="02040503050406030204" pitchFamily="18" charset="0"/>
                            <a:cs typeface="Times New Roman" panose="02020603050405020304" pitchFamily="18" charset="0"/>
                          </a:rPr>
                          <m:t> |</m:t>
                        </m:r>
                        <m:r>
                          <a:rPr lang="en-IN" sz="1800" b="0" i="1" smtClean="0">
                            <a:latin typeface="Cambria Math" panose="02040503050406030204" pitchFamily="18" charset="0"/>
                            <a:cs typeface="Times New Roman" panose="02020603050405020304" pitchFamily="18" charset="0"/>
                          </a:rPr>
                          <m:t> </m:t>
                        </m:r>
                        <m:r>
                          <a:rPr lang="en-IN" sz="1800" b="0" i="1" smtClean="0">
                            <a:latin typeface="Cambria Math" panose="02040503050406030204" pitchFamily="18" charset="0"/>
                            <a:cs typeface="Times New Roman" panose="02020603050405020304" pitchFamily="18" charset="0"/>
                          </a:rPr>
                          <m:t>𝑝𝑙𝑒𝑎𝑠𝑎𝑛𝑡</m:t>
                        </m:r>
                        <m:r>
                          <a:rPr lang="en-IN" sz="1800" b="0" i="1" smtClean="0">
                            <a:latin typeface="Cambria Math" panose="02040503050406030204" pitchFamily="18" charset="0"/>
                            <a:cs typeface="Times New Roman" panose="02020603050405020304" pitchFamily="18" charset="0"/>
                          </a:rPr>
                          <m:t>, </m:t>
                        </m:r>
                        <m:r>
                          <a:rPr lang="en-IN" sz="1800" b="0" i="1" smtClean="0">
                            <a:latin typeface="Cambria Math" panose="02040503050406030204" pitchFamily="18" charset="0"/>
                            <a:cs typeface="Times New Roman" panose="02020603050405020304" pitchFamily="18" charset="0"/>
                          </a:rPr>
                          <m:t>𝑖𝑠</m:t>
                        </m:r>
                        <m:r>
                          <a:rPr lang="en-IN" sz="1800" b="0" i="1" smtClean="0">
                            <a:latin typeface="Cambria Math" panose="02040503050406030204" pitchFamily="18" charset="0"/>
                            <a:cs typeface="Times New Roman" panose="02020603050405020304" pitchFamily="18" charset="0"/>
                          </a:rPr>
                          <m:t>, </m:t>
                        </m:r>
                        <m:r>
                          <a:rPr lang="en-US" sz="1800">
                            <a:latin typeface="Cambria Math" panose="02040503050406030204" pitchFamily="18" charset="0"/>
                            <a:ea typeface="Cambria Math" panose="02040503050406030204" pitchFamily="18" charset="0"/>
                            <a:cs typeface="Times New Roman" panose="02020603050405020304" pitchFamily="18" charset="0"/>
                          </a:rPr>
                          <m:t>𝑤𝑒𝑎𝑡h𝑒𝑟</m:t>
                        </m:r>
                        <m:r>
                          <a:rPr lang="en-US" sz="1800">
                            <a:latin typeface="Cambria Math" panose="02040503050406030204" pitchFamily="18" charset="0"/>
                            <a:ea typeface="Cambria Math" panose="02040503050406030204" pitchFamily="18" charset="0"/>
                            <a:cs typeface="Times New Roman" panose="02020603050405020304" pitchFamily="18" charset="0"/>
                          </a:rPr>
                          <m:t>, </m:t>
                        </m:r>
                        <m:r>
                          <a:rPr lang="en-US" sz="1800">
                            <a:latin typeface="Cambria Math" panose="02040503050406030204" pitchFamily="18" charset="0"/>
                            <a:ea typeface="Cambria Math" panose="02040503050406030204" pitchFamily="18" charset="0"/>
                            <a:cs typeface="Times New Roman" panose="02020603050405020304" pitchFamily="18" charset="0"/>
                          </a:rPr>
                          <m:t>𝑇h𝑒</m:t>
                        </m:r>
                      </m:e>
                    </m:d>
                  </m:oMath>
                </a14:m>
                <a:endParaRPr lang="en-US" sz="1800" dirty="0">
                  <a:cs typeface="Times New Roman" panose="02020603050405020304" pitchFamily="18" charset="0"/>
                </a:endParaRPr>
              </a:p>
            </p:txBody>
          </p:sp>
        </mc:Choice>
        <mc:Fallback xmlns="">
          <p:sp>
            <p:nvSpPr>
              <p:cNvPr id="4" name="Content Placeholder 2">
                <a:extLst>
                  <a:ext uri="{FF2B5EF4-FFF2-40B4-BE49-F238E27FC236}">
                    <a16:creationId xmlns:a16="http://schemas.microsoft.com/office/drawing/2014/main" id="{A0CA93E3-15EC-01C4-0895-11FD49C43C53}"/>
                  </a:ext>
                </a:extLst>
              </p:cNvPr>
              <p:cNvSpPr>
                <a:spLocks noGrp="1" noRot="1" noChangeAspect="1" noMove="1" noResize="1" noEditPoints="1" noAdjustHandles="1" noChangeArrowheads="1" noChangeShapeType="1" noTextEdit="1"/>
              </p:cNvSpPr>
              <p:nvPr>
                <p:ph idx="1"/>
              </p:nvPr>
            </p:nvSpPr>
            <p:spPr>
              <a:xfrm>
                <a:off x="1841877" y="5206833"/>
                <a:ext cx="7826068" cy="485374"/>
              </a:xfrm>
              <a:blipFill>
                <a:blip r:embed="rId3"/>
                <a:stretch>
                  <a:fillRect b="-1537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71899CA6-9F4C-1B31-E990-673D8479329C}"/>
                  </a:ext>
                </a:extLst>
              </p:cNvPr>
              <p:cNvSpPr/>
              <p:nvPr/>
            </p:nvSpPr>
            <p:spPr>
              <a:xfrm>
                <a:off x="3054611" y="4198720"/>
                <a:ext cx="5400600" cy="72008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d>
                        <m:dPr>
                          <m:begChr m:val="["/>
                          <m:endChr m:val="]"/>
                          <m:ctrlPr>
                            <a:rPr lang="en-IN" sz="1800" b="0" i="1" smtClean="0">
                              <a:latin typeface="Cambria Math" panose="02040503050406030204" pitchFamily="18" charset="0"/>
                            </a:rPr>
                          </m:ctrlPr>
                        </m:dPr>
                        <m:e>
                          <m:r>
                            <m:rPr>
                              <m:nor/>
                            </m:rPr>
                            <a:rPr lang="en-IN" sz="1800" b="0" i="0" smtClean="0">
                              <a:latin typeface="Cambria Math" panose="02040503050406030204" pitchFamily="18" charset="0"/>
                            </a:rPr>
                            <m:t>The</m:t>
                          </m:r>
                          <m:r>
                            <a:rPr lang="en-IN" sz="1800" b="0" i="1" smtClean="0">
                              <a:latin typeface="Cambria Math" panose="02040503050406030204" pitchFamily="18" charset="0"/>
                            </a:rPr>
                            <m:t>,</m:t>
                          </m:r>
                          <m:r>
                            <m:rPr>
                              <m:nor/>
                            </m:rPr>
                            <a:rPr lang="en-IN" sz="1800" b="0" i="0" smtClean="0">
                              <a:latin typeface="Cambria Math" panose="02040503050406030204" pitchFamily="18" charset="0"/>
                            </a:rPr>
                            <m:t>weather</m:t>
                          </m:r>
                          <m:r>
                            <a:rPr lang="en-IN" sz="1800" b="0" i="1" smtClean="0">
                              <a:latin typeface="Cambria Math" panose="02040503050406030204" pitchFamily="18" charset="0"/>
                            </a:rPr>
                            <m:t>, </m:t>
                          </m:r>
                          <m:r>
                            <m:rPr>
                              <m:nor/>
                            </m:rPr>
                            <a:rPr lang="en-IN" sz="1800" b="0" i="0" smtClean="0">
                              <a:latin typeface="Cambria Math" panose="02040503050406030204" pitchFamily="18" charset="0"/>
                            </a:rPr>
                            <m:t>is</m:t>
                          </m:r>
                          <m:r>
                            <a:rPr lang="en-IN" sz="1800" b="0" i="1" smtClean="0">
                              <a:latin typeface="Cambria Math" panose="02040503050406030204" pitchFamily="18" charset="0"/>
                            </a:rPr>
                            <m:t>, </m:t>
                          </m:r>
                          <m:r>
                            <m:rPr>
                              <m:nor/>
                            </m:rPr>
                            <a:rPr lang="en-IN" sz="1800" b="0" i="0" smtClean="0">
                              <a:latin typeface="Cambria Math" panose="02040503050406030204" pitchFamily="18" charset="0"/>
                            </a:rPr>
                            <m:t>pleasant</m:t>
                          </m:r>
                          <m:r>
                            <a:rPr lang="en-IN" sz="1800" b="0" i="1" smtClean="0">
                              <a:latin typeface="Cambria Math" panose="02040503050406030204" pitchFamily="18" charset="0"/>
                            </a:rPr>
                            <m:t>, </m:t>
                          </m:r>
                          <m:r>
                            <m:rPr>
                              <m:nor/>
                            </m:rPr>
                            <a:rPr lang="en-IN" sz="1800" b="0" i="0" smtClean="0">
                              <a:latin typeface="Cambria Math" panose="02040503050406030204" pitchFamily="18" charset="0"/>
                            </a:rPr>
                            <m:t>today</m:t>
                          </m:r>
                        </m:e>
                      </m:d>
                    </m:oMath>
                  </m:oMathPara>
                </a14:m>
                <a:endParaRPr lang="en-IN" dirty="0"/>
              </a:p>
            </p:txBody>
          </p:sp>
        </mc:Choice>
        <mc:Fallback xmlns="">
          <p:sp>
            <p:nvSpPr>
              <p:cNvPr id="5" name="Rectangle: Rounded Corners 4">
                <a:extLst>
                  <a:ext uri="{FF2B5EF4-FFF2-40B4-BE49-F238E27FC236}">
                    <a16:creationId xmlns:a16="http://schemas.microsoft.com/office/drawing/2014/main" id="{71899CA6-9F4C-1B31-E990-673D8479329C}"/>
                  </a:ext>
                </a:extLst>
              </p:cNvPr>
              <p:cNvSpPr>
                <a:spLocks noRot="1" noChangeAspect="1" noMove="1" noResize="1" noEditPoints="1" noAdjustHandles="1" noChangeArrowheads="1" noChangeShapeType="1" noTextEdit="1"/>
              </p:cNvSpPr>
              <p:nvPr/>
            </p:nvSpPr>
            <p:spPr>
              <a:xfrm>
                <a:off x="3054611" y="4198720"/>
                <a:ext cx="5400600" cy="720080"/>
              </a:xfrm>
              <a:prstGeom prst="roundRect">
                <a:avLst/>
              </a:prstGeom>
              <a:blipFill>
                <a:blip r:embed="rId4"/>
                <a:stretch>
                  <a:fillRect/>
                </a:stretch>
              </a:blipFill>
            </p:spPr>
            <p:txBody>
              <a:bodyPr/>
              <a:lstStyle/>
              <a:p>
                <a:r>
                  <a:rPr lang="en-IN">
                    <a:noFill/>
                  </a:rPr>
                  <a:t> </a:t>
                </a:r>
              </a:p>
            </p:txBody>
          </p:sp>
        </mc:Fallback>
      </mc:AlternateContent>
      <p:sp>
        <p:nvSpPr>
          <p:cNvPr id="6" name="Footer Placeholder 5">
            <a:extLst>
              <a:ext uri="{FF2B5EF4-FFF2-40B4-BE49-F238E27FC236}">
                <a16:creationId xmlns:a16="http://schemas.microsoft.com/office/drawing/2014/main" id="{1468C006-43D7-2E96-0D7A-AB5E4656894E}"/>
              </a:ext>
            </a:extLst>
          </p:cNvPr>
          <p:cNvSpPr>
            <a:spLocks noGrp="1"/>
          </p:cNvSpPr>
          <p:nvPr>
            <p:ph type="ftr" sz="quarter" idx="11"/>
          </p:nvPr>
        </p:nvSpPr>
        <p:spPr/>
        <p:txBody>
          <a:bodyPr/>
          <a:lstStyle/>
          <a:p>
            <a:r>
              <a:rPr lang="sv-SE"/>
              <a:t>Aamir Ahmad Ansari &amp; Adil Sheikh</a:t>
            </a:r>
            <a:endParaRPr lang="en-IN" dirty="0"/>
          </a:p>
        </p:txBody>
      </p:sp>
      <p:sp>
        <p:nvSpPr>
          <p:cNvPr id="7" name="Slide Number Placeholder 6">
            <a:extLst>
              <a:ext uri="{FF2B5EF4-FFF2-40B4-BE49-F238E27FC236}">
                <a16:creationId xmlns:a16="http://schemas.microsoft.com/office/drawing/2014/main" id="{366BB2F5-2E33-968B-1E0B-30FCF5853D9A}"/>
              </a:ext>
            </a:extLst>
          </p:cNvPr>
          <p:cNvSpPr>
            <a:spLocks noGrp="1"/>
          </p:cNvSpPr>
          <p:nvPr>
            <p:ph type="sldNum" sz="quarter" idx="12"/>
          </p:nvPr>
        </p:nvSpPr>
        <p:spPr/>
        <p:txBody>
          <a:bodyPr/>
          <a:lstStyle/>
          <a:p>
            <a:fld id="{859981E8-5F65-4F74-B83B-30BA95DD5A92}" type="slidenum">
              <a:rPr lang="en-IN" smtClean="0"/>
              <a:t>7</a:t>
            </a:fld>
            <a:endParaRPr lang="en-IN"/>
          </a:p>
        </p:txBody>
      </p:sp>
    </p:spTree>
    <p:extLst>
      <p:ext uri="{BB962C8B-B14F-4D97-AF65-F5344CB8AC3E}">
        <p14:creationId xmlns:p14="http://schemas.microsoft.com/office/powerpoint/2010/main" val="319178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E0F96-5605-26D5-0CC3-6419AAB5D7D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BA45934B-1634-1C75-805C-9E8FA6CA7E0F}"/>
              </a:ext>
            </a:extLst>
          </p:cNvPr>
          <p:cNvSpPr>
            <a:spLocks noGrp="1"/>
          </p:cNvSpPr>
          <p:nvPr>
            <p:ph type="title"/>
          </p:nvPr>
        </p:nvSpPr>
        <p:spPr>
          <a:xfrm>
            <a:off x="1359097" y="275493"/>
            <a:ext cx="7661196" cy="796908"/>
          </a:xfrm>
        </p:spPr>
        <p:txBody>
          <a:bodyPr/>
          <a:lstStyle/>
          <a:p>
            <a:r>
              <a:rPr lang="en-US" altLang="ko-KR" dirty="0"/>
              <a:t>Why, How ?</a:t>
            </a:r>
            <a:endParaRPr lang="ko-KR" altLang="en-US" dirty="0"/>
          </a:p>
        </p:txBody>
      </p:sp>
      <p:grpSp>
        <p:nvGrpSpPr>
          <p:cNvPr id="3" name="Group 2">
            <a:extLst>
              <a:ext uri="{FF2B5EF4-FFF2-40B4-BE49-F238E27FC236}">
                <a16:creationId xmlns:a16="http://schemas.microsoft.com/office/drawing/2014/main" id="{10B3E309-8B19-1A74-EC2D-A7348118EFF2}"/>
              </a:ext>
            </a:extLst>
          </p:cNvPr>
          <p:cNvGrpSpPr/>
          <p:nvPr/>
        </p:nvGrpSpPr>
        <p:grpSpPr>
          <a:xfrm>
            <a:off x="2892602" y="2306084"/>
            <a:ext cx="5875853" cy="2448272"/>
            <a:chOff x="1331640" y="2636912"/>
            <a:chExt cx="5875853" cy="2448272"/>
          </a:xfrm>
        </p:grpSpPr>
        <p:pic>
          <p:nvPicPr>
            <p:cNvPr id="4" name="Picture 3">
              <a:extLst>
                <a:ext uri="{FF2B5EF4-FFF2-40B4-BE49-F238E27FC236}">
                  <a16:creationId xmlns:a16="http://schemas.microsoft.com/office/drawing/2014/main" id="{6A2F54DC-6FB1-D381-6645-719E9BEB7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636912"/>
              <a:ext cx="5875853" cy="2448272"/>
            </a:xfrm>
            <a:prstGeom prst="rect">
              <a:avLst/>
            </a:prstGeom>
          </p:spPr>
        </p:pic>
        <p:sp>
          <p:nvSpPr>
            <p:cNvPr id="5" name="TextBox 4">
              <a:extLst>
                <a:ext uri="{FF2B5EF4-FFF2-40B4-BE49-F238E27FC236}">
                  <a16:creationId xmlns:a16="http://schemas.microsoft.com/office/drawing/2014/main" id="{A790A0DB-E5D8-E9B7-0B9D-EB291219CE6E}"/>
                </a:ext>
              </a:extLst>
            </p:cNvPr>
            <p:cNvSpPr txBox="1"/>
            <p:nvPr/>
          </p:nvSpPr>
          <p:spPr>
            <a:xfrm>
              <a:off x="4896036" y="4746576"/>
              <a:ext cx="720080" cy="307777"/>
            </a:xfrm>
            <a:prstGeom prst="rect">
              <a:avLst/>
            </a:prstGeom>
            <a:solidFill>
              <a:srgbClr val="000000"/>
            </a:solidFill>
          </p:spPr>
          <p:txBody>
            <a:bodyPr wrap="square" rtlCol="0">
              <a:spAutoFit/>
            </a:bodyPr>
            <a:lstStyle/>
            <a:p>
              <a:r>
                <a:rPr lang="en-IN" sz="1400" b="1" dirty="0">
                  <a:latin typeface="Arial Black" panose="020B0A04020102020204" pitchFamily="34" charset="0"/>
                </a:rPr>
                <a:t>Good </a:t>
              </a:r>
            </a:p>
          </p:txBody>
        </p:sp>
      </p:grpSp>
      <p:sp>
        <p:nvSpPr>
          <p:cNvPr id="6" name="Footer Placeholder 5">
            <a:extLst>
              <a:ext uri="{FF2B5EF4-FFF2-40B4-BE49-F238E27FC236}">
                <a16:creationId xmlns:a16="http://schemas.microsoft.com/office/drawing/2014/main" id="{D45F2106-62C1-0C61-EC3A-2C6C5B6DABCF}"/>
              </a:ext>
            </a:extLst>
          </p:cNvPr>
          <p:cNvSpPr>
            <a:spLocks noGrp="1"/>
          </p:cNvSpPr>
          <p:nvPr>
            <p:ph type="ftr" sz="quarter" idx="11"/>
          </p:nvPr>
        </p:nvSpPr>
        <p:spPr/>
        <p:txBody>
          <a:bodyPr/>
          <a:lstStyle/>
          <a:p>
            <a:r>
              <a:rPr lang="sv-SE"/>
              <a:t>Aamir Ahmad Ansari &amp; Adil Sheikh</a:t>
            </a:r>
            <a:endParaRPr lang="en-IN" dirty="0"/>
          </a:p>
        </p:txBody>
      </p:sp>
      <p:sp>
        <p:nvSpPr>
          <p:cNvPr id="7" name="Slide Number Placeholder 6">
            <a:extLst>
              <a:ext uri="{FF2B5EF4-FFF2-40B4-BE49-F238E27FC236}">
                <a16:creationId xmlns:a16="http://schemas.microsoft.com/office/drawing/2014/main" id="{C2B3F282-DCDF-8B0F-1A2D-62D6BD788E09}"/>
              </a:ext>
            </a:extLst>
          </p:cNvPr>
          <p:cNvSpPr>
            <a:spLocks noGrp="1"/>
          </p:cNvSpPr>
          <p:nvPr>
            <p:ph type="sldNum" sz="quarter" idx="12"/>
          </p:nvPr>
        </p:nvSpPr>
        <p:spPr/>
        <p:txBody>
          <a:bodyPr/>
          <a:lstStyle/>
          <a:p>
            <a:fld id="{859981E8-5F65-4F74-B83B-30BA95DD5A92}" type="slidenum">
              <a:rPr lang="en-IN" smtClean="0"/>
              <a:t>8</a:t>
            </a:fld>
            <a:endParaRPr lang="en-IN"/>
          </a:p>
        </p:txBody>
      </p:sp>
    </p:spTree>
    <p:extLst>
      <p:ext uri="{BB962C8B-B14F-4D97-AF65-F5344CB8AC3E}">
        <p14:creationId xmlns:p14="http://schemas.microsoft.com/office/powerpoint/2010/main" val="327737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C3CD5-43B3-1D81-1740-AE0ABF467BDB}"/>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BF5A792D-E805-061D-1E47-68D54BADD733}"/>
              </a:ext>
            </a:extLst>
          </p:cNvPr>
          <p:cNvSpPr>
            <a:spLocks noGrp="1"/>
          </p:cNvSpPr>
          <p:nvPr>
            <p:ph type="title"/>
          </p:nvPr>
        </p:nvSpPr>
        <p:spPr>
          <a:xfrm>
            <a:off x="1516413" y="236164"/>
            <a:ext cx="7661196" cy="796908"/>
          </a:xfrm>
        </p:spPr>
        <p:txBody>
          <a:bodyPr/>
          <a:lstStyle/>
          <a:p>
            <a:r>
              <a:rPr lang="en-US" altLang="ko-KR" dirty="0"/>
              <a:t>Recurrent Neural Networks</a:t>
            </a:r>
            <a:endParaRPr lang="en-IN" dirty="0"/>
          </a:p>
        </p:txBody>
      </p:sp>
      <p:pic>
        <p:nvPicPr>
          <p:cNvPr id="3" name="Picture 2">
            <a:extLst>
              <a:ext uri="{FF2B5EF4-FFF2-40B4-BE49-F238E27FC236}">
                <a16:creationId xmlns:a16="http://schemas.microsoft.com/office/drawing/2014/main" id="{207B1C48-8020-AE1B-0B0E-4F62C5CE9C8A}"/>
              </a:ext>
            </a:extLst>
          </p:cNvPr>
          <p:cNvPicPr>
            <a:picLocks noChangeAspect="1"/>
          </p:cNvPicPr>
          <p:nvPr/>
        </p:nvPicPr>
        <p:blipFill>
          <a:blip r:embed="rId2"/>
          <a:stretch>
            <a:fillRect/>
          </a:stretch>
        </p:blipFill>
        <p:spPr>
          <a:xfrm>
            <a:off x="1499605" y="1609136"/>
            <a:ext cx="3600400" cy="4439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peech Bubble: Rectangle with Corners Rounded 3">
            <a:extLst>
              <a:ext uri="{FF2B5EF4-FFF2-40B4-BE49-F238E27FC236}">
                <a16:creationId xmlns:a16="http://schemas.microsoft.com/office/drawing/2014/main" id="{D7693CC7-5098-F6E8-B523-EF68BA032928}"/>
              </a:ext>
            </a:extLst>
          </p:cNvPr>
          <p:cNvSpPr/>
          <p:nvPr/>
        </p:nvSpPr>
        <p:spPr>
          <a:xfrm>
            <a:off x="5764885" y="1321104"/>
            <a:ext cx="2664296" cy="1044116"/>
          </a:xfrm>
          <a:prstGeom prst="wedgeRoundRectCallout">
            <a:avLst>
              <a:gd name="adj1" fmla="val -88986"/>
              <a:gd name="adj2" fmla="val 89682"/>
              <a:gd name="adj3" fmla="val 16667"/>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They are stateful</a:t>
            </a:r>
          </a:p>
        </p:txBody>
      </p:sp>
      <p:pic>
        <p:nvPicPr>
          <p:cNvPr id="5" name="Picture 4">
            <a:extLst>
              <a:ext uri="{FF2B5EF4-FFF2-40B4-BE49-F238E27FC236}">
                <a16:creationId xmlns:a16="http://schemas.microsoft.com/office/drawing/2014/main" id="{C9C111DA-18DC-DAF4-80C0-08EECA8D4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006" y="4339501"/>
            <a:ext cx="4104456" cy="1718784"/>
          </a:xfrm>
          <a:prstGeom prst="rect">
            <a:avLst/>
          </a:prstGeom>
        </p:spPr>
      </p:pic>
      <p:graphicFrame>
        <p:nvGraphicFramePr>
          <p:cNvPr id="6" name="Table 5">
            <a:extLst>
              <a:ext uri="{FF2B5EF4-FFF2-40B4-BE49-F238E27FC236}">
                <a16:creationId xmlns:a16="http://schemas.microsoft.com/office/drawing/2014/main" id="{13B0AD5E-9513-DF4F-9926-0EDC18324B9B}"/>
              </a:ext>
            </a:extLst>
          </p:cNvPr>
          <p:cNvGraphicFramePr>
            <a:graphicFrameLocks noGrp="1"/>
          </p:cNvGraphicFramePr>
          <p:nvPr>
            <p:extLst>
              <p:ext uri="{D42A27DB-BD31-4B8C-83A1-F6EECF244321}">
                <p14:modId xmlns:p14="http://schemas.microsoft.com/office/powerpoint/2010/main" val="118712020"/>
              </p:ext>
            </p:extLst>
          </p:nvPr>
        </p:nvGraphicFramePr>
        <p:xfrm>
          <a:off x="5692877" y="3048840"/>
          <a:ext cx="4104456" cy="110744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3573321251"/>
                    </a:ext>
                  </a:extLst>
                </a:gridCol>
                <a:gridCol w="1368152">
                  <a:extLst>
                    <a:ext uri="{9D8B030D-6E8A-4147-A177-3AD203B41FA5}">
                      <a16:colId xmlns:a16="http://schemas.microsoft.com/office/drawing/2014/main" val="3718277413"/>
                    </a:ext>
                  </a:extLst>
                </a:gridCol>
                <a:gridCol w="1368152">
                  <a:extLst>
                    <a:ext uri="{9D8B030D-6E8A-4147-A177-3AD203B41FA5}">
                      <a16:colId xmlns:a16="http://schemas.microsoft.com/office/drawing/2014/main" val="566092266"/>
                    </a:ext>
                  </a:extLst>
                </a:gridCol>
              </a:tblGrid>
              <a:tr h="184881">
                <a:tc>
                  <a:txBody>
                    <a:bodyPr/>
                    <a:lstStyle/>
                    <a:p>
                      <a:endParaRPr lang="en-IN" dirty="0"/>
                    </a:p>
                  </a:txBody>
                  <a:tcPr/>
                </a:tc>
                <a:tc>
                  <a:txBody>
                    <a:bodyPr/>
                    <a:lstStyle/>
                    <a:p>
                      <a:r>
                        <a:rPr lang="en-US" dirty="0"/>
                        <a:t>X1</a:t>
                      </a:r>
                      <a:endParaRPr lang="en-IN" dirty="0"/>
                    </a:p>
                  </a:txBody>
                  <a:tcPr/>
                </a:tc>
                <a:tc>
                  <a:txBody>
                    <a:bodyPr/>
                    <a:lstStyle/>
                    <a:p>
                      <a:r>
                        <a:rPr lang="en-US" dirty="0"/>
                        <a:t>X2</a:t>
                      </a:r>
                      <a:endParaRPr lang="en-IN" dirty="0"/>
                    </a:p>
                  </a:txBody>
                  <a:tcPr/>
                </a:tc>
                <a:extLst>
                  <a:ext uri="{0D108BD9-81ED-4DB2-BD59-A6C34878D82A}">
                    <a16:rowId xmlns:a16="http://schemas.microsoft.com/office/drawing/2014/main" val="548084989"/>
                  </a:ext>
                </a:extLst>
              </a:tr>
              <a:tr h="370840">
                <a:tc>
                  <a:txBody>
                    <a:bodyPr/>
                    <a:lstStyle/>
                    <a:p>
                      <a:r>
                        <a:rPr lang="en-US" dirty="0"/>
                        <a:t>Data Point 1</a:t>
                      </a:r>
                      <a:endParaRPr lang="en-IN" dirty="0"/>
                    </a:p>
                  </a:txBody>
                  <a:tcPr/>
                </a:tc>
                <a:tc>
                  <a:txBody>
                    <a:bodyPr/>
                    <a:lstStyle/>
                    <a:p>
                      <a:r>
                        <a:rPr lang="en-US" dirty="0"/>
                        <a:t>5</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177514273"/>
                  </a:ext>
                </a:extLst>
              </a:tr>
              <a:tr h="370840">
                <a:tc>
                  <a:txBody>
                    <a:bodyPr/>
                    <a:lstStyle/>
                    <a:p>
                      <a:r>
                        <a:rPr lang="en-US" dirty="0"/>
                        <a:t>Data Point 2</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424490735"/>
                  </a:ext>
                </a:extLst>
              </a:tr>
            </a:tbl>
          </a:graphicData>
        </a:graphic>
      </p:graphicFrame>
      <p:sp>
        <p:nvSpPr>
          <p:cNvPr id="7" name="Speech Bubble: Rectangle with Corners Rounded 6">
            <a:extLst>
              <a:ext uri="{FF2B5EF4-FFF2-40B4-BE49-F238E27FC236}">
                <a16:creationId xmlns:a16="http://schemas.microsoft.com/office/drawing/2014/main" id="{EF935233-7B66-3C26-5BB3-5AF212DA09D6}"/>
              </a:ext>
            </a:extLst>
          </p:cNvPr>
          <p:cNvSpPr/>
          <p:nvPr/>
        </p:nvSpPr>
        <p:spPr>
          <a:xfrm>
            <a:off x="5548861" y="6055492"/>
            <a:ext cx="3456384" cy="527016"/>
          </a:xfrm>
          <a:prstGeom prst="wedgeRoundRectCallout">
            <a:avLst>
              <a:gd name="adj1" fmla="val 6763"/>
              <a:gd name="adj2" fmla="val -100996"/>
              <a:gd name="adj3" fmla="val 16667"/>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Do not have information of previous data points</a:t>
            </a:r>
          </a:p>
        </p:txBody>
      </p:sp>
      <p:sp>
        <p:nvSpPr>
          <p:cNvPr id="8" name="Footer Placeholder 7">
            <a:extLst>
              <a:ext uri="{FF2B5EF4-FFF2-40B4-BE49-F238E27FC236}">
                <a16:creationId xmlns:a16="http://schemas.microsoft.com/office/drawing/2014/main" id="{A6F83111-B3D2-F28C-10D7-8006F8404E57}"/>
              </a:ext>
            </a:extLst>
          </p:cNvPr>
          <p:cNvSpPr>
            <a:spLocks noGrp="1"/>
          </p:cNvSpPr>
          <p:nvPr>
            <p:ph type="ftr" sz="quarter" idx="11"/>
          </p:nvPr>
        </p:nvSpPr>
        <p:spPr/>
        <p:txBody>
          <a:bodyPr/>
          <a:lstStyle/>
          <a:p>
            <a:r>
              <a:rPr lang="sv-SE"/>
              <a:t>Aamir Ahmad Ansari &amp; Adil Sheikh</a:t>
            </a:r>
            <a:endParaRPr lang="en-IN" dirty="0"/>
          </a:p>
        </p:txBody>
      </p:sp>
      <p:sp>
        <p:nvSpPr>
          <p:cNvPr id="9" name="Slide Number Placeholder 8">
            <a:extLst>
              <a:ext uri="{FF2B5EF4-FFF2-40B4-BE49-F238E27FC236}">
                <a16:creationId xmlns:a16="http://schemas.microsoft.com/office/drawing/2014/main" id="{1C6B62AF-47FF-F370-A38B-06AC4D5E8E48}"/>
              </a:ext>
            </a:extLst>
          </p:cNvPr>
          <p:cNvSpPr>
            <a:spLocks noGrp="1"/>
          </p:cNvSpPr>
          <p:nvPr>
            <p:ph type="sldNum" sz="quarter" idx="12"/>
          </p:nvPr>
        </p:nvSpPr>
        <p:spPr/>
        <p:txBody>
          <a:bodyPr/>
          <a:lstStyle/>
          <a:p>
            <a:fld id="{859981E8-5F65-4F74-B83B-30BA95DD5A92}" type="slidenum">
              <a:rPr lang="en-IN" smtClean="0"/>
              <a:t>9</a:t>
            </a:fld>
            <a:endParaRPr lang="en-IN"/>
          </a:p>
        </p:txBody>
      </p:sp>
    </p:spTree>
    <p:extLst>
      <p:ext uri="{BB962C8B-B14F-4D97-AF65-F5344CB8AC3E}">
        <p14:creationId xmlns:p14="http://schemas.microsoft.com/office/powerpoint/2010/main" val="280807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131</TotalTime>
  <Words>934</Words>
  <Application>Microsoft Office PowerPoint</Application>
  <PresentationFormat>Widescreen</PresentationFormat>
  <Paragraphs>273</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Algerian</vt:lpstr>
      <vt:lpstr>Arial</vt:lpstr>
      <vt:lpstr>Arial Black</vt:lpstr>
      <vt:lpstr>Calibri</vt:lpstr>
      <vt:lpstr>Cambria Math</vt:lpstr>
      <vt:lpstr>Times New Roman</vt:lpstr>
      <vt:lpstr>Tw Cen MT</vt:lpstr>
      <vt:lpstr>Circuit</vt:lpstr>
      <vt:lpstr>Natural Language Processing in Business Analytics</vt:lpstr>
      <vt:lpstr>PowerPoint Presentation</vt:lpstr>
      <vt:lpstr>MOtivation</vt:lpstr>
      <vt:lpstr>Applications in BA</vt:lpstr>
      <vt:lpstr>Language MOdelling</vt:lpstr>
      <vt:lpstr>Why, How ?</vt:lpstr>
      <vt:lpstr>Why, How ?</vt:lpstr>
      <vt:lpstr>Why, How ?</vt:lpstr>
      <vt:lpstr>Recurrent Neural Networks</vt:lpstr>
      <vt:lpstr>Recurrent Neural Networks</vt:lpstr>
      <vt:lpstr>Recurrent Neural Networks</vt:lpstr>
      <vt:lpstr>Recurrent Neural Networks</vt:lpstr>
      <vt:lpstr>Recurrent Neural Networks</vt:lpstr>
      <vt:lpstr>Recurrent Neural Networks</vt:lpstr>
      <vt:lpstr>Recurrent Neural Networks</vt:lpstr>
      <vt:lpstr>Recurrent Neural Networks</vt:lpstr>
      <vt:lpstr>Recurrent Neural Networks</vt:lpstr>
      <vt:lpstr>Recurrent Neural Networks</vt:lpstr>
      <vt:lpstr>What’s Wrong ?</vt:lpstr>
      <vt:lpstr>Attention</vt:lpstr>
      <vt:lpstr>Self Attention</vt:lpstr>
      <vt:lpstr>Self Attention</vt:lpstr>
      <vt:lpstr>Transformers</vt:lpstr>
      <vt:lpstr>Transformers: Encoder</vt:lpstr>
      <vt:lpstr>Transformers: Encoder</vt:lpstr>
      <vt:lpstr>BERT: Bidirectional Encoder Representation from Transformers</vt:lpstr>
      <vt:lpstr>BERT: Bidirectional Encoder Representation from Transformers</vt:lpstr>
      <vt:lpstr>The Pipeline</vt:lpstr>
      <vt:lpstr>Important Concepts for Tutorial</vt:lpstr>
      <vt:lpstr>Important Concepts for Tutorial</vt:lpstr>
      <vt:lpstr>Important Concepts for Tutorial</vt:lpstr>
      <vt:lpstr>Important Concepts for Tutorial</vt:lpstr>
      <vt:lpstr>Important Concepts for Tutorial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Aamir Ahmad Ansari</dc:creator>
  <cp:lastModifiedBy>Aamir Ahmad Ansari</cp:lastModifiedBy>
  <cp:revision>2</cp:revision>
  <dcterms:created xsi:type="dcterms:W3CDTF">2025-02-18T22:58:04Z</dcterms:created>
  <dcterms:modified xsi:type="dcterms:W3CDTF">2025-02-20T09:23:20Z</dcterms:modified>
</cp:coreProperties>
</file>