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5"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27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91AC85-7954-D141-E329-7A6374C42638}"/>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endParaRPr lang="en-GB"/>
          </a:p>
        </p:txBody>
      </p:sp>
      <p:sp>
        <p:nvSpPr>
          <p:cNvPr id="3" name="Date Placeholder 2">
            <a:extLst>
              <a:ext uri="{FF2B5EF4-FFF2-40B4-BE49-F238E27FC236}">
                <a16:creationId xmlns:a16="http://schemas.microsoft.com/office/drawing/2014/main" id="{27FFC41B-DA8D-47A6-643B-C0D3810554DF}"/>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fld id="{0BB03622-B74E-4FB6-A680-2CD30B4B0E35}" type="datetime1">
              <a:rPr lang="en-GB"/>
              <a:pPr lvl="0"/>
              <a:t>17/03/2025</a:t>
            </a:fld>
            <a:endParaRPr lang="en-GB"/>
          </a:p>
        </p:txBody>
      </p:sp>
      <p:sp>
        <p:nvSpPr>
          <p:cNvPr id="4" name="Slide Image Placeholder 3">
            <a:extLst>
              <a:ext uri="{FF2B5EF4-FFF2-40B4-BE49-F238E27FC236}">
                <a16:creationId xmlns:a16="http://schemas.microsoft.com/office/drawing/2014/main" id="{D9AE240C-E52C-B5DD-A905-639632047BA9}"/>
              </a:ext>
            </a:extLst>
          </p:cNvPr>
          <p:cNvSpPr>
            <a:spLocks noGrp="1" noRot="1" noChangeAspect="1"/>
          </p:cNvSpPr>
          <p:nvPr>
            <p:ph type="sldImg" idx="2"/>
          </p:nvPr>
        </p:nvSpPr>
        <p:spPr>
          <a:xfrm>
            <a:off x="1371600" y="1143000"/>
            <a:ext cx="41148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A6CB00A4-5222-EC74-2B2C-E11FEF146794}"/>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2685A766-C44F-B7D2-4539-D9CBCECEBF93}"/>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endParaRPr lang="en-GB"/>
          </a:p>
        </p:txBody>
      </p:sp>
      <p:sp>
        <p:nvSpPr>
          <p:cNvPr id="7" name="Slide Number Placeholder 6">
            <a:extLst>
              <a:ext uri="{FF2B5EF4-FFF2-40B4-BE49-F238E27FC236}">
                <a16:creationId xmlns:a16="http://schemas.microsoft.com/office/drawing/2014/main" id="{7246453A-9310-F6F0-FD8C-C989BBA674E3}"/>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Aptos"/>
              </a:defRPr>
            </a:lvl1pPr>
          </a:lstStyle>
          <a:p>
            <a:pPr lvl="0"/>
            <a:fld id="{3C4148E3-B1AB-4ECD-A8B2-226022540029}" type="slidenum">
              <a:t>‹nº›</a:t>
            </a:fld>
            <a:endParaRPr lang="en-GB"/>
          </a:p>
        </p:txBody>
      </p:sp>
    </p:spTree>
    <p:extLst>
      <p:ext uri="{BB962C8B-B14F-4D97-AF65-F5344CB8AC3E}">
        <p14:creationId xmlns:p14="http://schemas.microsoft.com/office/powerpoint/2010/main" val="139499014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Apto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lazebni.cs.illinois.edu/spring24/lec13_diffusion_viraj.pdf#:~:text=,%E2%80%A2%20Conditional%20diffus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lazebni.cs.illinois.edu/spring24/lec13_diffusion_viraj.pdf#:~:text=,%E2%80%A2%20Conditional%20diffus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ogessiva.medium.com/playground-for-stable-diffusion-d6954e8477a4#:~:text=Most%20diffusion%20models%20use%20U,apply%20diffusion%20in%20pixe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ogessiva.medium.com/playground-for-stable-diffusion-d6954e8477a4#:~:text=Most%20diffusion%20models%20use%20U,apply%20diffusion%20in%20pixe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gessiva.medium.com/playground-for-stable-diffusion-d6954e8477a4#:~:text=Most%20diffusion%20models%20use%20U,apply%20diffusion%20in%20pix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rxiv.org/html/2307.10422v2#:~:text=PreDiff%3A%20Precipitation%20Nowcasting%20with%20Latent,Report%20issue%20for"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medium.com/@baicenxiao/understand-classifier-guidance-and-classifier-free-guidance-in-diffusion-model-via-python-e92c0c46ec18#:~:text=Understand%20Classifier%20Guidance%20and%20Classifier,one%20for%20conditional%20generation" TargetMode="External"/><Relationship Id="rId4" Type="http://schemas.openxmlformats.org/officeDocument/2006/relationships/hyperlink" Target="https://ayandas.me/blog-tut/2021/12/04/diffusion-prob-models.html#:~:text=Inspired%20by%20the%20connection%20between,depends%20on%20the%20score%20function"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rxiv.org/html/2307.10422v2#:~:text=PreDiff%3A%20Precipitation%20Nowcasting%20with%20Latent,Report%20issue%20for"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medium.com/@baicenxiao/understand-classifier-guidance-and-classifier-free-guidance-in-diffusion-model-via-python-e92c0c46ec18#:~:text=Understand%20Classifier%20Guidance%20and%20Classifier,one%20for%20conditional%20generation" TargetMode="External"/><Relationship Id="rId4" Type="http://schemas.openxmlformats.org/officeDocument/2006/relationships/hyperlink" Target="https://ayandas.me/blog-tut/2021/12/04/diffusion-prob-models.html#:~:text=Inspired%20by%20the%20connection%20between,depends%20on%20the%20score%20function"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arxiv.org/html/2307.10422v2#:~:text=PreDiff%3A%20Precipitation%20Nowcasting%20with%20Latent,Report%20issue%20for"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baicenxiao/understand-classifier-guidance-and-classifier-free-guidance-in-diffusion-model-via-python-e92c0c46ec18#:~:text=Understand%20Classifier%20Guidance%20and%20Classifier,one%20for%20conditional%20generation" TargetMode="External"/><Relationship Id="rId4" Type="http://schemas.openxmlformats.org/officeDocument/2006/relationships/hyperlink" Target="https://ayandas.me/blog-tut/2021/12/04/diffusion-prob-models.html#:~:text=Inspired%20by%20the%20connection%20between,depends%20on%20the%20score%20func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rxiv.org/html/2307.10422v2#:~:text=PreDiff%3A%20Precipitation%20Nowcasting%20with%20Latent,Report%20issue%20for"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medium.com/@baicenxiao/understand-classifier-guidance-and-classifier-free-guidance-in-diffusion-model-via-python-e92c0c46ec18#:~:text=Understand%20Classifier%20Guidance%20and%20Classifier,one%20for%20conditional%20generation" TargetMode="External"/><Relationship Id="rId4" Type="http://schemas.openxmlformats.org/officeDocument/2006/relationships/hyperlink" Target="https://ayandas.me/blog-tut/2021/12/04/diffusion-prob-models.html#:~:text=Inspired%20by%20the%20connection%20between,depends%20on%20the%20score%20function"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medium.com/@ligerfotis/diffusion-policy-explained-14a3075ba26c#:~:text=Diffusion%20Policy%20Explained%20,and%20reliance%20on%20Markov"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edium.com/@ligerfotis/diffusion-policy-explained-14a3075ba26c#:~:text=Diffusion%20Policy%20Explained%20,and%20reliance%20on%20Markov"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medium.com/@ligerfotis/diffusion-policy-explained-14a3075ba26c#:~:text=Diffusion%20Policy%20Explained%20,and%20reliance%20on%20Markov"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edium.com/@ligerfotis/diffusion-policy-explained-14a3075ba26c#:~:text=Diffusion%20Policy%20Explained%20,and%20reliance%20on%20Markov"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02A54E-9386-BD25-7596-86F8C985572F}"/>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76380C0C-8CBE-6D0B-B410-9534D4D5C2CC}"/>
              </a:ext>
            </a:extLst>
          </p:cNvPr>
          <p:cNvSpPr txBox="1">
            <a:spLocks noGrp="1"/>
          </p:cNvSpPr>
          <p:nvPr>
            <p:ph type="body" sz="quarter" idx="1"/>
          </p:nvPr>
        </p:nvSpPr>
        <p:spPr/>
        <p:txBody>
          <a:bodyPr/>
          <a:lstStyle/>
          <a:p>
            <a:pPr lvl="0"/>
            <a:r>
              <a:rPr lang="en-GB"/>
              <a:t>Hey everyone, thank you for coming today, and thank you to AI Society for allowing me to present diffusion models to you today. Diffusion models hold a very dear place in my heart as it was one of the first things I had studied all the way back in 2019. Since then the cutting edge has moved very far from the early aspects of GANs. If I was to explain diffusion models in one phrase I would say that they generate data by iteratively refining random noise generation into realistic samples. If you have heard of DALL-E or heard of Trump and Biden speaking together about Minecraft then that’s the working piece behind it. But beside these niche tools there are also very useful real-world tools which we will get more into. Throughout these I will delve through how diffusion models actually work, deeper into the mathematics, the training processes and finally the training model. We will discuss how to generate samples and highlight important architectural components like the unet and try to look at recent advancement. I would like throughout this for anyone to ask any question no matter how dumb you might think the question. By the end of the hour you should have a very good understanding of how this works and you should be able to go home and code these yourselves there is some code examples that I will present near the end.</a:t>
            </a:r>
          </a:p>
          <a:p>
            <a:pPr lvl="0"/>
            <a:r>
              <a:rPr lang="en-GB"/>
              <a:t> </a:t>
            </a:r>
          </a:p>
        </p:txBody>
      </p:sp>
      <p:sp>
        <p:nvSpPr>
          <p:cNvPr id="4" name="Slide Number Placeholder 3">
            <a:extLst>
              <a:ext uri="{FF2B5EF4-FFF2-40B4-BE49-F238E27FC236}">
                <a16:creationId xmlns:a16="http://schemas.microsoft.com/office/drawing/2014/main" id="{DC086D0C-7ABC-213D-05BE-A7A304F3169E}"/>
              </a:ext>
            </a:extLst>
          </p:cNvPr>
          <p:cNvSpPr txBox="1">
            <a:spLocks noGrp="1"/>
          </p:cNvSpPr>
          <p:nvPr>
            <p:ph type="sldNum" sz="quarter" idx="8"/>
          </p:nvPr>
        </p:nvSpPr>
        <p:spPr/>
        <p:txBody>
          <a:bodyPr/>
          <a:lstStyle/>
          <a:p>
            <a:pPr lvl="0"/>
            <a:fld id="{CFD1A437-8699-4742-AE92-308D6A893581}" type="slidenum">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BF7D22-79B3-DA35-800E-4564D920E377}"/>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8D6EBC00-575E-DD40-9B94-0494D45E676E}"/>
              </a:ext>
            </a:extLst>
          </p:cNvPr>
          <p:cNvSpPr txBox="1">
            <a:spLocks noGrp="1"/>
          </p:cNvSpPr>
          <p:nvPr>
            <p:ph type="body" sz="quarter" idx="1"/>
          </p:nvPr>
        </p:nvSpPr>
        <p:spPr/>
        <p:txBody>
          <a:bodyPr/>
          <a:lstStyle/>
          <a:p>
            <a:pPr lvl="0"/>
            <a:r>
              <a:rPr lang="en-GB" b="1"/>
              <a:t>Key Point:</a:t>
            </a:r>
            <a:r>
              <a:rPr lang="en-GB"/>
              <a:t> We train the model by maximizing a </a:t>
            </a:r>
            <a:r>
              <a:rPr lang="en-GB" b="1"/>
              <a:t>variational lower bound (ELBO)</a:t>
            </a:r>
            <a:r>
              <a:rPr lang="en-GB"/>
              <a:t> on the data likelihood (which is equivalent to minimizing a KL divergence), but in practice this training can be done using a </a:t>
            </a:r>
            <a:r>
              <a:rPr lang="en-GB" b="1"/>
              <a:t>simplified loss</a:t>
            </a:r>
            <a:r>
              <a:rPr lang="en-GB"/>
              <a:t> – teaching the model to predict the added noise using a mean squared error (MSE) criterion.</a:t>
            </a:r>
          </a:p>
          <a:p>
            <a:pPr lvl="0"/>
            <a:r>
              <a:rPr lang="en-GB" b="1"/>
              <a:t>Detailed Explanation:</a:t>
            </a:r>
            <a:r>
              <a:rPr lang="en-GB"/>
              <a:t> Explain that since we have a probabilistic model $p_\theta(x_{0:T})$ and a known forward process $q(x_{0:T})$, we can derive a </a:t>
            </a:r>
            <a:r>
              <a:rPr lang="en-GB" b="1"/>
              <a:t>training objective</a:t>
            </a:r>
            <a:r>
              <a:rPr lang="en-GB"/>
              <a:t> from probabilistic principles. The most direct way is to maximize the likelihood of the data under our model $p_\theta(x_0)$ (i.e., make the model generate data like the training set). This is hard to do directly because of the many latent variables ($x_1, \dots, x_T$). Instead, we derive an </a:t>
            </a:r>
            <a:r>
              <a:rPr lang="en-GB" b="1"/>
              <a:t>Evidence Lower Bound (ELBO)</a:t>
            </a:r>
            <a:r>
              <a:rPr lang="en-GB"/>
              <a:t>, which is a standard approach in variational inference. Without going too deep into derivations, mention that the ELBO comes from Jensen’s inequality and provides a tractable surrogate for log-likelihood. Maximizing the ELBO corresponds to </a:t>
            </a:r>
            <a:r>
              <a:rPr lang="en-GB" b="1"/>
              <a:t>minimizing the KL divergence</a:t>
            </a:r>
            <a:r>
              <a:rPr lang="en-GB"/>
              <a:t> between the model’s joint distribution and the true forward joint distribution of the data and noise​file-coftxcup6pc4h4qvh8dcw3</a:t>
            </a:r>
          </a:p>
          <a:p>
            <a:pPr lvl="0"/>
            <a:r>
              <a:rPr lang="en-GB"/>
              <a:t>. In practical terms, the ELBO for diffusion models breaks down into a sum of expected losses at each timestep $t$, comparing the model’s predicted $p_\theta(x_{t-1}|x_t)$ to the true $q(x_{t-1}|x_t)$ (which is known from the forward process). This yields a sequence of loss terms, and when summed up, that is the objective the model is trained on. This was how diffusion models were originally trained (and it’s very principled).</a:t>
            </a:r>
          </a:p>
          <a:p>
            <a:pPr lvl="0"/>
            <a:r>
              <a:rPr lang="en-GB"/>
              <a:t>However, an important discovery was that you could </a:t>
            </a:r>
            <a:r>
              <a:rPr lang="en-GB" b="1"/>
              <a:t>simplify the loss</a:t>
            </a:r>
            <a:r>
              <a:rPr lang="en-GB"/>
              <a:t> dramatically without sacrificing performance. Ho et al. (2020), the authors of the Denoising Diffusion Probabilistic Models paper, showed that instead of directly computing all those KL terms, you could train the model to </a:t>
            </a:r>
            <a:r>
              <a:rPr lang="en-GB" b="1"/>
              <a:t>predict the noise</a:t>
            </a:r>
            <a:r>
              <a:rPr lang="en-GB"/>
              <a:t> added at step $t$. Here’s how: during training, take a real data example $x_0$, choose a random timestep $t$, and simulate the forward process to get a noisy sample $x_t$. Because we know the forward process, we can sample $x_t$ in one go (there are closed-form formulas for $q(x_t|x_0)$). Along with $x_t$, we also know exactly the </a:t>
            </a:r>
            <a:r>
              <a:rPr lang="en-GB" b="1"/>
              <a:t>noise $\epsilon$</a:t>
            </a:r>
            <a:r>
              <a:rPr lang="en-GB"/>
              <a:t> that was added to get $x_t$ from $x_0$. Now feed $x_t$ (and $t$) into the neural network. Instead of predicting $x_{t-1}$ directly, have the network output $\hat{\epsilon}</a:t>
            </a:r>
            <a:r>
              <a:rPr lang="en-GB" i="1"/>
              <a:t>\theta$ – its estimate of the noise. Then compute the loss as the mean squared error between the predicted noise and the true noise: $L = \mathbb{E}|\epsilon - \hat{\epsilon}</a:t>
            </a:r>
            <a:r>
              <a:rPr lang="en-GB"/>
              <a:t>\theta(x_t, t)|^2$. This simple </a:t>
            </a:r>
            <a:r>
              <a:rPr lang="en-GB" b="1"/>
              <a:t>MSE loss</a:t>
            </a:r>
            <a:r>
              <a:rPr lang="en-GB"/>
              <a:t> turns out to be equivalent to a weighted form of the ELBO loss (it places different weights on the timestep terms, but it empirically works well and simplifies implementation). Optimizing this loss trains the model to </a:t>
            </a:r>
            <a:r>
              <a:rPr lang="en-GB" i="1"/>
              <a:t>denoise</a:t>
            </a:r>
            <a:r>
              <a:rPr lang="en-GB"/>
              <a:t> – because if you can predict the noise, you can subtract it out to get a cleaner image. This approach is often called </a:t>
            </a:r>
            <a:r>
              <a:rPr lang="en-GB" b="1"/>
              <a:t>denoising score matching</a:t>
            </a:r>
            <a:r>
              <a:rPr lang="en-GB"/>
              <a:t> in retrospect, as it relates to score-based models. The key benefit is that it’s easy to implement and very stable: the model just tries to output a residual (noise) given a noisy input.</a:t>
            </a:r>
          </a:p>
          <a:p>
            <a:pPr lvl="0"/>
            <a:r>
              <a:rPr lang="en-GB"/>
              <a:t>Conclude this slide by reinforcing: </a:t>
            </a:r>
            <a:r>
              <a:rPr lang="en-GB" b="1"/>
              <a:t>from a high-level</a:t>
            </a:r>
            <a:r>
              <a:rPr lang="en-GB"/>
              <a:t> we are still doing maximum likelihood (via the ELBO)​file-coftxcup6pc4h4qvh8dcw3</a:t>
            </a:r>
          </a:p>
          <a:p>
            <a:pPr lvl="0"/>
            <a:r>
              <a:rPr lang="en-GB"/>
              <a:t>, which appeals to the probabilistic purists, but </a:t>
            </a:r>
            <a:r>
              <a:rPr lang="en-GB" b="1"/>
              <a:t>from a practical standpoint</a:t>
            </a:r>
            <a:r>
              <a:rPr lang="en-GB"/>
              <a:t> we train by simply making the model predict noise in a mean-squared sense. This gives us the best of both worlds – a principled foundation and a clean practical loss function.</a:t>
            </a:r>
          </a:p>
          <a:p>
            <a:pPr lvl="0"/>
            <a:endParaRPr lang="en-GB"/>
          </a:p>
        </p:txBody>
      </p:sp>
      <p:sp>
        <p:nvSpPr>
          <p:cNvPr id="4" name="Slide Number Placeholder 3">
            <a:extLst>
              <a:ext uri="{FF2B5EF4-FFF2-40B4-BE49-F238E27FC236}">
                <a16:creationId xmlns:a16="http://schemas.microsoft.com/office/drawing/2014/main" id="{70EE0E13-F3C9-857D-41D6-E70D796E0717}"/>
              </a:ext>
            </a:extLst>
          </p:cNvPr>
          <p:cNvSpPr txBox="1">
            <a:spLocks noGrp="1"/>
          </p:cNvSpPr>
          <p:nvPr>
            <p:ph type="sldNum" sz="quarter" idx="8"/>
          </p:nvPr>
        </p:nvSpPr>
        <p:spPr/>
        <p:txBody>
          <a:bodyPr/>
          <a:lstStyle/>
          <a:p>
            <a:pPr lvl="0"/>
            <a:fld id="{C3B6B975-B4A8-408E-B413-89B0F9B0B027}" type="slidenum">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93AD02-0F45-DD56-1EC4-B4F98F1C454A}"/>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0FB88251-EDC4-7C90-5F89-FD56AC56F506}"/>
              </a:ext>
            </a:extLst>
          </p:cNvPr>
          <p:cNvSpPr txBox="1">
            <a:spLocks noGrp="1"/>
          </p:cNvSpPr>
          <p:nvPr>
            <p:ph type="body" sz="quarter" idx="1"/>
          </p:nvPr>
        </p:nvSpPr>
        <p:spPr/>
        <p:txBody>
          <a:bodyPr/>
          <a:lstStyle/>
          <a:p>
            <a:pPr lvl="0"/>
            <a:r>
              <a:rPr lang="en-GB" b="1"/>
              <a:t>Key Point:</a:t>
            </a:r>
            <a:r>
              <a:rPr lang="en-GB"/>
              <a:t> We train the model by maximizing a </a:t>
            </a:r>
            <a:r>
              <a:rPr lang="en-GB" b="1"/>
              <a:t>variational lower bound (ELBO)</a:t>
            </a:r>
            <a:r>
              <a:rPr lang="en-GB"/>
              <a:t> on the data likelihood (which is equivalent to minimizing a KL divergence), but in practice this training can be done using a </a:t>
            </a:r>
            <a:r>
              <a:rPr lang="en-GB" b="1"/>
              <a:t>simplified loss</a:t>
            </a:r>
            <a:r>
              <a:rPr lang="en-GB"/>
              <a:t> – teaching the model to predict the added noise using a mean squared error (MSE) criterion.</a:t>
            </a:r>
          </a:p>
          <a:p>
            <a:pPr lvl="0"/>
            <a:r>
              <a:rPr lang="en-GB" b="1"/>
              <a:t>Detailed Explanation:</a:t>
            </a:r>
            <a:r>
              <a:rPr lang="en-GB"/>
              <a:t> Explain that since we have a probabilistic model $p_\theta(x_{0:T})$ and a known forward process $q(x_{0:T})$, we can derive a </a:t>
            </a:r>
            <a:r>
              <a:rPr lang="en-GB" b="1"/>
              <a:t>training objective</a:t>
            </a:r>
            <a:r>
              <a:rPr lang="en-GB"/>
              <a:t> from probabilistic principles. The most direct way is to maximize the likelihood of the data under our model $p_\theta(x_0)$ (i.e., make the model generate data like the training set). This is hard to do directly because of the many latent variables ($x_1, \dots, x_T$). Instead, we derive an </a:t>
            </a:r>
            <a:r>
              <a:rPr lang="en-GB" b="1"/>
              <a:t>Evidence Lower Bound (ELBO)</a:t>
            </a:r>
            <a:r>
              <a:rPr lang="en-GB"/>
              <a:t>, which is a standard approach in variational inference. Without going too deep into derivations, mention that the ELBO comes from Jensen’s inequality and provides a tractable surrogate for log-likelihood. Maximizing the ELBO corresponds to </a:t>
            </a:r>
            <a:r>
              <a:rPr lang="en-GB" b="1"/>
              <a:t>minimizing the KL divergence</a:t>
            </a:r>
            <a:r>
              <a:rPr lang="en-GB"/>
              <a:t> between the model’s joint distribution and the true forward joint distribution of the data and noise​file-coftxcup6pc4h4qvh8dcw3</a:t>
            </a:r>
          </a:p>
          <a:p>
            <a:pPr lvl="0"/>
            <a:r>
              <a:rPr lang="en-GB"/>
              <a:t>. In practical terms, the ELBO for diffusion models breaks down into a sum of expected losses at each timestep $t$, comparing the model’s predicted $p_\theta(x_{t-1}|x_t)$ to the true $q(x_{t-1}|x_t)$ (which is known from the forward process). This yields a sequence of loss terms, and when summed up, that is the objective the model is trained on. This was how diffusion models were originally trained (and it’s very principled).</a:t>
            </a:r>
          </a:p>
          <a:p>
            <a:pPr lvl="0"/>
            <a:r>
              <a:rPr lang="en-GB"/>
              <a:t>However, an important discovery was that you could </a:t>
            </a:r>
            <a:r>
              <a:rPr lang="en-GB" b="1"/>
              <a:t>simplify the loss</a:t>
            </a:r>
            <a:r>
              <a:rPr lang="en-GB"/>
              <a:t> dramatically without sacrificing performance. Ho et al. (2020), the authors of the Denoising Diffusion Probabilistic Models paper, showed that instead of directly computing all those KL terms, you could train the model to </a:t>
            </a:r>
            <a:r>
              <a:rPr lang="en-GB" b="1"/>
              <a:t>predict the noise</a:t>
            </a:r>
            <a:r>
              <a:rPr lang="en-GB"/>
              <a:t> added at step $t$. Here’s how: during training, take a real data example $x_0$, choose a random timestep $t$, and simulate the forward process to get a noisy sample $x_t$. Because we know the forward process, we can sample $x_t$ in one go (there are closed-form formulas for $q(x_t|x_0)$). Along with $x_t$, we also know exactly the </a:t>
            </a:r>
            <a:r>
              <a:rPr lang="en-GB" b="1"/>
              <a:t>noise $\epsilon$</a:t>
            </a:r>
            <a:r>
              <a:rPr lang="en-GB"/>
              <a:t> that was added to get $x_t$ from $x_0$. Now feed $x_t$ (and $t$) into the neural network. Instead of predicting $x_{t-1}$ directly, have the network output $\hat{\epsilon}</a:t>
            </a:r>
            <a:r>
              <a:rPr lang="en-GB" i="1"/>
              <a:t>\theta$ – its estimate of the noise. Then compute the loss as the mean squared error between the predicted noise and the true noise: $L = \mathbb{E}|\epsilon - \hat{\epsilon}</a:t>
            </a:r>
            <a:r>
              <a:rPr lang="en-GB"/>
              <a:t>\theta(x_t, t)|^2$. This simple </a:t>
            </a:r>
            <a:r>
              <a:rPr lang="en-GB" b="1"/>
              <a:t>MSE loss</a:t>
            </a:r>
            <a:r>
              <a:rPr lang="en-GB"/>
              <a:t> turns out to be equivalent to a weighted form of the ELBO loss (it places different weights on the timestep terms, but it empirically works well and simplifies implementation). Optimizing this loss trains the model to </a:t>
            </a:r>
            <a:r>
              <a:rPr lang="en-GB" i="1"/>
              <a:t>denoise</a:t>
            </a:r>
            <a:r>
              <a:rPr lang="en-GB"/>
              <a:t> – because if you can predict the noise, you can subtract it out to get a cleaner image. This approach is often called </a:t>
            </a:r>
            <a:r>
              <a:rPr lang="en-GB" b="1"/>
              <a:t>denoising score matching</a:t>
            </a:r>
            <a:r>
              <a:rPr lang="en-GB"/>
              <a:t> in retrospect, as it relates to score-based models. The key benefit is that it’s easy to implement and very stable: the model just tries to output a residual (noise) given a noisy input.</a:t>
            </a:r>
          </a:p>
          <a:p>
            <a:pPr lvl="0"/>
            <a:r>
              <a:rPr lang="en-GB"/>
              <a:t>Conclude this slide by reinforcing: </a:t>
            </a:r>
            <a:r>
              <a:rPr lang="en-GB" b="1"/>
              <a:t>from a high-level</a:t>
            </a:r>
            <a:r>
              <a:rPr lang="en-GB"/>
              <a:t> we are still doing maximum likelihood (via the ELBO)​file-coftxcup6pc4h4qvh8dcw3</a:t>
            </a:r>
          </a:p>
          <a:p>
            <a:pPr lvl="0"/>
            <a:r>
              <a:rPr lang="en-GB"/>
              <a:t>, which appeals to the probabilistic purists, but </a:t>
            </a:r>
            <a:r>
              <a:rPr lang="en-GB" b="1"/>
              <a:t>from a practical standpoint</a:t>
            </a:r>
            <a:r>
              <a:rPr lang="en-GB"/>
              <a:t> we train by simply making the model predict noise in a mean-squared sense. This gives us the best of both worlds – a principled foundation and a clean practical loss function.</a:t>
            </a:r>
          </a:p>
          <a:p>
            <a:pPr lvl="0"/>
            <a:endParaRPr lang="en-GB"/>
          </a:p>
        </p:txBody>
      </p:sp>
      <p:sp>
        <p:nvSpPr>
          <p:cNvPr id="4" name="Slide Number Placeholder 3">
            <a:extLst>
              <a:ext uri="{FF2B5EF4-FFF2-40B4-BE49-F238E27FC236}">
                <a16:creationId xmlns:a16="http://schemas.microsoft.com/office/drawing/2014/main" id="{75748979-CE09-91E6-9598-B70C67B4E6C7}"/>
              </a:ext>
            </a:extLst>
          </p:cNvPr>
          <p:cNvSpPr txBox="1">
            <a:spLocks noGrp="1"/>
          </p:cNvSpPr>
          <p:nvPr>
            <p:ph type="sldNum" sz="quarter" idx="8"/>
          </p:nvPr>
        </p:nvSpPr>
        <p:spPr/>
        <p:txBody>
          <a:bodyPr/>
          <a:lstStyle/>
          <a:p>
            <a:pPr lvl="0"/>
            <a:fld id="{E0AAFB38-712F-4FF8-8C21-E84736C0BAFA}" type="slidenum">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4A9D87-0A61-13EB-0496-9EFDEA88C938}"/>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810EFD3F-4F12-488A-21F7-E214888B75A2}"/>
              </a:ext>
            </a:extLst>
          </p:cNvPr>
          <p:cNvSpPr txBox="1">
            <a:spLocks noGrp="1"/>
          </p:cNvSpPr>
          <p:nvPr>
            <p:ph type="body" sz="quarter" idx="1"/>
          </p:nvPr>
        </p:nvSpPr>
        <p:spPr/>
        <p:txBody>
          <a:bodyPr/>
          <a:lstStyle/>
          <a:p>
            <a:pPr lvl="0"/>
            <a:r>
              <a:rPr lang="en-GB" b="1"/>
              <a:t>Key Point:</a:t>
            </a:r>
            <a:r>
              <a:rPr lang="en-GB"/>
              <a:t> To generate a sample, we </a:t>
            </a:r>
            <a:r>
              <a:rPr lang="en-GB" b="1"/>
              <a:t>start with random noise and iteratively denoise it</a:t>
            </a:r>
            <a:r>
              <a:rPr lang="en-GB"/>
              <a:t> using the learned model for $T$ steps until we obtain a data sample. Techniques like </a:t>
            </a:r>
            <a:r>
              <a:rPr lang="en-GB" b="1"/>
              <a:t>DDIM</a:t>
            </a:r>
            <a:r>
              <a:rPr lang="en-GB"/>
              <a:t> can accelerate this sampling by using fewer steps than the original $T$.</a:t>
            </a:r>
          </a:p>
          <a:p>
            <a:pPr lvl="0"/>
            <a:r>
              <a:rPr lang="en-GB" b="1"/>
              <a:t>Detailed Explanation:</a:t>
            </a:r>
            <a:r>
              <a:rPr lang="en-GB"/>
              <a:t> Now that the model is trained, explain how to </a:t>
            </a:r>
            <a:r>
              <a:rPr lang="en-GB" b="1"/>
              <a:t>generate new data</a:t>
            </a:r>
            <a:r>
              <a:rPr lang="en-GB"/>
              <a:t> (sampling). This is essentially running the learned reverse process. The procedure is:</a:t>
            </a:r>
          </a:p>
          <a:p>
            <a:pPr lvl="0">
              <a:buSzPct val="100000"/>
              <a:buFont typeface="Aptos Display"/>
              <a:buAutoNum type="arabicPeriod"/>
            </a:pPr>
            <a:r>
              <a:rPr lang="en-GB" b="1"/>
              <a:t>Initialization (Step $T$):</a:t>
            </a:r>
            <a:r>
              <a:rPr lang="en-GB"/>
              <a:t> Begin with a random noise sample $x_T \sim \mathcal{N}(0, I)$. For example, if we trained on 64×64 images, $x_T$ would be a 64×64 image of pure noise. This $x_T$ is analogous to the endpoint of the forward process (complete noise).</a:t>
            </a:r>
          </a:p>
          <a:p>
            <a:pPr lvl="0">
              <a:buSzPct val="100000"/>
              <a:buFont typeface="Aptos Display"/>
              <a:buAutoNum type="arabicPeriod"/>
            </a:pPr>
            <a:r>
              <a:rPr lang="en-GB" b="1"/>
              <a:t>Iterative Denoising:</a:t>
            </a:r>
            <a:r>
              <a:rPr lang="en-GB"/>
              <a:t> For $t = T, T-1, \dots, 1$, do: feed $x_t$ into our model (along with the timestep $t$ as a condition). The model will output a prediction of the noise $\hat{\epsilon}</a:t>
            </a:r>
            <a:r>
              <a:rPr lang="en-GB" i="1"/>
              <a:t>\theta$. From that, we compute $x</a:t>
            </a:r>
            <a:r>
              <a:rPr lang="en-GB"/>
              <a:t>{t-1}$. How exactly? One simple way is: $\hat{x}</a:t>
            </a:r>
            <a:r>
              <a:rPr lang="en-GB" i="1"/>
              <a:t>{t-1} = \frac{1}{\sqrt{1-\beta_t}},(x_t - \sqrt{\beta_t},\hat{\epsilon}</a:t>
            </a:r>
            <a:r>
              <a:rPr lang="en-GB"/>
              <a:t>\theta)$, which comes from rearranging the forward equation. In practice, implementations may sample from a Gaussian using the model’s predicted mean and add some randomness for stochasticity. But conceptually, the model tells us how to go backwards one step. We then obtain a slightly less noisy image $x_{t-1}`. Next, use $x_{t-1}$ as input and repeat the process for step $t-1$.</a:t>
            </a:r>
          </a:p>
          <a:p>
            <a:pPr lvl="0">
              <a:buSzPct val="100000"/>
              <a:buFont typeface="Aptos Display"/>
              <a:buAutoNum type="arabicPeriod"/>
            </a:pPr>
            <a:r>
              <a:rPr lang="en-GB" b="1"/>
              <a:t>Termination:</a:t>
            </a:r>
            <a:r>
              <a:rPr lang="en-GB"/>
              <a:t> After we perform this for $t=1$, we get $x_0$. This $x_0$ is our generated data sample (e.g., a fully denoised image). If the model has learned well, $x_0$ should look like it came from the training data distribution (say, a realistic image of a cat, if the model was trained on cat photos).</a:t>
            </a:r>
          </a:p>
          <a:p>
            <a:pPr lvl="0"/>
            <a:r>
              <a:rPr lang="en-GB"/>
              <a:t>This process is </a:t>
            </a:r>
            <a:r>
              <a:rPr lang="en-GB" b="1"/>
              <a:t>slow</a:t>
            </a:r>
            <a:r>
              <a:rPr lang="en-GB"/>
              <a:t> if $T$ is large (imagine 1000 iterations to get one sample). Highlight that one main drawback of vanilla diffusion models is this lengthy sampling. However, researchers have developed methods to speed it up. One notable method mentioned is </a:t>
            </a:r>
            <a:r>
              <a:rPr lang="en-GB" b="1"/>
              <a:t>DDIM (Denoising Diffusion Implicit Models)</a:t>
            </a:r>
            <a:r>
              <a:rPr lang="en-GB"/>
              <a:t>. Explain that DDIM is a different way to use the diffusion model that can drastically reduce the number of steps needed. It finds a </a:t>
            </a:r>
            <a:r>
              <a:rPr lang="en-GB" b="1"/>
              <a:t>non-Markovian but deterministic</a:t>
            </a:r>
            <a:r>
              <a:rPr lang="en-GB"/>
              <a:t> path through the diffusion process that allows you to jump larger intervals. For instance, instead of 1000 tiny denoising steps, you could do 100 somewhat larger steps and still get a good result. The model is the same – it’s how you use it that changes. DDIM can produce similar quality samples in, say, 50 steps that a naive algorithm might take 1000 steps for​</a:t>
            </a:r>
            <a:r>
              <a:rPr lang="en-GB">
                <a:hlinkClick r:id="rId3">
                  <a:extLst>
                    <a:ext uri="{A12FA001-AC4F-418D-AE19-62706E023703}">
                      <ahyp:hlinkClr xmlns:ahyp="http://schemas.microsoft.com/office/drawing/2018/hyperlinkcolor" val="tx"/>
                    </a:ext>
                  </a:extLst>
                </a:hlinkClick>
              </a:rPr>
              <a:t>slazebni.cs.illinois.edu</a:t>
            </a:r>
            <a:endParaRPr lang="en-GB"/>
          </a:p>
          <a:p>
            <a:pPr lvl="0"/>
            <a:r>
              <a:rPr lang="en-GB"/>
              <a:t>. You can mention other techniques (like predictor-corrector methods from score-based models, or newer samplers) to show this is an active area. The key idea is that </a:t>
            </a:r>
            <a:r>
              <a:rPr lang="en-GB" b="1"/>
              <a:t>we trade off some of the gradualness for speed</a:t>
            </a:r>
            <a:r>
              <a:rPr lang="en-GB"/>
              <a:t> in a smart way.</a:t>
            </a:r>
          </a:p>
          <a:p>
            <a:pPr lvl="0"/>
            <a:r>
              <a:rPr lang="en-GB"/>
              <a:t>To keep it engaging, you might describe what it looks like if you visualize the sampling: you start with pure snow-like noise, then slowly forms and shapes appear as the steps go on, and by the final step you have a clear image – it’s like watching an image come into focus over time. Summarize that sampling is an iterative refinement process, and while inherently slower than one-shot generation, methods like DDIM have made it much faster than it initially was​file-coftxcup6pc4h4qvh8dcw3</a:t>
            </a:r>
          </a:p>
          <a:p>
            <a:pPr lvl="0"/>
            <a:r>
              <a:rPr lang="en-GB"/>
              <a:t>. This is crucial for making diffusion models practical.</a:t>
            </a:r>
          </a:p>
          <a:p>
            <a:pPr lvl="0"/>
            <a:endParaRPr lang="en-GB"/>
          </a:p>
        </p:txBody>
      </p:sp>
      <p:sp>
        <p:nvSpPr>
          <p:cNvPr id="4" name="Slide Number Placeholder 3">
            <a:extLst>
              <a:ext uri="{FF2B5EF4-FFF2-40B4-BE49-F238E27FC236}">
                <a16:creationId xmlns:a16="http://schemas.microsoft.com/office/drawing/2014/main" id="{869FF092-D657-2A13-2AD6-8131141A4FBF}"/>
              </a:ext>
            </a:extLst>
          </p:cNvPr>
          <p:cNvSpPr txBox="1">
            <a:spLocks noGrp="1"/>
          </p:cNvSpPr>
          <p:nvPr>
            <p:ph type="sldNum" sz="quarter" idx="8"/>
          </p:nvPr>
        </p:nvSpPr>
        <p:spPr/>
        <p:txBody>
          <a:bodyPr/>
          <a:lstStyle/>
          <a:p>
            <a:pPr lvl="0"/>
            <a:fld id="{E69E6698-828A-487B-8CD8-044B7D644C46}" type="slidenum">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BEF04E-0B72-FA38-1C7F-665AD1BF4C2E}"/>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278F96F3-40CB-6737-493F-C47426AE4446}"/>
              </a:ext>
            </a:extLst>
          </p:cNvPr>
          <p:cNvSpPr txBox="1">
            <a:spLocks noGrp="1"/>
          </p:cNvSpPr>
          <p:nvPr>
            <p:ph type="body" sz="quarter" idx="1"/>
          </p:nvPr>
        </p:nvSpPr>
        <p:spPr/>
        <p:txBody>
          <a:bodyPr/>
          <a:lstStyle/>
          <a:p>
            <a:pPr lvl="0"/>
            <a:r>
              <a:rPr lang="en-GB" b="1"/>
              <a:t>Key Point:</a:t>
            </a:r>
            <a:r>
              <a:rPr lang="en-GB"/>
              <a:t> To generate a sample, we </a:t>
            </a:r>
            <a:r>
              <a:rPr lang="en-GB" b="1"/>
              <a:t>start with random noise and iteratively denoise it</a:t>
            </a:r>
            <a:r>
              <a:rPr lang="en-GB"/>
              <a:t> using the learned model for $T$ steps until we obtain a data sample. Techniques like </a:t>
            </a:r>
            <a:r>
              <a:rPr lang="en-GB" b="1"/>
              <a:t>DDIM</a:t>
            </a:r>
            <a:r>
              <a:rPr lang="en-GB"/>
              <a:t> can accelerate this sampling by using fewer steps than the original $T$.</a:t>
            </a:r>
          </a:p>
          <a:p>
            <a:pPr lvl="0"/>
            <a:r>
              <a:rPr lang="en-GB" b="1"/>
              <a:t>Detailed Explanation:</a:t>
            </a:r>
            <a:r>
              <a:rPr lang="en-GB"/>
              <a:t> Now that the model is trained, explain how to </a:t>
            </a:r>
            <a:r>
              <a:rPr lang="en-GB" b="1"/>
              <a:t>generate new data</a:t>
            </a:r>
            <a:r>
              <a:rPr lang="en-GB"/>
              <a:t> (sampling). This is essentially running the learned reverse process. The procedure is:</a:t>
            </a:r>
          </a:p>
          <a:p>
            <a:pPr lvl="0">
              <a:buSzPct val="100000"/>
              <a:buFont typeface="Aptos Display"/>
              <a:buAutoNum type="arabicPeriod"/>
            </a:pPr>
            <a:r>
              <a:rPr lang="en-GB" b="1"/>
              <a:t>Initialization (Step $T$):</a:t>
            </a:r>
            <a:r>
              <a:rPr lang="en-GB"/>
              <a:t> Begin with a random noise sample $x_T \sim \mathcal{N}(0, I)$. For example, if we trained on 64×64 images, $x_T$ would be a 64×64 image of pure noise. This $x_T$ is analogous to the endpoint of the forward process (complete noise).</a:t>
            </a:r>
          </a:p>
          <a:p>
            <a:pPr lvl="0">
              <a:buSzPct val="100000"/>
              <a:buFont typeface="Aptos Display"/>
              <a:buAutoNum type="arabicPeriod"/>
            </a:pPr>
            <a:r>
              <a:rPr lang="en-GB" b="1"/>
              <a:t>Iterative Denoising:</a:t>
            </a:r>
            <a:r>
              <a:rPr lang="en-GB"/>
              <a:t> For $t = T, T-1, \dots, 1$, do: feed $x_t$ into our model (along with the timestep $t$ as a condition). The model will output a prediction of the noise $\hat{\epsilon}</a:t>
            </a:r>
            <a:r>
              <a:rPr lang="en-GB" i="1"/>
              <a:t>\theta$. From that, we compute $x</a:t>
            </a:r>
            <a:r>
              <a:rPr lang="en-GB"/>
              <a:t>{t-1}$. How exactly? One simple way is: $\hat{x}</a:t>
            </a:r>
            <a:r>
              <a:rPr lang="en-GB" i="1"/>
              <a:t>{t-1} = \frac{1}{\sqrt{1-\beta_t}},(x_t - \sqrt{\beta_t},\hat{\epsilon}</a:t>
            </a:r>
            <a:r>
              <a:rPr lang="en-GB"/>
              <a:t>\theta)$, which comes from rearranging the forward equation. In practice, implementations may sample from a Gaussian using the model’s predicted mean and add some randomness for stochasticity. But conceptually, the model tells us how to go backwards one step. We then obtain a slightly less noisy image $x_{t-1}`. Next, use $x_{t-1}$ as input and repeat the process for step $t-1$.</a:t>
            </a:r>
          </a:p>
          <a:p>
            <a:pPr lvl="0">
              <a:buSzPct val="100000"/>
              <a:buFont typeface="Aptos Display"/>
              <a:buAutoNum type="arabicPeriod"/>
            </a:pPr>
            <a:r>
              <a:rPr lang="en-GB" b="1"/>
              <a:t>Termination:</a:t>
            </a:r>
            <a:r>
              <a:rPr lang="en-GB"/>
              <a:t> After we perform this for $t=1$, we get $x_0$. This $x_0$ is our generated data sample (e.g., a fully denoised image). If the model has learned well, $x_0$ should look like it came from the training data distribution (say, a realistic image of a cat, if the model was trained on cat photos).</a:t>
            </a:r>
          </a:p>
          <a:p>
            <a:pPr lvl="0"/>
            <a:r>
              <a:rPr lang="en-GB"/>
              <a:t>This process is </a:t>
            </a:r>
            <a:r>
              <a:rPr lang="en-GB" b="1"/>
              <a:t>slow</a:t>
            </a:r>
            <a:r>
              <a:rPr lang="en-GB"/>
              <a:t> if $T$ is large (imagine 1000 iterations to get one sample). Highlight that one main drawback of vanilla diffusion models is this lengthy sampling. However, researchers have developed methods to speed it up. One notable method mentioned is </a:t>
            </a:r>
            <a:r>
              <a:rPr lang="en-GB" b="1"/>
              <a:t>DDIM (Denoising Diffusion Implicit Models)</a:t>
            </a:r>
            <a:r>
              <a:rPr lang="en-GB"/>
              <a:t>. Explain that DDIM is a different way to use the diffusion model that can drastically reduce the number of steps needed. It finds a </a:t>
            </a:r>
            <a:r>
              <a:rPr lang="en-GB" b="1"/>
              <a:t>non-Markovian but deterministic</a:t>
            </a:r>
            <a:r>
              <a:rPr lang="en-GB"/>
              <a:t> path through the diffusion process that allows you to jump larger intervals. For instance, instead of 1000 tiny denoising steps, you could do 100 somewhat larger steps and still get a good result. The model is the same – it’s how you use it that changes. DDIM can produce similar quality samples in, say, 50 steps that a naive algorithm might take 1000 steps for​</a:t>
            </a:r>
            <a:r>
              <a:rPr lang="en-GB">
                <a:hlinkClick r:id="rId3">
                  <a:extLst>
                    <a:ext uri="{A12FA001-AC4F-418D-AE19-62706E023703}">
                      <ahyp:hlinkClr xmlns:ahyp="http://schemas.microsoft.com/office/drawing/2018/hyperlinkcolor" val="tx"/>
                    </a:ext>
                  </a:extLst>
                </a:hlinkClick>
              </a:rPr>
              <a:t>slazebni.cs.illinois.edu</a:t>
            </a:r>
            <a:endParaRPr lang="en-GB"/>
          </a:p>
          <a:p>
            <a:pPr lvl="0"/>
            <a:r>
              <a:rPr lang="en-GB"/>
              <a:t>. You can mention other techniques (like predictor-corrector methods from score-based models, or newer samplers) to show this is an active area. The key idea is that </a:t>
            </a:r>
            <a:r>
              <a:rPr lang="en-GB" b="1"/>
              <a:t>we trade off some of the gradualness for speed</a:t>
            </a:r>
            <a:r>
              <a:rPr lang="en-GB"/>
              <a:t> in a smart way.</a:t>
            </a:r>
          </a:p>
          <a:p>
            <a:pPr lvl="0"/>
            <a:r>
              <a:rPr lang="en-GB"/>
              <a:t>To keep it engaging, you might describe what it looks like if you visualize the sampling: you start with pure snow-like noise, then slowly forms and shapes appear as the steps go on, and by the final step you have a clear image – it’s like watching an image come into focus over time. Summarize that sampling is an iterative refinement process, and while inherently slower than one-shot generation, methods like DDIM have made it much faster than it initially was​file-coftxcup6pc4h4qvh8dcw3</a:t>
            </a:r>
          </a:p>
          <a:p>
            <a:pPr lvl="0"/>
            <a:r>
              <a:rPr lang="en-GB"/>
              <a:t>. This is crucial for making diffusion models practical.</a:t>
            </a:r>
          </a:p>
          <a:p>
            <a:pPr lvl="0"/>
            <a:endParaRPr lang="en-GB"/>
          </a:p>
        </p:txBody>
      </p:sp>
      <p:sp>
        <p:nvSpPr>
          <p:cNvPr id="4" name="Slide Number Placeholder 3">
            <a:extLst>
              <a:ext uri="{FF2B5EF4-FFF2-40B4-BE49-F238E27FC236}">
                <a16:creationId xmlns:a16="http://schemas.microsoft.com/office/drawing/2014/main" id="{F756CE2C-07B7-31B1-ED48-02FB63D4311B}"/>
              </a:ext>
            </a:extLst>
          </p:cNvPr>
          <p:cNvSpPr txBox="1">
            <a:spLocks noGrp="1"/>
          </p:cNvSpPr>
          <p:nvPr>
            <p:ph type="sldNum" sz="quarter" idx="8"/>
          </p:nvPr>
        </p:nvSpPr>
        <p:spPr/>
        <p:txBody>
          <a:bodyPr/>
          <a:lstStyle/>
          <a:p>
            <a:pPr lvl="0"/>
            <a:fld id="{12CFCB1D-7191-49B3-89EA-916BF1E2449D}" type="slidenum">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54D64-0E0C-AD09-5C8A-52C9D119DC2D}"/>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F31B9928-EA8D-5CAA-E04C-0CA1E558C837}"/>
              </a:ext>
            </a:extLst>
          </p:cNvPr>
          <p:cNvSpPr txBox="1">
            <a:spLocks noGrp="1"/>
          </p:cNvSpPr>
          <p:nvPr>
            <p:ph type="body" sz="quarter" idx="1"/>
          </p:nvPr>
        </p:nvSpPr>
        <p:spPr/>
        <p:txBody>
          <a:bodyPr/>
          <a:lstStyle/>
          <a:p>
            <a:pPr lvl="0"/>
            <a:r>
              <a:rPr lang="en-GB" b="1"/>
              <a:t>Key Point:</a:t>
            </a:r>
            <a:r>
              <a:rPr lang="en-GB"/>
              <a:t> Diffusion models typically use a </a:t>
            </a:r>
            <a:r>
              <a:rPr lang="en-GB" b="1"/>
              <a:t>U-Net architecture</a:t>
            </a:r>
            <a:r>
              <a:rPr lang="en-GB"/>
              <a:t> as the denoising model (to leverage multi-scale features with skip connections), they include </a:t>
            </a:r>
            <a:r>
              <a:rPr lang="en-GB" b="1"/>
              <a:t>time-step embeddings</a:t>
            </a:r>
            <a:r>
              <a:rPr lang="en-GB"/>
              <a:t> (a form of positional encoding) to inform the network of the current diffusion step, and they often use </a:t>
            </a:r>
            <a:r>
              <a:rPr lang="en-GB" b="1"/>
              <a:t>classifier-free guidance</a:t>
            </a:r>
            <a:r>
              <a:rPr lang="en-GB"/>
              <a:t> for conditional generation without needing a separate classifier.</a:t>
            </a:r>
          </a:p>
          <a:p>
            <a:pPr lvl="0"/>
            <a:r>
              <a:rPr lang="en-GB" b="1"/>
              <a:t>Detailed Explanation:</a:t>
            </a:r>
            <a:r>
              <a:rPr lang="en-GB"/>
              <a:t> Break down the major architectural components that make diffusion models work well:</a:t>
            </a:r>
          </a:p>
          <a:p>
            <a:pPr lvl="0"/>
            <a:r>
              <a:rPr lang="en-GB" b="1"/>
              <a:t>U-Net Backbone:</a:t>
            </a:r>
            <a:r>
              <a:rPr lang="en-GB"/>
              <a:t> Start by explaining why a </a:t>
            </a:r>
            <a:r>
              <a:rPr lang="en-GB" b="1"/>
              <a:t>U-Net</a:t>
            </a:r>
            <a:r>
              <a:rPr lang="en-GB"/>
              <a:t> is used. A U-Net is an encoder–decoder network with skip connections between corresponding layers of the encoder and decoder. In our context, the input to the U-Net is a noisy image (at step $t$) and the output is the denoised result (often the predicted noise or $x_{t-1}$). The encoder gradually downsamples the image, extracting coarse features (context, overall structure). The decoder then upsamples it back to the original resolution, generating fine details. The skip connections funnel high-resolution details from the encoder straight into the decoder, so that the fine details lost in downsampling can be re-introduced. This architecture is </a:t>
            </a:r>
            <a:r>
              <a:rPr lang="en-GB" b="1"/>
              <a:t>effective for denoising</a:t>
            </a:r>
            <a:r>
              <a:rPr lang="en-GB"/>
              <a:t> tasks because it captures both global context and local detail. Most diffusion models, including DDPMs and Stable Diffusion, rely on a U-Net or a variant of it​</a:t>
            </a:r>
            <a:r>
              <a:rPr lang="en-GB">
                <a:hlinkClick r:id="rId3">
                  <a:extLst>
                    <a:ext uri="{A12FA001-AC4F-418D-AE19-62706E023703}">
                      <ahyp:hlinkClr xmlns:ahyp="http://schemas.microsoft.com/office/drawing/2018/hyperlinkcolor" val="tx"/>
                    </a:ext>
                  </a:extLst>
                </a:hlinkClick>
              </a:rPr>
              <a:t>logessiva.medium.com</a:t>
            </a:r>
            <a:endParaRPr lang="en-GB"/>
          </a:p>
          <a:p>
            <a:pPr lvl="0"/>
            <a:r>
              <a:rPr lang="en-GB"/>
              <a:t>. This is mentioned in the slide: “UNet-based Models – Most diffusion models use UNet architectures for effective denoising.” You can add that the U-Net has been a workhorse in many image restoration tasks (e.g., it’s used in biomedical segmentation, super-resolution, etc.), so it was a natural choice for diffusion. For the audience: if they’re beginners, just emphasize it’s a type of neural network particularly good for image-to-image tasks; if they’re intermediate, maybe sketch or describe the encoder-decoder structure; for experts, note that newer designs add attention layers or other tweaks, but the U-Net core remains common.</a:t>
            </a:r>
          </a:p>
          <a:p>
            <a:pPr lvl="0"/>
            <a:r>
              <a:rPr lang="en-GB" b="1"/>
              <a:t>Time-Step (Positional) Embeddings:</a:t>
            </a:r>
            <a:r>
              <a:rPr lang="en-GB"/>
              <a:t> Next, address how the model knows </a:t>
            </a:r>
            <a:r>
              <a:rPr lang="en-GB" i="1"/>
              <a:t>which diffusion step</a:t>
            </a:r>
            <a:r>
              <a:rPr lang="en-GB"/>
              <a:t> it’s handling. This is crucial because the denoising needed for early steps (lots of noise) is very different from later steps (little noise). The solution is to provide the time index $t$ as an input to the network via an embedding. Typically, we convert the scalar $t$ into a high-dimensional vector – often using a sinusoidal positional encoding (like those used in Transformers) or a learned embedding. This </a:t>
            </a:r>
            <a:r>
              <a:rPr lang="en-GB" b="1"/>
              <a:t>time embedding</a:t>
            </a:r>
            <a:r>
              <a:rPr lang="en-GB"/>
              <a:t> is then injected into the U-Net, for example by adding it into the feature maps or through specialized layers at each stage. The slide calls these </a:t>
            </a:r>
            <a:r>
              <a:rPr lang="en-GB" i="1"/>
              <a:t>Positional Embeddings</a:t>
            </a:r>
            <a:r>
              <a:rPr lang="en-GB"/>
              <a:t>, which improve performance especially for high-resolution data. Clarify that here "positional" refers to the </a:t>
            </a:r>
            <a:r>
              <a:rPr lang="en-GB" b="1"/>
              <a:t>diffusion timestep</a:t>
            </a:r>
            <a:r>
              <a:rPr lang="en-GB"/>
              <a:t> (not spatial position) – essentially treating the timestep as a position along a sequence and embedding it. Providing this information is like telling the model “this image is very noisy (early in diffusion)” or “this image is almost clean (later stage)”. Without it, the U-Net would have no context of how much to denoise. For high-resolution image diffusion, sometimes additional spatial coordinate embeddings are used too (so the model is aware of pixel positions – helping with very large images where purely convolutional U-Nets might struggle with spatial information). But the main point: </a:t>
            </a:r>
            <a:r>
              <a:rPr lang="en-GB" b="1"/>
              <a:t>embedding the diffusion time step</a:t>
            </a:r>
            <a:r>
              <a:rPr lang="en-GB"/>
              <a:t> is critical. This allows the same network to handle all levels of noise dynamically. In summary, the network gets two inputs: the noisy data </a:t>
            </a:r>
            <a:r>
              <a:rPr lang="en-GB" i="1"/>
              <a:t>and</a:t>
            </a:r>
            <a:r>
              <a:rPr lang="en-GB"/>
              <a:t> an encoding of $t$ that situates the network in the diffusion process.</a:t>
            </a:r>
          </a:p>
          <a:p>
            <a:pPr lvl="0"/>
            <a:r>
              <a:rPr lang="en-GB" b="1"/>
              <a:t>Classifier-Free Guidance:</a:t>
            </a:r>
            <a:r>
              <a:rPr lang="en-GB"/>
              <a:t> Finally, explain the concept of guidance for conditional diffusion models. In many applications, we want to </a:t>
            </a:r>
            <a:r>
              <a:rPr lang="en-GB" b="1"/>
              <a:t>control</a:t>
            </a:r>
            <a:r>
              <a:rPr lang="en-GB"/>
              <a:t> what the diffusion model generates (e.g., generate an image of </a:t>
            </a:r>
            <a:r>
              <a:rPr lang="en-GB" i="1"/>
              <a:t>a cat</a:t>
            </a:r>
            <a:r>
              <a:rPr lang="en-GB"/>
              <a:t> vs </a:t>
            </a:r>
            <a:r>
              <a:rPr lang="en-GB" i="1"/>
              <a:t>a dog</a:t>
            </a:r>
            <a:r>
              <a:rPr lang="en-GB"/>
              <a:t>, or follow a text prompt). The slide mentions </a:t>
            </a:r>
            <a:r>
              <a:rPr lang="en-GB" i="1"/>
              <a:t>classifier-free guidance</a:t>
            </a:r>
            <a:r>
              <a:rPr lang="en-GB"/>
              <a:t>, which is a popular technique introduced by Ho &amp; Salimans (2021). The idea is to train the diffusion U-Net itself to handle both conditioned and unconditioned generation, then at sampling time combine these to guide the output. Concretely, during training, you sometimes feed the conditioning (say, a class label or text embedding) into the U-Net along with the noisy image, and other times you </a:t>
            </a:r>
            <a:r>
              <a:rPr lang="en-GB" b="1"/>
              <a:t>blank out the condition</a:t>
            </a:r>
            <a:r>
              <a:rPr lang="en-GB"/>
              <a:t> (feeding a null token) – essentially training the model to work with or without the condition. At generation, you do two forward passes: one with the condition and one without, and then </a:t>
            </a:r>
            <a:r>
              <a:rPr lang="en-GB" b="1"/>
              <a:t>interpolate</a:t>
            </a:r>
            <a:r>
              <a:rPr lang="en-GB"/>
              <a:t> between these predictions (extrapolating towards the conditional one). By doing this, you effectively push the sample closer to what the condition asks for. For example, if the condition is “cat”, the conditional pass will try to add features of a cat, the unconditional pass just denoises generally; by mixing them with a certain weight, you can strengthen the cat features. This achieves a similar effect to the earlier </a:t>
            </a:r>
            <a:r>
              <a:rPr lang="en-GB" i="1"/>
              <a:t>classifier-guided diffusion</a:t>
            </a:r>
            <a:r>
              <a:rPr lang="en-GB"/>
              <a:t> (where an external classifier was used to adjust the gradients) but without needing a separate classifier model – hence “classifier-free.” This method has become the standard in guided image synthesis because it’s simple and works extremely well to improve fidelity to the prompt without collapsing diversity. Mention that </a:t>
            </a:r>
            <a:r>
              <a:rPr lang="en-GB" b="1"/>
              <a:t>Stable Diffusion</a:t>
            </a:r>
            <a:r>
              <a:rPr lang="en-GB"/>
              <a:t> and </a:t>
            </a:r>
            <a:r>
              <a:rPr lang="en-GB" b="1"/>
              <a:t>Imagen</a:t>
            </a:r>
            <a:r>
              <a:rPr lang="en-GB"/>
              <a:t> use classifier-free guidance to handle text prompts. For the audience, you could say: essentially, we train the model to both “do its own thing” and “follow a guide,” and then combine those behaviors to get better results. The take-home: modern diffusion architectures are not just a plain U-Net; they are augmented with </a:t>
            </a:r>
            <a:r>
              <a:rPr lang="en-GB" b="1"/>
              <a:t>time embeddings</a:t>
            </a:r>
            <a:r>
              <a:rPr lang="en-GB"/>
              <a:t> and often trained in a way to enable </a:t>
            </a:r>
            <a:r>
              <a:rPr lang="en-GB" b="1"/>
              <a:t>guided generation</a:t>
            </a:r>
            <a:r>
              <a:rPr lang="en-GB"/>
              <a:t>. These choices have been crucial for the high quality and controllability we see in diffusion model outputs.</a:t>
            </a:r>
          </a:p>
          <a:p>
            <a:pPr lvl="0"/>
            <a:endParaRPr lang="en-GB"/>
          </a:p>
        </p:txBody>
      </p:sp>
      <p:sp>
        <p:nvSpPr>
          <p:cNvPr id="4" name="Slide Number Placeholder 3">
            <a:extLst>
              <a:ext uri="{FF2B5EF4-FFF2-40B4-BE49-F238E27FC236}">
                <a16:creationId xmlns:a16="http://schemas.microsoft.com/office/drawing/2014/main" id="{72571C9E-6F40-F43A-9D47-59EEC9C35CF5}"/>
              </a:ext>
            </a:extLst>
          </p:cNvPr>
          <p:cNvSpPr txBox="1">
            <a:spLocks noGrp="1"/>
          </p:cNvSpPr>
          <p:nvPr>
            <p:ph type="sldNum" sz="quarter" idx="8"/>
          </p:nvPr>
        </p:nvSpPr>
        <p:spPr/>
        <p:txBody>
          <a:bodyPr/>
          <a:lstStyle/>
          <a:p>
            <a:pPr lvl="0"/>
            <a:fld id="{98D64817-CE26-4A61-9491-9B7B680E9D09}" type="slidenum">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1BCD5-E077-AF73-5144-BC16EEF9C61B}"/>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FE09B236-0E91-546B-2BCA-A1B650F76971}"/>
              </a:ext>
            </a:extLst>
          </p:cNvPr>
          <p:cNvSpPr txBox="1">
            <a:spLocks noGrp="1"/>
          </p:cNvSpPr>
          <p:nvPr>
            <p:ph type="body" sz="quarter" idx="1"/>
          </p:nvPr>
        </p:nvSpPr>
        <p:spPr/>
        <p:txBody>
          <a:bodyPr/>
          <a:lstStyle/>
          <a:p>
            <a:pPr lvl="0"/>
            <a:r>
              <a:rPr lang="en-GB" b="1"/>
              <a:t>Key Point:</a:t>
            </a:r>
            <a:r>
              <a:rPr lang="en-GB"/>
              <a:t> Diffusion models typically use a </a:t>
            </a:r>
            <a:r>
              <a:rPr lang="en-GB" b="1"/>
              <a:t>U-Net architecture</a:t>
            </a:r>
            <a:r>
              <a:rPr lang="en-GB"/>
              <a:t> as the denoising model (to leverage multi-scale features with skip connections), they include </a:t>
            </a:r>
            <a:r>
              <a:rPr lang="en-GB" b="1"/>
              <a:t>time-step embeddings</a:t>
            </a:r>
            <a:r>
              <a:rPr lang="en-GB"/>
              <a:t> (a form of positional encoding) to inform the network of the current diffusion step, and they often use </a:t>
            </a:r>
            <a:r>
              <a:rPr lang="en-GB" b="1"/>
              <a:t>classifier-free guidance</a:t>
            </a:r>
            <a:r>
              <a:rPr lang="en-GB"/>
              <a:t> for conditional generation without needing a separate classifier.</a:t>
            </a:r>
          </a:p>
          <a:p>
            <a:pPr lvl="0"/>
            <a:r>
              <a:rPr lang="en-GB" b="1"/>
              <a:t>Detailed Explanation:</a:t>
            </a:r>
            <a:r>
              <a:rPr lang="en-GB"/>
              <a:t> Break down the major architectural components that make diffusion models work well:</a:t>
            </a:r>
          </a:p>
          <a:p>
            <a:pPr lvl="0"/>
            <a:r>
              <a:rPr lang="en-GB" b="1"/>
              <a:t>U-Net Backbone:</a:t>
            </a:r>
            <a:r>
              <a:rPr lang="en-GB"/>
              <a:t> Start by explaining why a </a:t>
            </a:r>
            <a:r>
              <a:rPr lang="en-GB" b="1"/>
              <a:t>U-Net</a:t>
            </a:r>
            <a:r>
              <a:rPr lang="en-GB"/>
              <a:t> is used. A U-Net is an encoder–decoder network with skip connections between corresponding layers of the encoder and decoder. In our context, the input to the U-Net is a noisy image (at step $t$) and the output is the denoised result (often the predicted noise or $x_{t-1}$). The encoder gradually downsamples the image, extracting coarse features (context, overall structure). The decoder then upsamples it back to the original resolution, generating fine details. The skip connections funnel high-resolution details from the encoder straight into the decoder, so that the fine details lost in downsampling can be re-introduced. This architecture is </a:t>
            </a:r>
            <a:r>
              <a:rPr lang="en-GB" b="1"/>
              <a:t>effective for denoising</a:t>
            </a:r>
            <a:r>
              <a:rPr lang="en-GB"/>
              <a:t> tasks because it captures both global context and local detail. Most diffusion models, including DDPMs and Stable Diffusion, rely on a U-Net or a variant of it​</a:t>
            </a:r>
            <a:r>
              <a:rPr lang="en-GB">
                <a:hlinkClick r:id="rId3">
                  <a:extLst>
                    <a:ext uri="{A12FA001-AC4F-418D-AE19-62706E023703}">
                      <ahyp:hlinkClr xmlns:ahyp="http://schemas.microsoft.com/office/drawing/2018/hyperlinkcolor" val="tx"/>
                    </a:ext>
                  </a:extLst>
                </a:hlinkClick>
              </a:rPr>
              <a:t>logessiva.medium.com</a:t>
            </a:r>
            <a:endParaRPr lang="en-GB"/>
          </a:p>
          <a:p>
            <a:pPr lvl="0"/>
            <a:r>
              <a:rPr lang="en-GB"/>
              <a:t>. This is mentioned in the slide: “UNet-based Models – Most diffusion models use UNet architectures for effective denoising.” You can add that the U-Net has been a workhorse in many image restoration tasks (e.g., it’s used in biomedical segmentation, super-resolution, etc.), so it was a natural choice for diffusion. For the audience: if they’re beginners, just emphasize it’s a type of neural network particularly good for image-to-image tasks; if they’re intermediate, maybe sketch or describe the encoder-decoder structure; for experts, note that newer designs add attention layers or other tweaks, but the U-Net core remains common.</a:t>
            </a:r>
          </a:p>
          <a:p>
            <a:pPr lvl="0"/>
            <a:r>
              <a:rPr lang="en-GB" b="1"/>
              <a:t>Time-Step (Positional) Embeddings:</a:t>
            </a:r>
            <a:r>
              <a:rPr lang="en-GB"/>
              <a:t> Next, address how the model knows </a:t>
            </a:r>
            <a:r>
              <a:rPr lang="en-GB" i="1"/>
              <a:t>which diffusion step</a:t>
            </a:r>
            <a:r>
              <a:rPr lang="en-GB"/>
              <a:t> it’s handling. This is crucial because the denoising needed for early steps (lots of noise) is very different from later steps (little noise). The solution is to provide the time index $t$ as an input to the network via an embedding. Typically, we convert the scalar $t$ into a high-dimensional vector – often using a sinusoidal positional encoding (like those used in Transformers) or a learned embedding. This </a:t>
            </a:r>
            <a:r>
              <a:rPr lang="en-GB" b="1"/>
              <a:t>time embedding</a:t>
            </a:r>
            <a:r>
              <a:rPr lang="en-GB"/>
              <a:t> is then injected into the U-Net, for example by adding it into the feature maps or through specialized layers at each stage. The slide calls these </a:t>
            </a:r>
            <a:r>
              <a:rPr lang="en-GB" i="1"/>
              <a:t>Positional Embeddings</a:t>
            </a:r>
            <a:r>
              <a:rPr lang="en-GB"/>
              <a:t>, which improve performance especially for high-resolution data. Clarify that here "positional" refers to the </a:t>
            </a:r>
            <a:r>
              <a:rPr lang="en-GB" b="1"/>
              <a:t>diffusion timestep</a:t>
            </a:r>
            <a:r>
              <a:rPr lang="en-GB"/>
              <a:t> (not spatial position) – essentially treating the timestep as a position along a sequence and embedding it. Providing this information is like telling the model “this image is very noisy (early in diffusion)” or “this image is almost clean (later stage)”. Without it, the U-Net would have no context of how much to denoise. For high-resolution image diffusion, sometimes additional spatial coordinate embeddings are used too (so the model is aware of pixel positions – helping with very large images where purely convolutional U-Nets might struggle with spatial information). But the main point: </a:t>
            </a:r>
            <a:r>
              <a:rPr lang="en-GB" b="1"/>
              <a:t>embedding the diffusion time step</a:t>
            </a:r>
            <a:r>
              <a:rPr lang="en-GB"/>
              <a:t> is critical. This allows the same network to handle all levels of noise dynamically. In summary, the network gets two inputs: the noisy data </a:t>
            </a:r>
            <a:r>
              <a:rPr lang="en-GB" i="1"/>
              <a:t>and</a:t>
            </a:r>
            <a:r>
              <a:rPr lang="en-GB"/>
              <a:t> an encoding of $t$ that situates the network in the diffusion process.</a:t>
            </a:r>
          </a:p>
          <a:p>
            <a:pPr lvl="0"/>
            <a:r>
              <a:rPr lang="en-GB" b="1"/>
              <a:t>Classifier-Free Guidance:</a:t>
            </a:r>
            <a:r>
              <a:rPr lang="en-GB"/>
              <a:t> Finally, explain the concept of guidance for conditional diffusion models. In many applications, we want to </a:t>
            </a:r>
            <a:r>
              <a:rPr lang="en-GB" b="1"/>
              <a:t>control</a:t>
            </a:r>
            <a:r>
              <a:rPr lang="en-GB"/>
              <a:t> what the diffusion model generates (e.g., generate an image of </a:t>
            </a:r>
            <a:r>
              <a:rPr lang="en-GB" i="1"/>
              <a:t>a cat</a:t>
            </a:r>
            <a:r>
              <a:rPr lang="en-GB"/>
              <a:t> vs </a:t>
            </a:r>
            <a:r>
              <a:rPr lang="en-GB" i="1"/>
              <a:t>a dog</a:t>
            </a:r>
            <a:r>
              <a:rPr lang="en-GB"/>
              <a:t>, or follow a text prompt). The slide mentions </a:t>
            </a:r>
            <a:r>
              <a:rPr lang="en-GB" i="1"/>
              <a:t>classifier-free guidance</a:t>
            </a:r>
            <a:r>
              <a:rPr lang="en-GB"/>
              <a:t>, which is a popular technique introduced by Ho &amp; Salimans (2021). The idea is to train the diffusion U-Net itself to handle both conditioned and unconditioned generation, then at sampling time combine these to guide the output. Concretely, during training, you sometimes feed the conditioning (say, a class label or text embedding) into the U-Net along with the noisy image, and other times you </a:t>
            </a:r>
            <a:r>
              <a:rPr lang="en-GB" b="1"/>
              <a:t>blank out the condition</a:t>
            </a:r>
            <a:r>
              <a:rPr lang="en-GB"/>
              <a:t> (feeding a null token) – essentially training the model to work with or without the condition. At generation, you do two forward passes: one with the condition and one without, and then </a:t>
            </a:r>
            <a:r>
              <a:rPr lang="en-GB" b="1"/>
              <a:t>interpolate</a:t>
            </a:r>
            <a:r>
              <a:rPr lang="en-GB"/>
              <a:t> between these predictions (extrapolating towards the conditional one). By doing this, you effectively push the sample closer to what the condition asks for. For example, if the condition is “cat”, the conditional pass will try to add features of a cat, the unconditional pass just denoises generally; by mixing them with a certain weight, you can strengthen the cat features. This achieves a similar effect to the earlier </a:t>
            </a:r>
            <a:r>
              <a:rPr lang="en-GB" i="1"/>
              <a:t>classifier-guided diffusion</a:t>
            </a:r>
            <a:r>
              <a:rPr lang="en-GB"/>
              <a:t> (where an external classifier was used to adjust the gradients) but without needing a separate classifier model – hence “classifier-free.” This method has become the standard in guided image synthesis because it’s simple and works extremely well to improve fidelity to the prompt without collapsing diversity. Mention that </a:t>
            </a:r>
            <a:r>
              <a:rPr lang="en-GB" b="1"/>
              <a:t>Stable Diffusion</a:t>
            </a:r>
            <a:r>
              <a:rPr lang="en-GB"/>
              <a:t> and </a:t>
            </a:r>
            <a:r>
              <a:rPr lang="en-GB" b="1"/>
              <a:t>Imagen</a:t>
            </a:r>
            <a:r>
              <a:rPr lang="en-GB"/>
              <a:t> use classifier-free guidance to handle text prompts. For the audience, you could say: essentially, we train the model to both “do its own thing” and “follow a guide,” and then combine those behaviors to get better results. The take-home: modern diffusion architectures are not just a plain U-Net; they are augmented with </a:t>
            </a:r>
            <a:r>
              <a:rPr lang="en-GB" b="1"/>
              <a:t>time embeddings</a:t>
            </a:r>
            <a:r>
              <a:rPr lang="en-GB"/>
              <a:t> and often trained in a way to enable </a:t>
            </a:r>
            <a:r>
              <a:rPr lang="en-GB" b="1"/>
              <a:t>guided generation</a:t>
            </a:r>
            <a:r>
              <a:rPr lang="en-GB"/>
              <a:t>. These choices have been crucial for the high quality and controllability we see in diffusion model outputs.</a:t>
            </a:r>
          </a:p>
          <a:p>
            <a:pPr lvl="0"/>
            <a:endParaRPr lang="en-GB"/>
          </a:p>
          <a:p>
            <a:pPr lvl="0"/>
            <a:endParaRPr lang="en-GB"/>
          </a:p>
        </p:txBody>
      </p:sp>
      <p:sp>
        <p:nvSpPr>
          <p:cNvPr id="4" name="Slide Number Placeholder 3">
            <a:extLst>
              <a:ext uri="{FF2B5EF4-FFF2-40B4-BE49-F238E27FC236}">
                <a16:creationId xmlns:a16="http://schemas.microsoft.com/office/drawing/2014/main" id="{ABFD4E9B-DD79-E95E-E8B3-657AF6D54AF8}"/>
              </a:ext>
            </a:extLst>
          </p:cNvPr>
          <p:cNvSpPr txBox="1">
            <a:spLocks noGrp="1"/>
          </p:cNvSpPr>
          <p:nvPr>
            <p:ph type="sldNum" sz="quarter" idx="8"/>
          </p:nvPr>
        </p:nvSpPr>
        <p:spPr/>
        <p:txBody>
          <a:bodyPr/>
          <a:lstStyle/>
          <a:p>
            <a:pPr lvl="0"/>
            <a:fld id="{1F7C151F-7CBF-45D2-93C1-C6719DE29BE7}" type="slidenum">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8812EA-C5B1-448E-9BB9-8147FA170F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4C8AB-E83B-ADFD-0F62-9FD5AA66CDE8}"/>
              </a:ext>
            </a:extLst>
          </p:cNvPr>
          <p:cNvSpPr txBox="1">
            <a:spLocks noGrp="1"/>
          </p:cNvSpPr>
          <p:nvPr>
            <p:ph type="body" sz="quarter" idx="1"/>
          </p:nvPr>
        </p:nvSpPr>
        <p:spPr/>
        <p:txBody>
          <a:bodyPr/>
          <a:lstStyle/>
          <a:p>
            <a:pPr lvl="0"/>
            <a:r>
              <a:rPr lang="en-GB" b="1"/>
              <a:t>Key Point:</a:t>
            </a:r>
            <a:r>
              <a:rPr lang="en-GB"/>
              <a:t> Diffusion models typically use a </a:t>
            </a:r>
            <a:r>
              <a:rPr lang="en-GB" b="1"/>
              <a:t>U-Net architecture</a:t>
            </a:r>
            <a:r>
              <a:rPr lang="en-GB"/>
              <a:t> as the denoising model (to leverage multi-scale features with skip connections), they include </a:t>
            </a:r>
            <a:r>
              <a:rPr lang="en-GB" b="1"/>
              <a:t>time-step embeddings</a:t>
            </a:r>
            <a:r>
              <a:rPr lang="en-GB"/>
              <a:t> (a form of positional encoding) to inform the network of the current diffusion step, and they often use </a:t>
            </a:r>
            <a:r>
              <a:rPr lang="en-GB" b="1"/>
              <a:t>classifier-free guidance</a:t>
            </a:r>
            <a:r>
              <a:rPr lang="en-GB"/>
              <a:t> for conditional generation without needing a separate classifier.</a:t>
            </a:r>
          </a:p>
          <a:p>
            <a:pPr lvl="0"/>
            <a:r>
              <a:rPr lang="en-GB" b="1"/>
              <a:t>Detailed Explanation:</a:t>
            </a:r>
            <a:r>
              <a:rPr lang="en-GB"/>
              <a:t> Break down the major architectural components that make diffusion models work well:</a:t>
            </a:r>
          </a:p>
          <a:p>
            <a:pPr lvl="0"/>
            <a:r>
              <a:rPr lang="en-GB" b="1"/>
              <a:t>U-Net Backbone:</a:t>
            </a:r>
            <a:r>
              <a:rPr lang="en-GB"/>
              <a:t> Start by explaining why a </a:t>
            </a:r>
            <a:r>
              <a:rPr lang="en-GB" b="1"/>
              <a:t>U-Net</a:t>
            </a:r>
            <a:r>
              <a:rPr lang="en-GB"/>
              <a:t> is used. A U-Net is an encoder–decoder network with skip connections between corresponding layers of the encoder and decoder. In our context, the input to the U-Net is a noisy image (at step $t$) and the output is the denoised result (often the predicted noise or $x_{t-1}$). The encoder gradually downsamples the image, extracting coarse features (context, overall structure). The decoder then upsamples it back to the original resolution, generating fine details. The skip connections funnel high-resolution details from the encoder straight into the decoder, so that the fine details lost in downsampling can be re-introduced. This architecture is </a:t>
            </a:r>
            <a:r>
              <a:rPr lang="en-GB" b="1"/>
              <a:t>effective for denoising</a:t>
            </a:r>
            <a:r>
              <a:rPr lang="en-GB"/>
              <a:t> tasks because it captures both global context and local detail. Most diffusion models, including DDPMs and Stable Diffusion, rely on a U-Net or a variant of it​</a:t>
            </a:r>
            <a:r>
              <a:rPr lang="en-GB">
                <a:hlinkClick r:id="rId3">
                  <a:extLst>
                    <a:ext uri="{A12FA001-AC4F-418D-AE19-62706E023703}">
                      <ahyp:hlinkClr xmlns:ahyp="http://schemas.microsoft.com/office/drawing/2018/hyperlinkcolor" val="tx"/>
                    </a:ext>
                  </a:extLst>
                </a:hlinkClick>
              </a:rPr>
              <a:t>logessiva.medium.com</a:t>
            </a:r>
            <a:endParaRPr lang="en-GB"/>
          </a:p>
          <a:p>
            <a:pPr lvl="0"/>
            <a:r>
              <a:rPr lang="en-GB"/>
              <a:t>. This is mentioned in the slide: “UNet-based Models – Most diffusion models use UNet architectures for effective denoising.” You can add that the U-Net has been a workhorse in many image restoration tasks (e.g., it’s used in biomedical segmentation, super-resolution, etc.), so it was a natural choice for diffusion. For the audience: if they’re beginners, just emphasize it’s a type of neural network particularly good for image-to-image tasks; if they’re intermediate, maybe sketch or describe the encoder-decoder structure; for experts, note that newer designs add attention layers or other tweaks, but the U-Net core remains common.</a:t>
            </a:r>
          </a:p>
          <a:p>
            <a:pPr lvl="0"/>
            <a:r>
              <a:rPr lang="en-GB" b="1"/>
              <a:t>Time-Step (Positional) Embeddings:</a:t>
            </a:r>
            <a:r>
              <a:rPr lang="en-GB"/>
              <a:t> Next, address how the model knows </a:t>
            </a:r>
            <a:r>
              <a:rPr lang="en-GB" i="1"/>
              <a:t>which diffusion step</a:t>
            </a:r>
            <a:r>
              <a:rPr lang="en-GB"/>
              <a:t> it’s handling. This is crucial because the denoising needed for early steps (lots of noise) is very different from later steps (little noise). The solution is to provide the time index $t$ as an input to the network via an embedding. Typically, we convert the scalar $t$ into a high-dimensional vector – often using a sinusoidal positional encoding (like those used in Transformers) or a learned embedding. This </a:t>
            </a:r>
            <a:r>
              <a:rPr lang="en-GB" b="1"/>
              <a:t>time embedding</a:t>
            </a:r>
            <a:r>
              <a:rPr lang="en-GB"/>
              <a:t> is then injected into the U-Net, for example by adding it into the feature maps or through specialized layers at each stage. The slide calls these </a:t>
            </a:r>
            <a:r>
              <a:rPr lang="en-GB" i="1"/>
              <a:t>Positional Embeddings</a:t>
            </a:r>
            <a:r>
              <a:rPr lang="en-GB"/>
              <a:t>, which improve performance especially for high-resolution data. Clarify that here "positional" refers to the </a:t>
            </a:r>
            <a:r>
              <a:rPr lang="en-GB" b="1"/>
              <a:t>diffusion timestep</a:t>
            </a:r>
            <a:r>
              <a:rPr lang="en-GB"/>
              <a:t> (not spatial position) – essentially treating the timestep as a position along a sequence and embedding it. Providing this information is like telling the model “this image is very noisy (early in diffusion)” or “this image is almost clean (later stage)”. Without it, the U-Net would have no context of how much to denoise. For high-resolution image diffusion, sometimes additional spatial coordinate embeddings are used too (so the model is aware of pixel positions – helping with very large images where purely convolutional U-Nets might struggle with spatial information). But the main point: </a:t>
            </a:r>
            <a:r>
              <a:rPr lang="en-GB" b="1"/>
              <a:t>embedding the diffusion time step</a:t>
            </a:r>
            <a:r>
              <a:rPr lang="en-GB"/>
              <a:t> is critical. This allows the same network to handle all levels of noise dynamically. In summary, the network gets two inputs: the noisy data </a:t>
            </a:r>
            <a:r>
              <a:rPr lang="en-GB" i="1"/>
              <a:t>and</a:t>
            </a:r>
            <a:r>
              <a:rPr lang="en-GB"/>
              <a:t> an encoding of $t$ that situates the network in the diffusion process.</a:t>
            </a:r>
          </a:p>
          <a:p>
            <a:pPr lvl="0"/>
            <a:r>
              <a:rPr lang="en-GB" b="1"/>
              <a:t>Classifier-Free Guidance:</a:t>
            </a:r>
            <a:r>
              <a:rPr lang="en-GB"/>
              <a:t> Finally, explain the concept of guidance for conditional diffusion models. In many applications, we want to </a:t>
            </a:r>
            <a:r>
              <a:rPr lang="en-GB" b="1"/>
              <a:t>control</a:t>
            </a:r>
            <a:r>
              <a:rPr lang="en-GB"/>
              <a:t> what the diffusion model generates (e.g., generate an image of </a:t>
            </a:r>
            <a:r>
              <a:rPr lang="en-GB" i="1"/>
              <a:t>a cat</a:t>
            </a:r>
            <a:r>
              <a:rPr lang="en-GB"/>
              <a:t> vs </a:t>
            </a:r>
            <a:r>
              <a:rPr lang="en-GB" i="1"/>
              <a:t>a dog</a:t>
            </a:r>
            <a:r>
              <a:rPr lang="en-GB"/>
              <a:t>, or follow a text prompt). The slide mentions </a:t>
            </a:r>
            <a:r>
              <a:rPr lang="en-GB" i="1"/>
              <a:t>classifier-free guidance</a:t>
            </a:r>
            <a:r>
              <a:rPr lang="en-GB"/>
              <a:t>, which is a popular technique introduced by Ho &amp; Salimans (2021). The idea is to train the diffusion U-Net itself to handle both conditioned and unconditioned generation, then at sampling time combine these to guide the output. Concretely, during training, you sometimes feed the conditioning (say, a class label or text embedding) into the U-Net along with the noisy image, and other times you </a:t>
            </a:r>
            <a:r>
              <a:rPr lang="en-GB" b="1"/>
              <a:t>blank out the condition</a:t>
            </a:r>
            <a:r>
              <a:rPr lang="en-GB"/>
              <a:t> (feeding a null token) – essentially training the model to work with or without the condition. At generation, you do two forward passes: one with the condition and one without, and then </a:t>
            </a:r>
            <a:r>
              <a:rPr lang="en-GB" b="1"/>
              <a:t>interpolate</a:t>
            </a:r>
            <a:r>
              <a:rPr lang="en-GB"/>
              <a:t> between these predictions (extrapolating towards the conditional one). By doing this, you effectively push the sample closer to what the condition asks for. For example, if the condition is “cat”, the conditional pass will try to add features of a cat, the unconditional pass just denoises generally; by mixing them with a certain weight, you can strengthen the cat features. This achieves a similar effect to the earlier </a:t>
            </a:r>
            <a:r>
              <a:rPr lang="en-GB" i="1"/>
              <a:t>classifier-guided diffusion</a:t>
            </a:r>
            <a:r>
              <a:rPr lang="en-GB"/>
              <a:t> (where an external classifier was used to adjust the gradients) but without needing a separate classifier model – hence “classifier-free.” This method has become the standard in guided image synthesis because it’s simple and works extremely well to improve fidelity to the prompt without collapsing diversity. Mention that </a:t>
            </a:r>
            <a:r>
              <a:rPr lang="en-GB" b="1"/>
              <a:t>Stable Diffusion</a:t>
            </a:r>
            <a:r>
              <a:rPr lang="en-GB"/>
              <a:t> and </a:t>
            </a:r>
            <a:r>
              <a:rPr lang="en-GB" b="1"/>
              <a:t>Imagen</a:t>
            </a:r>
            <a:r>
              <a:rPr lang="en-GB"/>
              <a:t> use classifier-free guidance to handle text prompts. For the audience, you could say: essentially, we train the model to both “do its own thing” and “follow a guide,” and then combine those behaviors to get better results. The take-home: modern diffusion architectures are not just a plain U-Net; they are augmented with </a:t>
            </a:r>
            <a:r>
              <a:rPr lang="en-GB" b="1"/>
              <a:t>time embeddings</a:t>
            </a:r>
            <a:r>
              <a:rPr lang="en-GB"/>
              <a:t> and often trained in a way to enable </a:t>
            </a:r>
            <a:r>
              <a:rPr lang="en-GB" b="1"/>
              <a:t>guided generation</a:t>
            </a:r>
            <a:r>
              <a:rPr lang="en-GB"/>
              <a:t>. These choices have been crucial for the high quality and controllability we see in diffusion model outputs.</a:t>
            </a:r>
          </a:p>
          <a:p>
            <a:pPr lvl="0"/>
            <a:endParaRPr lang="en-GB"/>
          </a:p>
        </p:txBody>
      </p:sp>
      <p:sp>
        <p:nvSpPr>
          <p:cNvPr id="4" name="Slide Number Placeholder 3">
            <a:extLst>
              <a:ext uri="{FF2B5EF4-FFF2-40B4-BE49-F238E27FC236}">
                <a16:creationId xmlns:a16="http://schemas.microsoft.com/office/drawing/2014/main" id="{64CCC591-41E4-4DB3-A710-73800D978DB8}"/>
              </a:ext>
            </a:extLst>
          </p:cNvPr>
          <p:cNvSpPr txBox="1">
            <a:spLocks noGrp="1"/>
          </p:cNvSpPr>
          <p:nvPr>
            <p:ph type="sldNum" sz="quarter" idx="8"/>
          </p:nvPr>
        </p:nvSpPr>
        <p:spPr/>
        <p:txBody>
          <a:bodyPr/>
          <a:lstStyle/>
          <a:p>
            <a:pPr lvl="0"/>
            <a:fld id="{1ADDFCEB-93CE-4139-BE2D-915E457C6B56}" type="slidenum">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3A219-3927-D8DE-0AAC-608D26199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569013-CE61-D9D6-1E61-4D7632AE0CCB}"/>
              </a:ext>
            </a:extLst>
          </p:cNvPr>
          <p:cNvSpPr txBox="1">
            <a:spLocks noGrp="1"/>
          </p:cNvSpPr>
          <p:nvPr>
            <p:ph type="body" sz="quarter" idx="1"/>
          </p:nvPr>
        </p:nvSpPr>
        <p:spPr/>
        <p:txBody>
          <a:bodyPr/>
          <a:lstStyle/>
          <a:p>
            <a:pPr lvl="0"/>
            <a:r>
              <a:rPr lang="en-GB" b="1"/>
              <a:t>Key Point:</a:t>
            </a:r>
            <a:r>
              <a:rPr lang="en-GB"/>
              <a:t> Recent advancements have improved diffusion models in various ways: </a:t>
            </a:r>
            <a:r>
              <a:rPr lang="en-GB" b="1"/>
              <a:t>Latent Diffusion Models (LDMs)</a:t>
            </a:r>
            <a:r>
              <a:rPr lang="en-GB"/>
              <a:t> make them more efficient by operating in compressed spaces, </a:t>
            </a:r>
            <a:r>
              <a:rPr lang="en-GB" b="1"/>
              <a:t>Score-Based Generative Models (SGM)</a:t>
            </a:r>
            <a:r>
              <a:rPr lang="en-GB"/>
              <a:t> provide a continuous-time perspective with score matching that improved training and sampling, and </a:t>
            </a:r>
            <a:r>
              <a:rPr lang="en-GB" b="1"/>
              <a:t>Guided Diffusion</a:t>
            </a:r>
            <a:r>
              <a:rPr lang="en-GB"/>
              <a:t> techniques (including classifier guidance and classifier-free guidance) allow </a:t>
            </a:r>
            <a:r>
              <a:rPr lang="en-GB" b="1"/>
              <a:t>controllable generation</a:t>
            </a:r>
            <a:r>
              <a:rPr lang="en-GB"/>
              <a:t> of outputs like images or text.</a:t>
            </a:r>
          </a:p>
          <a:p>
            <a:pPr lvl="0"/>
            <a:r>
              <a:rPr lang="en-GB" b="1"/>
              <a:t>Detailed Explanation:</a:t>
            </a:r>
            <a:r>
              <a:rPr lang="en-GB"/>
              <a:t> Go through each of the listed advancements, explaining their significance:</a:t>
            </a:r>
          </a:p>
          <a:p>
            <a:pPr lvl="0">
              <a:buSzPct val="100000"/>
              <a:buFont typeface="Arial" pitchFamily="34"/>
              <a:buChar char="•"/>
            </a:pPr>
            <a:r>
              <a:rPr lang="en-GB" b="1"/>
              <a:t>Latent Diffusion Models (LDMs):</a:t>
            </a:r>
            <a:r>
              <a:rPr lang="en-GB"/>
              <a:t> The idea of latent diffusion is to </a:t>
            </a:r>
            <a:r>
              <a:rPr lang="en-GB" b="1"/>
              <a:t>reduce the computational cost</a:t>
            </a:r>
            <a:r>
              <a:rPr lang="en-GB"/>
              <a:t> of diffusion models by not working in the original data space (e.g. pixel space) directly. Instead, you first compress the data into a smaller latent representation using an autoencoder. For example, an image might be encoded into a feature map that is 4× smaller in height and width (and with fewer channels) – so a huge 256×256×3 image becomes a more manageable 32×32×4 tensor. Then you train the diffusion model on these latents. Since each latent is much smaller than the original image, the diffusion model’s U-Net can be smaller and the number of operations is drastically less. After sampling in latent space, you decode the latent back into an image using the decoder of the autoencoder. This approach, introduced by Rombach et al. (2022), </a:t>
            </a:r>
            <a:r>
              <a:rPr lang="en-GB" b="1"/>
              <a:t>“reduces computational cost by applying diffusion in a compressed latent space”</a:t>
            </a:r>
            <a:r>
              <a:rPr lang="en-GB"/>
              <a:t>​file-coftxcup6pc4h4qvh8dcw3</a:t>
            </a:r>
          </a:p>
          <a:p>
            <a:pPr lvl="0">
              <a:buSzPct val="100000"/>
              <a:buFont typeface="Arial" pitchFamily="34"/>
              <a:buChar char="•"/>
            </a:pPr>
            <a:r>
              <a:rPr lang="en-GB"/>
              <a:t>​</a:t>
            </a:r>
            <a:r>
              <a:rPr lang="en-GB">
                <a:hlinkClick r:id="rId3">
                  <a:extLst>
                    <a:ext uri="{A12FA001-AC4F-418D-AE19-62706E023703}">
                      <ahyp:hlinkClr xmlns:ahyp="http://schemas.microsoft.com/office/drawing/2018/hyperlinkcolor" val="tx"/>
                    </a:ext>
                  </a:extLst>
                </a:hlinkClick>
              </a:rPr>
              <a:t>arxiv.org</a:t>
            </a:r>
            <a:endParaRPr lang="en-GB"/>
          </a:p>
          <a:p>
            <a:pPr lvl="0">
              <a:buSzPct val="100000"/>
              <a:buFont typeface="Arial" pitchFamily="34"/>
              <a:buChar char="•"/>
            </a:pPr>
            <a:r>
              <a:rPr lang="en-GB"/>
              <a:t>. Emphasize that this was a game-changer for scaling diffusion to high-resolution images and for making models like </a:t>
            </a:r>
            <a:r>
              <a:rPr lang="en-GB" b="1"/>
              <a:t>Stable Diffusion</a:t>
            </a:r>
            <a:r>
              <a:rPr lang="en-GB"/>
              <a:t> feasible on consumer hardware. LDMs maintain output quality because the autoencoder preserves important image details, but they save memory and time. Summarize: LDMs = diffusion on a smaller representation, which speeds up training and sampling without significantly hurting fidelity.</a:t>
            </a:r>
          </a:p>
          <a:p>
            <a:pPr lvl="0">
              <a:buSzPct val="100000"/>
              <a:buFont typeface="Arial" pitchFamily="34"/>
              <a:buChar char="•"/>
            </a:pPr>
            <a:r>
              <a:rPr lang="en-GB" b="1"/>
              <a:t>Score-Based Generative Modeling (SGM):</a:t>
            </a:r>
            <a:r>
              <a:rPr lang="en-GB"/>
              <a:t> This advancement actually grew in parallel with diffusion models. Score-based models (by Song &amp; Ermon, 2019 and subsequent works) are based on the concept of </a:t>
            </a:r>
            <a:r>
              <a:rPr lang="en-GB" b="1"/>
              <a:t>score matching</a:t>
            </a:r>
            <a:r>
              <a:rPr lang="en-GB"/>
              <a:t>. They train a model to output the </a:t>
            </a:r>
            <a:r>
              <a:rPr lang="en-GB" b="1"/>
              <a:t>gradient of the log-density (score)</a:t>
            </a:r>
            <a:r>
              <a:rPr lang="en-GB"/>
              <a:t> of the data distribution at various noise levels. In practice, this looks very similar to what we described with diffusion: adding noise to data and training a network to denoise (which is effectively learning the score). The big twist in SGM was formulating the problem in </a:t>
            </a:r>
            <a:r>
              <a:rPr lang="en-GB" b="1"/>
              <a:t>continuous time</a:t>
            </a:r>
            <a:r>
              <a:rPr lang="en-GB"/>
              <a:t>. Song et al. introduced the notion of infinitely many noise steps, turning the discrete diffusion process into a continuous </a:t>
            </a:r>
            <a:r>
              <a:rPr lang="en-GB" b="1"/>
              <a:t>Stochastic Differential Equation (SDE)</a:t>
            </a:r>
            <a:r>
              <a:rPr lang="en-GB"/>
              <a:t>. In this view, data is gradually perturbed by an SDE (like a continuous diffusion process), and the model learns to reverse it by solving the reverse-time SDE using the learned score function​</a:t>
            </a:r>
            <a:r>
              <a:rPr lang="en-GB">
                <a:hlinkClick r:id="rId4">
                  <a:extLst>
                    <a:ext uri="{A12FA001-AC4F-418D-AE19-62706E023703}">
                      <ahyp:hlinkClr xmlns:ahyp="http://schemas.microsoft.com/office/drawing/2018/hyperlinkcolor" val="tx"/>
                    </a:ext>
                  </a:extLst>
                </a:hlinkClick>
              </a:rPr>
              <a:t>ayandas.me</a:t>
            </a:r>
            <a:endParaRPr lang="en-GB"/>
          </a:p>
          <a:p>
            <a:pPr lvl="0">
              <a:buSzPct val="100000"/>
              <a:buFont typeface="Arial" pitchFamily="34"/>
              <a:buChar char="•"/>
            </a:pPr>
            <a:r>
              <a:rPr lang="en-GB"/>
              <a:t>. This continuous formulation allowed using advanced numerical methods for sampling (like predictor-corrector or ODE solvers) and established a deep connection between diffusion models and differential equations. For the audience: the technical folks will appreciate that SGMs showed how you can integrate the diffusion process, leading to algorithms that sometimes sample faster or allow likelihood computation by integrating probability flow ODEs. Meanwhile, the practical outcome of SGM research was improvements in training stability and sampling flexibility. The terminology “score-based generative models” and “diffusion models” are often used interchangeably now, because it was shown they are mathematically equivalent in many cases (diffusion model training is basically denoising score matching). The slide’s point is that this line of work provided new </a:t>
            </a:r>
            <a:r>
              <a:rPr lang="en-GB" b="1"/>
              <a:t>techniques for training (score matching)</a:t>
            </a:r>
            <a:r>
              <a:rPr lang="en-GB"/>
              <a:t> and new insights (like connecting to </a:t>
            </a:r>
            <a:r>
              <a:rPr lang="en-GB" b="1"/>
              <a:t>SDEs and physics</a:t>
            </a:r>
            <a:r>
              <a:rPr lang="en-GB"/>
              <a:t>). It’s an advanced topic, but key for experts to know that diffusion models have a rich theory behind them – not just a hack.</a:t>
            </a:r>
          </a:p>
          <a:p>
            <a:pPr lvl="0">
              <a:buSzPct val="100000"/>
              <a:buFont typeface="Arial" pitchFamily="34"/>
              <a:buChar char="•"/>
            </a:pPr>
            <a:r>
              <a:rPr lang="en-GB" b="1"/>
              <a:t>Guided Diffusion:</a:t>
            </a:r>
            <a:r>
              <a:rPr lang="en-GB"/>
              <a:t> This refers to methods that improve or direct the generation process using guidance signals. We already covered classifier-free guidance on the architecture slide, so here you can mention the broader context. The first big guided diffusion was </a:t>
            </a:r>
            <a:r>
              <a:rPr lang="en-GB" b="1"/>
              <a:t>classifier-guided diffusion</a:t>
            </a:r>
            <a:r>
              <a:rPr lang="en-GB"/>
              <a:t> (Dhariwal &amp; Nichol, 2021), where an external classifier is trained to predict (for example) the class of an image, and during diffusion sampling, one adjusts the model’s predictions using the gradients from this classifier to push the image towards a desired class. This demonstrated a dramatic improvement in class-conditional image generation quality – diffusion models, with guidance, surpassed GANs like BigGAN in FID score, etc. Following that, classifier-free guidance (discussed earlier) became popular for text-to-image models. The slide specifically says “Allows conditioning for controlled generation of images and text,” which encapsulates both these methods. Stress that </a:t>
            </a:r>
            <a:r>
              <a:rPr lang="en-GB" b="1"/>
              <a:t>guided diffusion</a:t>
            </a:r>
            <a:r>
              <a:rPr lang="en-GB"/>
              <a:t> enables </a:t>
            </a:r>
            <a:r>
              <a:rPr lang="en-GB" i="1"/>
              <a:t>controllability</a:t>
            </a:r>
            <a:r>
              <a:rPr lang="en-GB"/>
              <a:t>: we’re not stuck with just random samples, we can guide the process to follow </a:t>
            </a:r>
            <a:r>
              <a:rPr lang="en-GB" b="1"/>
              <a:t>prompts, class labels, or other conditions</a:t>
            </a:r>
            <a:r>
              <a:rPr lang="en-GB"/>
              <a:t>. For text-to-image, models like </a:t>
            </a:r>
            <a:r>
              <a:rPr lang="en-GB" b="1"/>
              <a:t>GLIDE, DALL·E 2, Imagen</a:t>
            </a:r>
            <a:r>
              <a:rPr lang="en-GB"/>
              <a:t> all use some form of guided diffusion – either implicitly through classifier-free techniques or explicitly with CLIP-based guidance. The result is the AI can create what you ask it to, not just random drawings. This is hugely important for real-world use because users want to specify what to generate. For the technical audience, you can note that guided diffusion introduced a trade-off parameter (guidance scale) that balances fidelity to the condition vs. diversity of samples, effectively allowing tuning of </a:t>
            </a:r>
            <a:r>
              <a:rPr lang="en-GB" b="1"/>
              <a:t>mode coverage vs quality</a:t>
            </a:r>
            <a:r>
              <a:rPr lang="en-GB"/>
              <a:t>​</a:t>
            </a:r>
            <a:r>
              <a:rPr lang="en-GB">
                <a:hlinkClick r:id="rId5">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The advancement here is not a different model per se, but an enhancement that turns diffusion models from unguided generative models into powerful </a:t>
            </a:r>
            <a:r>
              <a:rPr lang="en-GB" b="1"/>
              <a:t>conditional generative models</a:t>
            </a:r>
            <a:r>
              <a:rPr lang="en-GB"/>
              <a:t>.</a:t>
            </a:r>
          </a:p>
          <a:p>
            <a:pPr lvl="0"/>
            <a:r>
              <a:rPr lang="en-GB"/>
              <a:t>In summary, point out that these advancements address key aspects: </a:t>
            </a:r>
            <a:r>
              <a:rPr lang="en-GB" b="1"/>
              <a:t>efficiency</a:t>
            </a:r>
            <a:r>
              <a:rPr lang="en-GB"/>
              <a:t> (LDMs making diffusion faster and more feasible), </a:t>
            </a:r>
            <a:r>
              <a:rPr lang="en-GB" b="1"/>
              <a:t>theoretical depth</a:t>
            </a:r>
            <a:r>
              <a:rPr lang="en-GB"/>
              <a:t> (SGM connecting to continuous-time and providing new training methods), and </a:t>
            </a:r>
            <a:r>
              <a:rPr lang="en-GB" b="1"/>
              <a:t>controllability/quality</a:t>
            </a:r>
            <a:r>
              <a:rPr lang="en-GB"/>
              <a:t> (guidance boosting the quality and usefulness of outputs). Together, they have propelled diffusion models to the forefront of generative AI in a very short time.</a:t>
            </a:r>
          </a:p>
          <a:p>
            <a:pPr lvl="0"/>
            <a:endParaRPr lang="en-GB"/>
          </a:p>
          <a:p>
            <a:pPr lvl="0"/>
            <a:endParaRPr lang="en-GB"/>
          </a:p>
        </p:txBody>
      </p:sp>
      <p:sp>
        <p:nvSpPr>
          <p:cNvPr id="4" name="Slide Number Placeholder 3">
            <a:extLst>
              <a:ext uri="{FF2B5EF4-FFF2-40B4-BE49-F238E27FC236}">
                <a16:creationId xmlns:a16="http://schemas.microsoft.com/office/drawing/2014/main" id="{9D4A9EAB-CA9B-6AEA-FB24-AC4EB7E2C495}"/>
              </a:ext>
            </a:extLst>
          </p:cNvPr>
          <p:cNvSpPr txBox="1">
            <a:spLocks noGrp="1"/>
          </p:cNvSpPr>
          <p:nvPr>
            <p:ph type="sldNum" sz="quarter" idx="8"/>
          </p:nvPr>
        </p:nvSpPr>
        <p:spPr/>
        <p:txBody>
          <a:bodyPr/>
          <a:lstStyle/>
          <a:p>
            <a:pPr lvl="0"/>
            <a:fld id="{344C6137-4129-4524-8F84-774193D7CBFF}" type="slidenum">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ABD73-8E1D-B0A4-BDE1-D50315C838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64726A-5ED2-0076-4805-C5C8F6D2EFB9}"/>
              </a:ext>
            </a:extLst>
          </p:cNvPr>
          <p:cNvSpPr txBox="1">
            <a:spLocks noGrp="1"/>
          </p:cNvSpPr>
          <p:nvPr>
            <p:ph type="body" sz="quarter" idx="1"/>
          </p:nvPr>
        </p:nvSpPr>
        <p:spPr/>
        <p:txBody>
          <a:bodyPr/>
          <a:lstStyle/>
          <a:p>
            <a:pPr lvl="0"/>
            <a:r>
              <a:rPr lang="en-GB" b="1"/>
              <a:t>Key Point:</a:t>
            </a:r>
            <a:r>
              <a:rPr lang="en-GB"/>
              <a:t> Recent advancements have improved diffusion models in various ways: </a:t>
            </a:r>
            <a:r>
              <a:rPr lang="en-GB" b="1"/>
              <a:t>Latent Diffusion Models (LDMs)</a:t>
            </a:r>
            <a:r>
              <a:rPr lang="en-GB"/>
              <a:t> make them more efficient by operating in compressed spaces, </a:t>
            </a:r>
            <a:r>
              <a:rPr lang="en-GB" b="1"/>
              <a:t>Score-Based Generative Models (SGM)</a:t>
            </a:r>
            <a:r>
              <a:rPr lang="en-GB"/>
              <a:t> provide a continuous-time perspective with score matching that improved training and sampling, and </a:t>
            </a:r>
            <a:r>
              <a:rPr lang="en-GB" b="1"/>
              <a:t>Guided Diffusion</a:t>
            </a:r>
            <a:r>
              <a:rPr lang="en-GB"/>
              <a:t> techniques (including classifier guidance and classifier-free guidance) allow </a:t>
            </a:r>
            <a:r>
              <a:rPr lang="en-GB" b="1"/>
              <a:t>controllable generation</a:t>
            </a:r>
            <a:r>
              <a:rPr lang="en-GB"/>
              <a:t> of outputs like images or text.</a:t>
            </a:r>
          </a:p>
          <a:p>
            <a:pPr lvl="0"/>
            <a:r>
              <a:rPr lang="en-GB" b="1"/>
              <a:t>Detailed Explanation:</a:t>
            </a:r>
            <a:r>
              <a:rPr lang="en-GB"/>
              <a:t> Go through each of the listed advancements, explaining their significance:</a:t>
            </a:r>
          </a:p>
          <a:p>
            <a:pPr lvl="0">
              <a:buSzPct val="100000"/>
              <a:buFont typeface="Arial" pitchFamily="34"/>
              <a:buChar char="•"/>
            </a:pPr>
            <a:r>
              <a:rPr lang="en-GB" b="1"/>
              <a:t>Latent Diffusion Models (LDMs):</a:t>
            </a:r>
            <a:r>
              <a:rPr lang="en-GB"/>
              <a:t> The idea of latent diffusion is to </a:t>
            </a:r>
            <a:r>
              <a:rPr lang="en-GB" b="1"/>
              <a:t>reduce the computational cost</a:t>
            </a:r>
            <a:r>
              <a:rPr lang="en-GB"/>
              <a:t> of diffusion models by not working in the original data space (e.g. pixel space) directly. Instead, you first compress the data into a smaller latent representation using an autoencoder. For example, an image might be encoded into a feature map that is 4× smaller in height and width (and with fewer channels) – so a huge 256×256×3 image becomes a more manageable 32×32×4 tensor. Then you train the diffusion model on these latents. Since each latent is much smaller than the original image, the diffusion model’s U-Net can be smaller and the number of operations is drastically less. After sampling in latent space, you decode the latent back into an image using the decoder of the autoencoder. This approach, introduced by Rombach et al. (2022), </a:t>
            </a:r>
            <a:r>
              <a:rPr lang="en-GB" b="1"/>
              <a:t>“reduces computational cost by applying diffusion in a compressed latent space”</a:t>
            </a:r>
            <a:r>
              <a:rPr lang="en-GB"/>
              <a:t>​file-coftxcup6pc4h4qvh8dcw3</a:t>
            </a:r>
          </a:p>
          <a:p>
            <a:pPr lvl="0">
              <a:buSzPct val="100000"/>
              <a:buFont typeface="Arial" pitchFamily="34"/>
              <a:buChar char="•"/>
            </a:pPr>
            <a:r>
              <a:rPr lang="en-GB"/>
              <a:t>​</a:t>
            </a:r>
            <a:r>
              <a:rPr lang="en-GB">
                <a:hlinkClick r:id="rId3">
                  <a:extLst>
                    <a:ext uri="{A12FA001-AC4F-418D-AE19-62706E023703}">
                      <ahyp:hlinkClr xmlns:ahyp="http://schemas.microsoft.com/office/drawing/2018/hyperlinkcolor" val="tx"/>
                    </a:ext>
                  </a:extLst>
                </a:hlinkClick>
              </a:rPr>
              <a:t>arxiv.org</a:t>
            </a:r>
            <a:endParaRPr lang="en-GB"/>
          </a:p>
          <a:p>
            <a:pPr lvl="0">
              <a:buSzPct val="100000"/>
              <a:buFont typeface="Arial" pitchFamily="34"/>
              <a:buChar char="•"/>
            </a:pPr>
            <a:r>
              <a:rPr lang="en-GB"/>
              <a:t>. Emphasize that this was a game-changer for scaling diffusion to high-resolution images and for making models like </a:t>
            </a:r>
            <a:r>
              <a:rPr lang="en-GB" b="1"/>
              <a:t>Stable Diffusion</a:t>
            </a:r>
            <a:r>
              <a:rPr lang="en-GB"/>
              <a:t> feasible on consumer hardware. LDMs maintain output quality because the autoencoder preserves important image details, but they save memory and time. Summarize: LDMs = diffusion on a smaller representation, which speeds up training and sampling without significantly hurting fidelity.</a:t>
            </a:r>
          </a:p>
          <a:p>
            <a:pPr lvl="0">
              <a:buSzPct val="100000"/>
              <a:buFont typeface="Arial" pitchFamily="34"/>
              <a:buChar char="•"/>
            </a:pPr>
            <a:r>
              <a:rPr lang="en-GB" b="1"/>
              <a:t>Score-Based Generative Modeling (SGM):</a:t>
            </a:r>
            <a:r>
              <a:rPr lang="en-GB"/>
              <a:t> This advancement actually grew in parallel with diffusion models. Score-based models (by Song &amp; Ermon, 2019 and subsequent works) are based on the concept of </a:t>
            </a:r>
            <a:r>
              <a:rPr lang="en-GB" b="1"/>
              <a:t>score matching</a:t>
            </a:r>
            <a:r>
              <a:rPr lang="en-GB"/>
              <a:t>. They train a model to output the </a:t>
            </a:r>
            <a:r>
              <a:rPr lang="en-GB" b="1"/>
              <a:t>gradient of the log-density (score)</a:t>
            </a:r>
            <a:r>
              <a:rPr lang="en-GB"/>
              <a:t> of the data distribution at various noise levels. In practice, this looks very similar to what we described with diffusion: adding noise to data and training a network to denoise (which is effectively learning the score). The big twist in SGM was formulating the problem in </a:t>
            </a:r>
            <a:r>
              <a:rPr lang="en-GB" b="1"/>
              <a:t>continuous time</a:t>
            </a:r>
            <a:r>
              <a:rPr lang="en-GB"/>
              <a:t>. Song et al. introduced the notion of infinitely many noise steps, turning the discrete diffusion process into a continuous </a:t>
            </a:r>
            <a:r>
              <a:rPr lang="en-GB" b="1"/>
              <a:t>Stochastic Differential Equation (SDE)</a:t>
            </a:r>
            <a:r>
              <a:rPr lang="en-GB"/>
              <a:t>. In this view, data is gradually perturbed by an SDE (like a continuous diffusion process), and the model learns to reverse it by solving the reverse-time SDE using the learned score function​</a:t>
            </a:r>
            <a:r>
              <a:rPr lang="en-GB">
                <a:hlinkClick r:id="rId4">
                  <a:extLst>
                    <a:ext uri="{A12FA001-AC4F-418D-AE19-62706E023703}">
                      <ahyp:hlinkClr xmlns:ahyp="http://schemas.microsoft.com/office/drawing/2018/hyperlinkcolor" val="tx"/>
                    </a:ext>
                  </a:extLst>
                </a:hlinkClick>
              </a:rPr>
              <a:t>ayandas.me</a:t>
            </a:r>
            <a:endParaRPr lang="en-GB"/>
          </a:p>
          <a:p>
            <a:pPr lvl="0">
              <a:buSzPct val="100000"/>
              <a:buFont typeface="Arial" pitchFamily="34"/>
              <a:buChar char="•"/>
            </a:pPr>
            <a:r>
              <a:rPr lang="en-GB"/>
              <a:t>. This continuous formulation allowed using advanced numerical methods for sampling (like predictor-corrector or ODE solvers) and established a deep connection between diffusion models and differential equations. For the audience: the technical folks will appreciate that SGMs showed how you can integrate the diffusion process, leading to algorithms that sometimes sample faster or allow likelihood computation by integrating probability flow ODEs. Meanwhile, the practical outcome of SGM research was improvements in training stability and sampling flexibility. The terminology “score-based generative models” and “diffusion models” are often used interchangeably now, because it was shown they are mathematically equivalent in many cases (diffusion model training is basically denoising score matching). The slide’s point is that this line of work provided new </a:t>
            </a:r>
            <a:r>
              <a:rPr lang="en-GB" b="1"/>
              <a:t>techniques for training (score matching)</a:t>
            </a:r>
            <a:r>
              <a:rPr lang="en-GB"/>
              <a:t> and new insights (like connecting to </a:t>
            </a:r>
            <a:r>
              <a:rPr lang="en-GB" b="1"/>
              <a:t>SDEs and physics</a:t>
            </a:r>
            <a:r>
              <a:rPr lang="en-GB"/>
              <a:t>). It’s an advanced topic, but key for experts to know that diffusion models have a rich theory behind them – not just a hack.</a:t>
            </a:r>
          </a:p>
          <a:p>
            <a:pPr lvl="0">
              <a:buSzPct val="100000"/>
              <a:buFont typeface="Arial" pitchFamily="34"/>
              <a:buChar char="•"/>
            </a:pPr>
            <a:r>
              <a:rPr lang="en-GB" b="1"/>
              <a:t>Guided Diffusion:</a:t>
            </a:r>
            <a:r>
              <a:rPr lang="en-GB"/>
              <a:t> This refers to methods that improve or direct the generation process using guidance signals. We already covered classifier-free guidance on the architecture slide, so here you can mention the broader context. The first big guided diffusion was </a:t>
            </a:r>
            <a:r>
              <a:rPr lang="en-GB" b="1"/>
              <a:t>classifier-guided diffusion</a:t>
            </a:r>
            <a:r>
              <a:rPr lang="en-GB"/>
              <a:t> (Dhariwal &amp; Nichol, 2021), where an external classifier is trained to predict (for example) the class of an image, and during diffusion sampling, one adjusts the model’s predictions using the gradients from this classifier to push the image towards a desired class. This demonstrated a dramatic improvement in class-conditional image generation quality – diffusion models, with guidance, surpassed GANs like BigGAN in FID score, etc. Following that, classifier-free guidance (discussed earlier) became popular for text-to-image models. The slide specifically says “Allows conditioning for controlled generation of images and text,” which encapsulates both these methods. Stress that </a:t>
            </a:r>
            <a:r>
              <a:rPr lang="en-GB" b="1"/>
              <a:t>guided diffusion</a:t>
            </a:r>
            <a:r>
              <a:rPr lang="en-GB"/>
              <a:t> enables </a:t>
            </a:r>
            <a:r>
              <a:rPr lang="en-GB" i="1"/>
              <a:t>controllability</a:t>
            </a:r>
            <a:r>
              <a:rPr lang="en-GB"/>
              <a:t>: we’re not stuck with just random samples, we can guide the process to follow </a:t>
            </a:r>
            <a:r>
              <a:rPr lang="en-GB" b="1"/>
              <a:t>prompts, class labels, or other conditions</a:t>
            </a:r>
            <a:r>
              <a:rPr lang="en-GB"/>
              <a:t>. For text-to-image, models like </a:t>
            </a:r>
            <a:r>
              <a:rPr lang="en-GB" b="1"/>
              <a:t>GLIDE, DALL·E 2, Imagen</a:t>
            </a:r>
            <a:r>
              <a:rPr lang="en-GB"/>
              <a:t> all use some form of guided diffusion – either implicitly through classifier-free techniques or explicitly with CLIP-based guidance. The result is the AI can create what you ask it to, not just random drawings. This is hugely important for real-world use because users want to specify what to generate. For the technical audience, you can note that guided diffusion introduced a trade-off parameter (guidance scale) that balances fidelity to the condition vs. diversity of samples, effectively allowing tuning of </a:t>
            </a:r>
            <a:r>
              <a:rPr lang="en-GB" b="1"/>
              <a:t>mode coverage vs quality</a:t>
            </a:r>
            <a:r>
              <a:rPr lang="en-GB"/>
              <a:t>​</a:t>
            </a:r>
            <a:r>
              <a:rPr lang="en-GB">
                <a:hlinkClick r:id="rId5">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The advancement here is not a different model per se, but an enhancement that turns diffusion models from unguided generative models into powerful </a:t>
            </a:r>
            <a:r>
              <a:rPr lang="en-GB" b="1"/>
              <a:t>conditional generative models</a:t>
            </a:r>
            <a:r>
              <a:rPr lang="en-GB"/>
              <a:t>.</a:t>
            </a:r>
          </a:p>
          <a:p>
            <a:pPr lvl="0"/>
            <a:r>
              <a:rPr lang="en-GB"/>
              <a:t>In summary, point out that these advancements address key aspects: </a:t>
            </a:r>
            <a:r>
              <a:rPr lang="en-GB" b="1"/>
              <a:t>efficiency</a:t>
            </a:r>
            <a:r>
              <a:rPr lang="en-GB"/>
              <a:t> (LDMs making diffusion faster and more feasible), </a:t>
            </a:r>
            <a:r>
              <a:rPr lang="en-GB" b="1"/>
              <a:t>theoretical depth</a:t>
            </a:r>
            <a:r>
              <a:rPr lang="en-GB"/>
              <a:t> (SGM connecting to continuous-time and providing new training methods), and </a:t>
            </a:r>
            <a:r>
              <a:rPr lang="en-GB" b="1"/>
              <a:t>controllability/quality</a:t>
            </a:r>
            <a:r>
              <a:rPr lang="en-GB"/>
              <a:t> (guidance boosting the quality and usefulness of outputs). Together, they have propelled diffusion models to the forefront of generative AI in a very short time.</a:t>
            </a:r>
          </a:p>
          <a:p>
            <a:pPr lvl="0"/>
            <a:endParaRPr lang="en-GB"/>
          </a:p>
        </p:txBody>
      </p:sp>
      <p:sp>
        <p:nvSpPr>
          <p:cNvPr id="4" name="Slide Number Placeholder 3">
            <a:extLst>
              <a:ext uri="{FF2B5EF4-FFF2-40B4-BE49-F238E27FC236}">
                <a16:creationId xmlns:a16="http://schemas.microsoft.com/office/drawing/2014/main" id="{10A9977A-5998-381A-F534-64D1D9285A94}"/>
              </a:ext>
            </a:extLst>
          </p:cNvPr>
          <p:cNvSpPr txBox="1">
            <a:spLocks noGrp="1"/>
          </p:cNvSpPr>
          <p:nvPr>
            <p:ph type="sldNum" sz="quarter" idx="8"/>
          </p:nvPr>
        </p:nvSpPr>
        <p:spPr/>
        <p:txBody>
          <a:bodyPr/>
          <a:lstStyle/>
          <a:p>
            <a:pPr lvl="0"/>
            <a:fld id="{6D366137-E3B8-4ADA-B472-F2A8E64B2685}" type="slidenum">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ECFF0-7FD4-2601-2238-90D2DF1EEB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0EE736-45F1-59BA-5DB5-180D94446783}"/>
              </a:ext>
            </a:extLst>
          </p:cNvPr>
          <p:cNvSpPr txBox="1">
            <a:spLocks noGrp="1"/>
          </p:cNvSpPr>
          <p:nvPr>
            <p:ph type="body" sz="quarter" idx="1"/>
          </p:nvPr>
        </p:nvSpPr>
        <p:spPr/>
        <p:txBody>
          <a:bodyPr/>
          <a:lstStyle/>
          <a:p>
            <a:pPr lvl="0"/>
            <a:r>
              <a:rPr lang="en-GB" b="1"/>
              <a:t>Key Point:</a:t>
            </a:r>
            <a:r>
              <a:rPr lang="en-GB"/>
              <a:t> Recent advancements have improved diffusion models in various ways: </a:t>
            </a:r>
            <a:r>
              <a:rPr lang="en-GB" b="1"/>
              <a:t>Latent Diffusion Models (LDMs)</a:t>
            </a:r>
            <a:r>
              <a:rPr lang="en-GB"/>
              <a:t> make them more efficient by operating in compressed spaces, </a:t>
            </a:r>
            <a:r>
              <a:rPr lang="en-GB" b="1"/>
              <a:t>Score-Based Generative Models (SGM)</a:t>
            </a:r>
            <a:r>
              <a:rPr lang="en-GB"/>
              <a:t> provide a continuous-time perspective with score matching that improved training and sampling, and </a:t>
            </a:r>
            <a:r>
              <a:rPr lang="en-GB" b="1"/>
              <a:t>Guided Diffusion</a:t>
            </a:r>
            <a:r>
              <a:rPr lang="en-GB"/>
              <a:t> techniques (including classifier guidance and classifier-free guidance) allow </a:t>
            </a:r>
            <a:r>
              <a:rPr lang="en-GB" b="1"/>
              <a:t>controllable generation</a:t>
            </a:r>
            <a:r>
              <a:rPr lang="en-GB"/>
              <a:t> of outputs like images or text.</a:t>
            </a:r>
          </a:p>
          <a:p>
            <a:pPr lvl="0"/>
            <a:r>
              <a:rPr lang="en-GB" b="1"/>
              <a:t>Detailed Explanation:</a:t>
            </a:r>
            <a:r>
              <a:rPr lang="en-GB"/>
              <a:t> Go through each of the listed advancements, explaining their significance:</a:t>
            </a:r>
          </a:p>
          <a:p>
            <a:pPr lvl="0">
              <a:buSzPct val="100000"/>
              <a:buFont typeface="Arial" pitchFamily="34"/>
              <a:buChar char="•"/>
            </a:pPr>
            <a:r>
              <a:rPr lang="en-GB" b="1"/>
              <a:t>Latent Diffusion Models (LDMs):</a:t>
            </a:r>
            <a:r>
              <a:rPr lang="en-GB"/>
              <a:t> The idea of latent diffusion is to </a:t>
            </a:r>
            <a:r>
              <a:rPr lang="en-GB" b="1"/>
              <a:t>reduce the computational cost</a:t>
            </a:r>
            <a:r>
              <a:rPr lang="en-GB"/>
              <a:t> of diffusion models by not working in the original data space (e.g. pixel space) directly. Instead, you first compress the data into a smaller latent representation using an autoencoder. For example, an image might be encoded into a feature map that is 4× smaller in height and width (and with fewer channels) – so a huge 256×256×3 image becomes a more manageable 32×32×4 tensor. Then you train the diffusion model on these latents. Since each latent is much smaller than the original image, the diffusion model’s U-Net can be smaller and the number of operations is drastically less. After sampling in latent space, you decode the latent back into an image using the decoder of the autoencoder. This approach, introduced by Rombach et al. (2022), </a:t>
            </a:r>
            <a:r>
              <a:rPr lang="en-GB" b="1"/>
              <a:t>“reduces computational cost by applying diffusion in a compressed latent space”</a:t>
            </a:r>
            <a:r>
              <a:rPr lang="en-GB"/>
              <a:t>​file-coftxcup6pc4h4qvh8dcw3</a:t>
            </a:r>
          </a:p>
          <a:p>
            <a:pPr lvl="0">
              <a:buSzPct val="100000"/>
              <a:buFont typeface="Arial" pitchFamily="34"/>
              <a:buChar char="•"/>
            </a:pPr>
            <a:r>
              <a:rPr lang="en-GB"/>
              <a:t>​</a:t>
            </a:r>
            <a:r>
              <a:rPr lang="en-GB">
                <a:hlinkClick r:id="rId3">
                  <a:extLst>
                    <a:ext uri="{A12FA001-AC4F-418D-AE19-62706E023703}">
                      <ahyp:hlinkClr xmlns:ahyp="http://schemas.microsoft.com/office/drawing/2018/hyperlinkcolor" val="tx"/>
                    </a:ext>
                  </a:extLst>
                </a:hlinkClick>
              </a:rPr>
              <a:t>arxiv.org</a:t>
            </a:r>
            <a:endParaRPr lang="en-GB"/>
          </a:p>
          <a:p>
            <a:pPr lvl="0">
              <a:buSzPct val="100000"/>
              <a:buFont typeface="Arial" pitchFamily="34"/>
              <a:buChar char="•"/>
            </a:pPr>
            <a:r>
              <a:rPr lang="en-GB"/>
              <a:t>. Emphasize that this was a game-changer for scaling diffusion to high-resolution images and for making models like </a:t>
            </a:r>
            <a:r>
              <a:rPr lang="en-GB" b="1"/>
              <a:t>Stable Diffusion</a:t>
            </a:r>
            <a:r>
              <a:rPr lang="en-GB"/>
              <a:t> feasible on consumer hardware. LDMs maintain output quality because the autoencoder preserves important image details, but they save memory and time. Summarize: LDMs = diffusion on a smaller representation, which speeds up training and sampling without significantly hurting fidelity.</a:t>
            </a:r>
          </a:p>
          <a:p>
            <a:pPr lvl="0">
              <a:buSzPct val="100000"/>
              <a:buFont typeface="Arial" pitchFamily="34"/>
              <a:buChar char="•"/>
            </a:pPr>
            <a:r>
              <a:rPr lang="en-GB" b="1"/>
              <a:t>Score-Based Generative Modeling (SGM):</a:t>
            </a:r>
            <a:r>
              <a:rPr lang="en-GB"/>
              <a:t> This advancement actually grew in parallel with diffusion models. Score-based models (by Song &amp; Ermon, 2019 and subsequent works) are based on the concept of </a:t>
            </a:r>
            <a:r>
              <a:rPr lang="en-GB" b="1"/>
              <a:t>score matching</a:t>
            </a:r>
            <a:r>
              <a:rPr lang="en-GB"/>
              <a:t>. They train a model to output the </a:t>
            </a:r>
            <a:r>
              <a:rPr lang="en-GB" b="1"/>
              <a:t>gradient of the log-density (score)</a:t>
            </a:r>
            <a:r>
              <a:rPr lang="en-GB"/>
              <a:t> of the data distribution at various noise levels. In practice, this looks very similar to what we described with diffusion: adding noise to data and training a network to denoise (which is effectively learning the score). The big twist in SGM was formulating the problem in </a:t>
            </a:r>
            <a:r>
              <a:rPr lang="en-GB" b="1"/>
              <a:t>continuous time</a:t>
            </a:r>
            <a:r>
              <a:rPr lang="en-GB"/>
              <a:t>. Song et al. introduced the notion of infinitely many noise steps, turning the discrete diffusion process into a continuous </a:t>
            </a:r>
            <a:r>
              <a:rPr lang="en-GB" b="1"/>
              <a:t>Stochastic Differential Equation (SDE)</a:t>
            </a:r>
            <a:r>
              <a:rPr lang="en-GB"/>
              <a:t>. In this view, data is gradually perturbed by an SDE (like a continuous diffusion process), and the model learns to reverse it by solving the reverse-time SDE using the learned score function​</a:t>
            </a:r>
            <a:r>
              <a:rPr lang="en-GB">
                <a:hlinkClick r:id="rId4">
                  <a:extLst>
                    <a:ext uri="{A12FA001-AC4F-418D-AE19-62706E023703}">
                      <ahyp:hlinkClr xmlns:ahyp="http://schemas.microsoft.com/office/drawing/2018/hyperlinkcolor" val="tx"/>
                    </a:ext>
                  </a:extLst>
                </a:hlinkClick>
              </a:rPr>
              <a:t>ayandas.me</a:t>
            </a:r>
            <a:endParaRPr lang="en-GB"/>
          </a:p>
          <a:p>
            <a:pPr lvl="0">
              <a:buSzPct val="100000"/>
              <a:buFont typeface="Arial" pitchFamily="34"/>
              <a:buChar char="•"/>
            </a:pPr>
            <a:r>
              <a:rPr lang="en-GB"/>
              <a:t>. This continuous formulation allowed using advanced numerical methods for sampling (like predictor-corrector or ODE solvers) and established a deep connection between diffusion models and differential equations. For the audience: the technical folks will appreciate that SGMs showed how you can integrate the diffusion process, leading to algorithms that sometimes sample faster or allow likelihood computation by integrating probability flow ODEs. Meanwhile, the practical outcome of SGM research was improvements in training stability and sampling flexibility. The terminology “score-based generative models” and “diffusion models” are often used interchangeably now, because it was shown they are mathematically equivalent in many cases (diffusion model training is basically denoising score matching). The slide’s point is that this line of work provided new </a:t>
            </a:r>
            <a:r>
              <a:rPr lang="en-GB" b="1"/>
              <a:t>techniques for training (score matching)</a:t>
            </a:r>
            <a:r>
              <a:rPr lang="en-GB"/>
              <a:t> and new insights (like connecting to </a:t>
            </a:r>
            <a:r>
              <a:rPr lang="en-GB" b="1"/>
              <a:t>SDEs and physics</a:t>
            </a:r>
            <a:r>
              <a:rPr lang="en-GB"/>
              <a:t>). It’s an advanced topic, but key for experts to know that diffusion models have a rich theory behind them – not just a hack.</a:t>
            </a:r>
          </a:p>
          <a:p>
            <a:pPr lvl="0">
              <a:buSzPct val="100000"/>
              <a:buFont typeface="Arial" pitchFamily="34"/>
              <a:buChar char="•"/>
            </a:pPr>
            <a:r>
              <a:rPr lang="en-GB" b="1"/>
              <a:t>Guided Diffusion:</a:t>
            </a:r>
            <a:r>
              <a:rPr lang="en-GB"/>
              <a:t> This refers to methods that improve or direct the generation process using guidance signals. We already covered classifier-free guidance on the architecture slide, so here you can mention the broader context. The first big guided diffusion was </a:t>
            </a:r>
            <a:r>
              <a:rPr lang="en-GB" b="1"/>
              <a:t>classifier-guided diffusion</a:t>
            </a:r>
            <a:r>
              <a:rPr lang="en-GB"/>
              <a:t> (Dhariwal &amp; Nichol, 2021), where an external classifier is trained to predict (for example) the class of an image, and during diffusion sampling, one adjusts the model’s predictions using the gradients from this classifier to push the image towards a desired class. This demonstrated a dramatic improvement in class-conditional image generation quality – diffusion models, with guidance, surpassed GANs like BigGAN in FID score, etc. Following that, classifier-free guidance (discussed earlier) became popular for text-to-image models. The slide specifically says “Allows conditioning for controlled generation of images and text,” which encapsulates both these methods. Stress that </a:t>
            </a:r>
            <a:r>
              <a:rPr lang="en-GB" b="1"/>
              <a:t>guided diffusion</a:t>
            </a:r>
            <a:r>
              <a:rPr lang="en-GB"/>
              <a:t> enables </a:t>
            </a:r>
            <a:r>
              <a:rPr lang="en-GB" i="1"/>
              <a:t>controllability</a:t>
            </a:r>
            <a:r>
              <a:rPr lang="en-GB"/>
              <a:t>: we’re not stuck with just random samples, we can guide the process to follow </a:t>
            </a:r>
            <a:r>
              <a:rPr lang="en-GB" b="1"/>
              <a:t>prompts, class labels, or other conditions</a:t>
            </a:r>
            <a:r>
              <a:rPr lang="en-GB"/>
              <a:t>. For text-to-image, models like </a:t>
            </a:r>
            <a:r>
              <a:rPr lang="en-GB" b="1"/>
              <a:t>GLIDE, DALL·E 2, Imagen</a:t>
            </a:r>
            <a:r>
              <a:rPr lang="en-GB"/>
              <a:t> all use some form of guided diffusion – either implicitly through classifier-free techniques or explicitly with CLIP-based guidance. The result is the AI can create what you ask it to, not just random drawings. This is hugely important for real-world use because users want to specify what to generate. For the technical audience, you can note that guided diffusion introduced a trade-off parameter (guidance scale) that balances fidelity to the condition vs. diversity of samples, effectively allowing tuning of </a:t>
            </a:r>
            <a:r>
              <a:rPr lang="en-GB" b="1"/>
              <a:t>mode coverage vs quality</a:t>
            </a:r>
            <a:r>
              <a:rPr lang="en-GB"/>
              <a:t>​</a:t>
            </a:r>
            <a:r>
              <a:rPr lang="en-GB">
                <a:hlinkClick r:id="rId5">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The advancement here is not a different model per se, but an enhancement that turns diffusion models from unguided generative models into powerful </a:t>
            </a:r>
            <a:r>
              <a:rPr lang="en-GB" b="1"/>
              <a:t>conditional generative models</a:t>
            </a:r>
            <a:r>
              <a:rPr lang="en-GB"/>
              <a:t>.</a:t>
            </a:r>
          </a:p>
          <a:p>
            <a:pPr lvl="0"/>
            <a:r>
              <a:rPr lang="en-GB"/>
              <a:t>In summary, point out that these advancements address key aspects: </a:t>
            </a:r>
            <a:r>
              <a:rPr lang="en-GB" b="1"/>
              <a:t>efficiency</a:t>
            </a:r>
            <a:r>
              <a:rPr lang="en-GB"/>
              <a:t> (LDMs making diffusion faster and more feasible), </a:t>
            </a:r>
            <a:r>
              <a:rPr lang="en-GB" b="1"/>
              <a:t>theoretical depth</a:t>
            </a:r>
            <a:r>
              <a:rPr lang="en-GB"/>
              <a:t> (SGM connecting to continuous-time and providing new training methods), and </a:t>
            </a:r>
            <a:r>
              <a:rPr lang="en-GB" b="1"/>
              <a:t>controllability/quality</a:t>
            </a:r>
            <a:r>
              <a:rPr lang="en-GB"/>
              <a:t> (guidance boosting the quality and usefulness of outputs). Together, they have propelled diffusion models to the forefront of generative AI in a very short time.</a:t>
            </a:r>
          </a:p>
          <a:p>
            <a:pPr lvl="0"/>
            <a:endParaRPr lang="en-GB"/>
          </a:p>
        </p:txBody>
      </p:sp>
      <p:sp>
        <p:nvSpPr>
          <p:cNvPr id="4" name="Slide Number Placeholder 3">
            <a:extLst>
              <a:ext uri="{FF2B5EF4-FFF2-40B4-BE49-F238E27FC236}">
                <a16:creationId xmlns:a16="http://schemas.microsoft.com/office/drawing/2014/main" id="{42F2E1B3-BE1B-5BD7-86CE-BB98CBD99F7D}"/>
              </a:ext>
            </a:extLst>
          </p:cNvPr>
          <p:cNvSpPr txBox="1">
            <a:spLocks noGrp="1"/>
          </p:cNvSpPr>
          <p:nvPr>
            <p:ph type="sldNum" sz="quarter" idx="8"/>
          </p:nvPr>
        </p:nvSpPr>
        <p:spPr/>
        <p:txBody>
          <a:bodyPr/>
          <a:lstStyle/>
          <a:p>
            <a:pPr lvl="0"/>
            <a:fld id="{AB57064D-4B5D-4EA1-9682-D499599E298D}" type="slidenum">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97DF0B-1D31-199B-1549-1403322457D2}"/>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FACB1418-6735-7C4B-BB30-A364A0335449}"/>
              </a:ext>
            </a:extLst>
          </p:cNvPr>
          <p:cNvSpPr txBox="1">
            <a:spLocks noGrp="1"/>
          </p:cNvSpPr>
          <p:nvPr>
            <p:ph type="body" sz="quarter" idx="1"/>
          </p:nvPr>
        </p:nvSpPr>
        <p:spPr/>
        <p:txBody>
          <a:bodyPr/>
          <a:lstStyle/>
          <a:p>
            <a:pPr lvl="0"/>
            <a:r>
              <a:rPr lang="en-GB"/>
              <a:t>Hey everyone, thank you for coming today, and thank you to AI Society for allowing me to present diffusion models to you today. Diffusion models hold a very dear place in my heart as it was one of the first things I had studied all the way back in 2019. Since then the cutting edge has moved very far from the early aspects of GANs. If I was to explain diffusion models in one phrase I would say that they generate data by iteratively refining random noise generation into realistic samples. If you have heard of DALL-E or heard of Trump and Biden speaking together about Minecraft then that’s the working piece behind it. But beside these niche tools there are also very useful real-world tools which we will get more into. Throughout these I will delve through how diffusion models actually work, deeper into the mathematics, the training processes and finally the training model. We will discuss how to generate samples and highlight important architectural components like the unet and try to look at recent advancement. I would like throughout this for anyone to ask any question no matter how dumb you might think the question. By the end of the hour you should have a very good understanding of how this works and you should be able to go home and code these yourselves there is some code examples that I will present near the end.</a:t>
            </a:r>
          </a:p>
          <a:p>
            <a:pPr lvl="0"/>
            <a:r>
              <a:rPr lang="en-GB"/>
              <a:t> </a:t>
            </a:r>
          </a:p>
        </p:txBody>
      </p:sp>
      <p:sp>
        <p:nvSpPr>
          <p:cNvPr id="4" name="Slide Number Placeholder 3">
            <a:extLst>
              <a:ext uri="{FF2B5EF4-FFF2-40B4-BE49-F238E27FC236}">
                <a16:creationId xmlns:a16="http://schemas.microsoft.com/office/drawing/2014/main" id="{53668215-5D9F-899B-6669-F0DBD0635176}"/>
              </a:ext>
            </a:extLst>
          </p:cNvPr>
          <p:cNvSpPr txBox="1">
            <a:spLocks noGrp="1"/>
          </p:cNvSpPr>
          <p:nvPr>
            <p:ph type="sldNum" sz="quarter" idx="8"/>
          </p:nvPr>
        </p:nvSpPr>
        <p:spPr/>
        <p:txBody>
          <a:bodyPr/>
          <a:lstStyle/>
          <a:p>
            <a:pPr lvl="0"/>
            <a:fld id="{F2AD6F66-D6FC-4193-8A9B-9B15150091FE}" type="slidenum">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46D0F-488F-0938-C6B3-C4B8176CE9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4390A-4BD8-4DD9-2473-8B923357FE5A}"/>
              </a:ext>
            </a:extLst>
          </p:cNvPr>
          <p:cNvSpPr txBox="1">
            <a:spLocks noGrp="1"/>
          </p:cNvSpPr>
          <p:nvPr>
            <p:ph type="body" sz="quarter" idx="1"/>
          </p:nvPr>
        </p:nvSpPr>
        <p:spPr/>
        <p:txBody>
          <a:bodyPr/>
          <a:lstStyle/>
          <a:p>
            <a:pPr lvl="0"/>
            <a:r>
              <a:rPr lang="en-GB" b="1"/>
              <a:t>Key Point:</a:t>
            </a:r>
            <a:r>
              <a:rPr lang="en-GB"/>
              <a:t> Recent advancements have improved diffusion models in various ways: </a:t>
            </a:r>
            <a:r>
              <a:rPr lang="en-GB" b="1"/>
              <a:t>Latent Diffusion Models (LDMs)</a:t>
            </a:r>
            <a:r>
              <a:rPr lang="en-GB"/>
              <a:t> make them more efficient by operating in compressed spaces, </a:t>
            </a:r>
            <a:r>
              <a:rPr lang="en-GB" b="1"/>
              <a:t>Score-Based Generative Models (SGM)</a:t>
            </a:r>
            <a:r>
              <a:rPr lang="en-GB"/>
              <a:t> provide a continuous-time perspective with score matching that improved training and sampling, and </a:t>
            </a:r>
            <a:r>
              <a:rPr lang="en-GB" b="1"/>
              <a:t>Guided Diffusion</a:t>
            </a:r>
            <a:r>
              <a:rPr lang="en-GB"/>
              <a:t> techniques (including classifier guidance and classifier-free guidance) allow </a:t>
            </a:r>
            <a:r>
              <a:rPr lang="en-GB" b="1"/>
              <a:t>controllable generation</a:t>
            </a:r>
            <a:r>
              <a:rPr lang="en-GB"/>
              <a:t> of outputs like images or text.</a:t>
            </a:r>
          </a:p>
          <a:p>
            <a:pPr lvl="0"/>
            <a:r>
              <a:rPr lang="en-GB" b="1"/>
              <a:t>Detailed Explanation:</a:t>
            </a:r>
            <a:r>
              <a:rPr lang="en-GB"/>
              <a:t> Go through each of the listed advancements, explaining their significance:</a:t>
            </a:r>
          </a:p>
          <a:p>
            <a:pPr lvl="0">
              <a:buSzPct val="100000"/>
              <a:buFont typeface="Arial" pitchFamily="34"/>
              <a:buChar char="•"/>
            </a:pPr>
            <a:r>
              <a:rPr lang="en-GB" b="1"/>
              <a:t>Latent Diffusion Models (LDMs):</a:t>
            </a:r>
            <a:r>
              <a:rPr lang="en-GB"/>
              <a:t> The idea of latent diffusion is to </a:t>
            </a:r>
            <a:r>
              <a:rPr lang="en-GB" b="1"/>
              <a:t>reduce the computational cost</a:t>
            </a:r>
            <a:r>
              <a:rPr lang="en-GB"/>
              <a:t> of diffusion models by not working in the original data space (e.g. pixel space) directly. Instead, you first compress the data into a smaller latent representation using an autoencoder. For example, an image might be encoded into a feature map that is 4× smaller in height and width (and with fewer channels) – so a huge 256×256×3 image becomes a more manageable 32×32×4 tensor. Then you train the diffusion model on these latents. Since each latent is much smaller than the original image, the diffusion model’s U-Net can be smaller and the number of operations is drastically less. After sampling in latent space, you decode the latent back into an image using the decoder of the autoencoder. This approach, introduced by Rombach et al. (2022), </a:t>
            </a:r>
            <a:r>
              <a:rPr lang="en-GB" b="1"/>
              <a:t>“reduces computational cost by applying diffusion in a compressed latent space”</a:t>
            </a:r>
            <a:r>
              <a:rPr lang="en-GB"/>
              <a:t>​file-coftxcup6pc4h4qvh8dcw3</a:t>
            </a:r>
          </a:p>
          <a:p>
            <a:pPr lvl="0">
              <a:buSzPct val="100000"/>
              <a:buFont typeface="Arial" pitchFamily="34"/>
              <a:buChar char="•"/>
            </a:pPr>
            <a:r>
              <a:rPr lang="en-GB"/>
              <a:t>​</a:t>
            </a:r>
            <a:r>
              <a:rPr lang="en-GB">
                <a:hlinkClick r:id="rId3">
                  <a:extLst>
                    <a:ext uri="{A12FA001-AC4F-418D-AE19-62706E023703}">
                      <ahyp:hlinkClr xmlns:ahyp="http://schemas.microsoft.com/office/drawing/2018/hyperlinkcolor" val="tx"/>
                    </a:ext>
                  </a:extLst>
                </a:hlinkClick>
              </a:rPr>
              <a:t>arxiv.org</a:t>
            </a:r>
            <a:endParaRPr lang="en-GB"/>
          </a:p>
          <a:p>
            <a:pPr lvl="0">
              <a:buSzPct val="100000"/>
              <a:buFont typeface="Arial" pitchFamily="34"/>
              <a:buChar char="•"/>
            </a:pPr>
            <a:r>
              <a:rPr lang="en-GB"/>
              <a:t>. Emphasize that this was a game-changer for scaling diffusion to high-resolution images and for making models like </a:t>
            </a:r>
            <a:r>
              <a:rPr lang="en-GB" b="1"/>
              <a:t>Stable Diffusion</a:t>
            </a:r>
            <a:r>
              <a:rPr lang="en-GB"/>
              <a:t> feasible on consumer hardware. LDMs maintain output quality because the autoencoder preserves important image details, but they save memory and time. Summarize: LDMs = diffusion on a smaller representation, which speeds up training and sampling without significantly hurting fidelity.</a:t>
            </a:r>
          </a:p>
          <a:p>
            <a:pPr lvl="0">
              <a:buSzPct val="100000"/>
              <a:buFont typeface="Arial" pitchFamily="34"/>
              <a:buChar char="•"/>
            </a:pPr>
            <a:r>
              <a:rPr lang="en-GB" b="1"/>
              <a:t>Score-Based Generative Modeling (SGM):</a:t>
            </a:r>
            <a:r>
              <a:rPr lang="en-GB"/>
              <a:t> This advancement actually grew in parallel with diffusion models. Score-based models (by Song &amp; Ermon, 2019 and subsequent works) are based on the concept of </a:t>
            </a:r>
            <a:r>
              <a:rPr lang="en-GB" b="1"/>
              <a:t>score matching</a:t>
            </a:r>
            <a:r>
              <a:rPr lang="en-GB"/>
              <a:t>. They train a model to output the </a:t>
            </a:r>
            <a:r>
              <a:rPr lang="en-GB" b="1"/>
              <a:t>gradient of the log-density (score)</a:t>
            </a:r>
            <a:r>
              <a:rPr lang="en-GB"/>
              <a:t> of the data distribution at various noise levels. In practice, this looks very similar to what we described with diffusion: adding noise to data and training a network to denoise (which is effectively learning the score). The big twist in SGM was formulating the problem in </a:t>
            </a:r>
            <a:r>
              <a:rPr lang="en-GB" b="1"/>
              <a:t>continuous time</a:t>
            </a:r>
            <a:r>
              <a:rPr lang="en-GB"/>
              <a:t>. Song et al. introduced the notion of infinitely many noise steps, turning the discrete diffusion process into a continuous </a:t>
            </a:r>
            <a:r>
              <a:rPr lang="en-GB" b="1"/>
              <a:t>Stochastic Differential Equation (SDE)</a:t>
            </a:r>
            <a:r>
              <a:rPr lang="en-GB"/>
              <a:t>. In this view, data is gradually perturbed by an SDE (like a continuous diffusion process), and the model learns to reverse it by solving the reverse-time SDE using the learned score function​</a:t>
            </a:r>
            <a:r>
              <a:rPr lang="en-GB">
                <a:hlinkClick r:id="rId4">
                  <a:extLst>
                    <a:ext uri="{A12FA001-AC4F-418D-AE19-62706E023703}">
                      <ahyp:hlinkClr xmlns:ahyp="http://schemas.microsoft.com/office/drawing/2018/hyperlinkcolor" val="tx"/>
                    </a:ext>
                  </a:extLst>
                </a:hlinkClick>
              </a:rPr>
              <a:t>ayandas.me</a:t>
            </a:r>
            <a:endParaRPr lang="en-GB"/>
          </a:p>
          <a:p>
            <a:pPr lvl="0">
              <a:buSzPct val="100000"/>
              <a:buFont typeface="Arial" pitchFamily="34"/>
              <a:buChar char="•"/>
            </a:pPr>
            <a:r>
              <a:rPr lang="en-GB"/>
              <a:t>. This continuous formulation allowed using advanced numerical methods for sampling (like predictor-corrector or ODE solvers) and established a deep connection between diffusion models and differential equations. For the audience: the technical folks will appreciate that SGMs showed how you can integrate the diffusion process, leading to algorithms that sometimes sample faster or allow likelihood computation by integrating probability flow ODEs. Meanwhile, the practical outcome of SGM research was improvements in training stability and sampling flexibility. The terminology “score-based generative models” and “diffusion models” are often used interchangeably now, because it was shown they are mathematically equivalent in many cases (diffusion model training is basically denoising score matching). The slide’s point is that this line of work provided new </a:t>
            </a:r>
            <a:r>
              <a:rPr lang="en-GB" b="1"/>
              <a:t>techniques for training (score matching)</a:t>
            </a:r>
            <a:r>
              <a:rPr lang="en-GB"/>
              <a:t> and new insights (like connecting to </a:t>
            </a:r>
            <a:r>
              <a:rPr lang="en-GB" b="1"/>
              <a:t>SDEs and physics</a:t>
            </a:r>
            <a:r>
              <a:rPr lang="en-GB"/>
              <a:t>). It’s an advanced topic, but key for experts to know that diffusion models have a rich theory behind them – not just a hack.</a:t>
            </a:r>
          </a:p>
          <a:p>
            <a:pPr lvl="0">
              <a:buSzPct val="100000"/>
              <a:buFont typeface="Arial" pitchFamily="34"/>
              <a:buChar char="•"/>
            </a:pPr>
            <a:r>
              <a:rPr lang="en-GB" b="1"/>
              <a:t>Guided Diffusion:</a:t>
            </a:r>
            <a:r>
              <a:rPr lang="en-GB"/>
              <a:t> This refers to methods that improve or direct the generation process using guidance signals. We already covered classifier-free guidance on the architecture slide, so here you can mention the broader context. The first big guided diffusion was </a:t>
            </a:r>
            <a:r>
              <a:rPr lang="en-GB" b="1"/>
              <a:t>classifier-guided diffusion</a:t>
            </a:r>
            <a:r>
              <a:rPr lang="en-GB"/>
              <a:t> (Dhariwal &amp; Nichol, 2021), where an external classifier is trained to predict (for example) the class of an image, and during diffusion sampling, one adjusts the model’s predictions using the gradients from this classifier to push the image towards a desired class. This demonstrated a dramatic improvement in class-conditional image generation quality – diffusion models, with guidance, surpassed GANs like BigGAN in FID score, etc. Following that, classifier-free guidance (discussed earlier) became popular for text-to-image models. The slide specifically says “Allows conditioning for controlled generation of images and text,” which encapsulates both these methods. Stress that </a:t>
            </a:r>
            <a:r>
              <a:rPr lang="en-GB" b="1"/>
              <a:t>guided diffusion</a:t>
            </a:r>
            <a:r>
              <a:rPr lang="en-GB"/>
              <a:t> enables </a:t>
            </a:r>
            <a:r>
              <a:rPr lang="en-GB" i="1"/>
              <a:t>controllability</a:t>
            </a:r>
            <a:r>
              <a:rPr lang="en-GB"/>
              <a:t>: we’re not stuck with just random samples, we can guide the process to follow </a:t>
            </a:r>
            <a:r>
              <a:rPr lang="en-GB" b="1"/>
              <a:t>prompts, class labels, or other conditions</a:t>
            </a:r>
            <a:r>
              <a:rPr lang="en-GB"/>
              <a:t>. For text-to-image, models like </a:t>
            </a:r>
            <a:r>
              <a:rPr lang="en-GB" b="1"/>
              <a:t>GLIDE, DALL·E 2, Imagen</a:t>
            </a:r>
            <a:r>
              <a:rPr lang="en-GB"/>
              <a:t> all use some form of guided diffusion – either implicitly through classifier-free techniques or explicitly with CLIP-based guidance. The result is the AI can create what you ask it to, not just random drawings. This is hugely important for real-world use because users want to specify what to generate. For the technical audience, you can note that guided diffusion introduced a trade-off parameter (guidance scale) that balances fidelity to the condition vs. diversity of samples, effectively allowing tuning of </a:t>
            </a:r>
            <a:r>
              <a:rPr lang="en-GB" b="1"/>
              <a:t>mode coverage vs quality</a:t>
            </a:r>
            <a:r>
              <a:rPr lang="en-GB"/>
              <a:t>​</a:t>
            </a:r>
            <a:r>
              <a:rPr lang="en-GB">
                <a:hlinkClick r:id="rId5">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The advancement here is not a different model per se, but an enhancement that turns diffusion models from unguided generative models into powerful </a:t>
            </a:r>
            <a:r>
              <a:rPr lang="en-GB" b="1"/>
              <a:t>conditional generative models</a:t>
            </a:r>
            <a:r>
              <a:rPr lang="en-GB"/>
              <a:t>.</a:t>
            </a:r>
          </a:p>
          <a:p>
            <a:pPr lvl="0"/>
            <a:r>
              <a:rPr lang="en-GB"/>
              <a:t>In summary, point out that these advancements address key aspects: </a:t>
            </a:r>
            <a:r>
              <a:rPr lang="en-GB" b="1"/>
              <a:t>efficiency</a:t>
            </a:r>
            <a:r>
              <a:rPr lang="en-GB"/>
              <a:t> (LDMs making diffusion faster and more feasible), </a:t>
            </a:r>
            <a:r>
              <a:rPr lang="en-GB" b="1"/>
              <a:t>theoretical depth</a:t>
            </a:r>
            <a:r>
              <a:rPr lang="en-GB"/>
              <a:t> (SGM connecting to continuous-time and providing new training methods), and </a:t>
            </a:r>
            <a:r>
              <a:rPr lang="en-GB" b="1"/>
              <a:t>controllability/quality</a:t>
            </a:r>
            <a:r>
              <a:rPr lang="en-GB"/>
              <a:t> (guidance boosting the quality and usefulness of outputs). Together, they have propelled diffusion models to the forefront of generative AI in a very short time.</a:t>
            </a:r>
          </a:p>
          <a:p>
            <a:pPr lvl="0"/>
            <a:endParaRPr lang="en-GB"/>
          </a:p>
        </p:txBody>
      </p:sp>
      <p:sp>
        <p:nvSpPr>
          <p:cNvPr id="4" name="Slide Number Placeholder 3">
            <a:extLst>
              <a:ext uri="{FF2B5EF4-FFF2-40B4-BE49-F238E27FC236}">
                <a16:creationId xmlns:a16="http://schemas.microsoft.com/office/drawing/2014/main" id="{FF234C11-F507-A5DB-234C-05CD21AF7474}"/>
              </a:ext>
            </a:extLst>
          </p:cNvPr>
          <p:cNvSpPr txBox="1">
            <a:spLocks noGrp="1"/>
          </p:cNvSpPr>
          <p:nvPr>
            <p:ph type="sldNum" sz="quarter" idx="8"/>
          </p:nvPr>
        </p:nvSpPr>
        <p:spPr/>
        <p:txBody>
          <a:bodyPr/>
          <a:lstStyle/>
          <a:p>
            <a:pPr lvl="0"/>
            <a:fld id="{C46D19BD-8196-4F54-8575-909DF49D6A79}" type="slidenum">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F46BD3-1270-1534-8992-873E7F9EA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45B199-BA7F-F9C2-A8C8-B6E8932D4790}"/>
              </a:ext>
            </a:extLst>
          </p:cNvPr>
          <p:cNvSpPr txBox="1">
            <a:spLocks noGrp="1"/>
          </p:cNvSpPr>
          <p:nvPr>
            <p:ph type="body" sz="quarter" idx="1"/>
          </p:nvPr>
        </p:nvSpPr>
        <p:spPr/>
        <p:txBody>
          <a:bodyPr/>
          <a:lstStyle/>
          <a:p>
            <a:pPr lvl="0"/>
            <a:r>
              <a:rPr lang="en-GB" b="1"/>
              <a:t>Key Point:</a:t>
            </a:r>
            <a:r>
              <a:rPr lang="en-GB"/>
              <a:t> Diffusion models have a wide range of applications, powering </a:t>
            </a:r>
            <a:r>
              <a:rPr lang="en-GB" b="1"/>
              <a:t>image synthesis</a:t>
            </a:r>
            <a:r>
              <a:rPr lang="en-GB"/>
              <a:t> (e.g. DALL·E 2, Stable Diffusion, Google Imagen for creating art and photorealistic images), </a:t>
            </a:r>
            <a:r>
              <a:rPr lang="en-GB" b="1"/>
              <a:t>audio generation</a:t>
            </a:r>
            <a:r>
              <a:rPr lang="en-GB"/>
              <a:t> (e.g. WaveGrad, DiffWave for text-to-speech and music), aiding </a:t>
            </a:r>
            <a:r>
              <a:rPr lang="en-GB" b="1"/>
              <a:t>drug discovery</a:t>
            </a:r>
            <a:r>
              <a:rPr lang="en-GB"/>
              <a:t> (by generating novel molecular structures), and even </a:t>
            </a:r>
            <a:r>
              <a:rPr lang="en-GB" b="1"/>
              <a:t>video synthesis</a:t>
            </a:r>
            <a:r>
              <a:rPr lang="en-GB"/>
              <a:t> (creating short videos via frame-by-frame generative diffusion).</a:t>
            </a:r>
          </a:p>
          <a:p>
            <a:pPr lvl="0"/>
            <a:r>
              <a:rPr lang="en-GB" b="1"/>
              <a:t>Detailed Explanation:</a:t>
            </a:r>
            <a:r>
              <a:rPr lang="en-GB"/>
              <a:t> Highlight how diffusion models are not just academic—they’re already driving real products and research in various industries:</a:t>
            </a:r>
          </a:p>
          <a:p>
            <a:pPr lvl="0">
              <a:buSzPct val="100000"/>
              <a:buFont typeface="Arial" pitchFamily="34"/>
              <a:buChar char="•"/>
            </a:pPr>
            <a:r>
              <a:rPr lang="en-GB" b="1"/>
              <a:t>Image Synthesis:</a:t>
            </a:r>
            <a:r>
              <a:rPr lang="en-GB"/>
              <a:t> This is perhaps the most well-known application. Diffusion models are the engine behind many AI image generators. For example, </a:t>
            </a:r>
            <a:r>
              <a:rPr lang="en-GB" b="1"/>
              <a:t>OpenAI’s DALL·E 2</a:t>
            </a:r>
            <a:r>
              <a:rPr lang="en-GB"/>
              <a:t> uses a diffusion prior and decoder to generate images from text descriptions. </a:t>
            </a:r>
            <a:r>
              <a:rPr lang="en-GB" b="1"/>
              <a:t>Stable Diffusion</a:t>
            </a:r>
            <a:r>
              <a:rPr lang="en-GB"/>
              <a:t>, an open-source model, uses a latent diffusion approach to generate images and has been widely adopted in applications (from art generation tools to image editing software). Google’s </a:t>
            </a:r>
            <a:r>
              <a:rPr lang="en-GB" b="1"/>
              <a:t>Imagen</a:t>
            </a:r>
            <a:r>
              <a:rPr lang="en-GB"/>
              <a:t> and </a:t>
            </a:r>
            <a:r>
              <a:rPr lang="en-GB" b="1"/>
              <a:t>Parti</a:t>
            </a:r>
            <a:r>
              <a:rPr lang="en-GB"/>
              <a:t> are diffusion-based models that produce high-fidelity images from text prompts. Emphasize the impact: these systems can create images that often look like photographs or human-drawn art, given just a description – something that was barely possible a few years ago. Companies are now integrating these for creative tools, marketing (to generate ad visuals), and more. The reason diffusion models dominate here is their ability to produce </a:t>
            </a:r>
            <a:r>
              <a:rPr lang="en-GB" b="1"/>
              <a:t>high-resolution, detailed images</a:t>
            </a:r>
            <a:r>
              <a:rPr lang="en-GB"/>
              <a:t> with fewer artifacts than earlier GAN approaches.</a:t>
            </a:r>
          </a:p>
          <a:p>
            <a:pPr lvl="0">
              <a:buSzPct val="100000"/>
              <a:buFont typeface="Arial" pitchFamily="34"/>
              <a:buChar char="•"/>
            </a:pPr>
            <a:r>
              <a:rPr lang="en-GB" b="1"/>
              <a:t>Audio Generation:</a:t>
            </a:r>
            <a:r>
              <a:rPr lang="en-GB"/>
              <a:t> Diffusion models are also used in generating audio, particularly speech and music. Projects like </a:t>
            </a:r>
            <a:r>
              <a:rPr lang="en-GB" b="1"/>
              <a:t>WaveGrad</a:t>
            </a:r>
            <a:r>
              <a:rPr lang="en-GB"/>
              <a:t> (by Google) and </a:t>
            </a:r>
            <a:r>
              <a:rPr lang="en-GB" b="1"/>
              <a:t>DiffWave</a:t>
            </a:r>
            <a:r>
              <a:rPr lang="en-GB"/>
              <a:t> (by NVIDIA) have applied diffusion to text-to-speech, where the task is to generate a waveform of human speech from text. They treat an audio waveform like a 1-D signal and add noise to it, then train a model to remove noise. The results are highly natural-sounding voices. Another domain is </a:t>
            </a:r>
            <a:r>
              <a:rPr lang="en-GB" b="1"/>
              <a:t>music generation</a:t>
            </a:r>
            <a:r>
              <a:rPr lang="en-GB"/>
              <a:t> or enhancement: diffusion models can be used to generate musical audio or to restore audio (e.g., removing noise from recordings, much like image denoising but for sound). The advantage in audio is similar to images: diffusion model training is stable and doesn’t suffer from mode collapse, so it can capture a wide variety of sounds. Startups and research labs are exploring these for creating background music, voice cloning, or improving audio quality in calls.</a:t>
            </a:r>
          </a:p>
          <a:p>
            <a:pPr lvl="0">
              <a:buSzPct val="100000"/>
              <a:buFont typeface="Arial" pitchFamily="34"/>
              <a:buChar char="•"/>
            </a:pPr>
            <a:r>
              <a:rPr lang="en-GB" b="1"/>
              <a:t>Drug Discovery (Molecular Generation):</a:t>
            </a:r>
            <a:r>
              <a:rPr lang="en-GB"/>
              <a:t> In the pharmaceutical industry, there’s interest in generating novel chemical compounds (molecules) that could serve as new drugs. Diffusion models have been brought into this domain by representing molecules in some continuous form (for instance, as graphs or 3D point clouds of atoms) and then adding noise to these representations. A diffusion model can then generate new molecular structures by removing noise. The slide alludes to molecular structure generation and optimization. For example, a model might generate candidate molecules that bind to a certain protein target by being guided (this is a conditional generation where the condition is some desired property). Companies like Insilico Medicine and Genentech have been experimenting with such generative models for drug design. The key point is that diffusion models provide a way to </a:t>
            </a:r>
            <a:r>
              <a:rPr lang="en-GB" b="1"/>
              <a:t>explore the space of chemicals</a:t>
            </a:r>
            <a:r>
              <a:rPr lang="en-GB"/>
              <a:t> more broadly and with fewer biases than methods before. It’s a promising application where these models could significantly speed up the early stages of drug discovery by proposing candidates that chemists can then synthesize and test.</a:t>
            </a:r>
          </a:p>
          <a:p>
            <a:pPr lvl="0">
              <a:buSzPct val="100000"/>
              <a:buFont typeface="Arial" pitchFamily="34"/>
              <a:buChar char="•"/>
            </a:pPr>
            <a:r>
              <a:rPr lang="en-GB" b="1"/>
              <a:t>Video Synthesis:</a:t>
            </a:r>
            <a:r>
              <a:rPr lang="en-GB"/>
              <a:t> Generating video is extremely challenging because of the temporal consistency required (each frame should logically follow the previous). Diffusion models are being extended to video by essentially treating video frames as a sequence of images and adding noise over time. One approach is </a:t>
            </a:r>
            <a:r>
              <a:rPr lang="en-GB" b="1"/>
              <a:t>frame-by-frame denoising</a:t>
            </a:r>
            <a:r>
              <a:rPr lang="en-GB"/>
              <a:t>: you generate the first frame with diffusion, then condition the generation of the second frame on the first (to maintain consistency), and so on. Another approach is to treat the whole video as a 3D block of data (x, y, time) and diffuse that, but that’s very computationally heavy. Early works like </a:t>
            </a:r>
            <a:r>
              <a:rPr lang="en-GB" b="1"/>
              <a:t>Video Diffusion Models</a:t>
            </a:r>
            <a:r>
              <a:rPr lang="en-GB"/>
              <a:t> (by Ho et al.) or projects like </a:t>
            </a:r>
            <a:r>
              <a:rPr lang="en-GB" b="1"/>
              <a:t>Imagen Video</a:t>
            </a:r>
            <a:r>
              <a:rPr lang="en-GB"/>
              <a:t> (by Google) use diffusion to create short video clips. They often generate low-resolution videos first and then refine them (multi-scale approach). Mention that results are nascent but promising – you can get a few seconds of coherent video of, say, “a teddy bear painting a portrait” or some imaginative prompt. While far from perfect, this application could transform industries like entertainment and simulation (imagine generating quick previews of scenes, or augmenting video editing). It’s an example of how diffusion’s power in images is being scaled to an even more complex domain.</a:t>
            </a:r>
          </a:p>
          <a:p>
            <a:pPr lvl="0"/>
            <a:r>
              <a:rPr lang="en-GB"/>
              <a:t>Finally, you can note that these are just the </a:t>
            </a:r>
            <a:r>
              <a:rPr lang="en-GB" b="1"/>
              <a:t>highlighted domains</a:t>
            </a:r>
            <a:r>
              <a:rPr lang="en-GB"/>
              <a:t>. There are other emerging uses: </a:t>
            </a:r>
            <a:r>
              <a:rPr lang="en-GB" b="1"/>
              <a:t>text</a:t>
            </a:r>
            <a:r>
              <a:rPr lang="en-GB"/>
              <a:t> (diffusion models for generating text or code, often combined with language models), </a:t>
            </a:r>
            <a:r>
              <a:rPr lang="en-GB" b="1"/>
              <a:t>anomaly detection</a:t>
            </a:r>
            <a:r>
              <a:rPr lang="en-GB"/>
              <a:t> (using diffusion models to model normal data and detect anomalies by reconstruction error), and more. The take-home for this slide is that diffusion models are versatile; thanks to their flexibility and quality, they’re being applied anywhere we need to generate or restore complex data.</a:t>
            </a:r>
          </a:p>
        </p:txBody>
      </p:sp>
      <p:sp>
        <p:nvSpPr>
          <p:cNvPr id="4" name="Slide Number Placeholder 3">
            <a:extLst>
              <a:ext uri="{FF2B5EF4-FFF2-40B4-BE49-F238E27FC236}">
                <a16:creationId xmlns:a16="http://schemas.microsoft.com/office/drawing/2014/main" id="{A9E122AA-F8EA-CA82-BE49-2A4712F72223}"/>
              </a:ext>
            </a:extLst>
          </p:cNvPr>
          <p:cNvSpPr txBox="1">
            <a:spLocks noGrp="1"/>
          </p:cNvSpPr>
          <p:nvPr>
            <p:ph type="sldNum" sz="quarter" idx="8"/>
          </p:nvPr>
        </p:nvSpPr>
        <p:spPr/>
        <p:txBody>
          <a:bodyPr/>
          <a:lstStyle/>
          <a:p>
            <a:pPr lvl="0"/>
            <a:fld id="{B69A28EE-8862-4B6D-95CB-0102B53375BE}" type="slidenum">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73594-AC9D-EA11-2B63-64D963FD6D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9228D-2BD3-EFBC-6BA6-CB2758E0AFDA}"/>
              </a:ext>
            </a:extLst>
          </p:cNvPr>
          <p:cNvSpPr txBox="1">
            <a:spLocks noGrp="1"/>
          </p:cNvSpPr>
          <p:nvPr>
            <p:ph type="body" sz="quarter" idx="1"/>
          </p:nvPr>
        </p:nvSpPr>
        <p:spPr/>
        <p:txBody>
          <a:bodyPr/>
          <a:lstStyle/>
          <a:p>
            <a:pPr lvl="0"/>
            <a:r>
              <a:rPr lang="en-GB" b="1"/>
              <a:t>Key Point:</a:t>
            </a:r>
            <a:r>
              <a:rPr lang="en-GB"/>
              <a:t> Diffusion models have a wide range of applications, powering </a:t>
            </a:r>
            <a:r>
              <a:rPr lang="en-GB" b="1"/>
              <a:t>image synthesis</a:t>
            </a:r>
            <a:r>
              <a:rPr lang="en-GB"/>
              <a:t> (e.g. DALL·E 2, Stable Diffusion, Google Imagen for creating art and photorealistic images), </a:t>
            </a:r>
            <a:r>
              <a:rPr lang="en-GB" b="1"/>
              <a:t>audio generation</a:t>
            </a:r>
            <a:r>
              <a:rPr lang="en-GB"/>
              <a:t> (e.g. WaveGrad, DiffWave for text-to-speech and music), aiding </a:t>
            </a:r>
            <a:r>
              <a:rPr lang="en-GB" b="1"/>
              <a:t>drug discovery</a:t>
            </a:r>
            <a:r>
              <a:rPr lang="en-GB"/>
              <a:t> (by generating novel molecular structures), and even </a:t>
            </a:r>
            <a:r>
              <a:rPr lang="en-GB" b="1"/>
              <a:t>video synthesis</a:t>
            </a:r>
            <a:r>
              <a:rPr lang="en-GB"/>
              <a:t> (creating short videos via frame-by-frame generative diffusion).</a:t>
            </a:r>
          </a:p>
          <a:p>
            <a:pPr lvl="0"/>
            <a:r>
              <a:rPr lang="en-GB" b="1"/>
              <a:t>Detailed Explanation:</a:t>
            </a:r>
            <a:r>
              <a:rPr lang="en-GB"/>
              <a:t> Highlight how diffusion models are not just academic—they’re already driving real products and research in various industries:</a:t>
            </a:r>
          </a:p>
          <a:p>
            <a:pPr lvl="0">
              <a:buSzPct val="100000"/>
              <a:buFont typeface="Arial" pitchFamily="34"/>
              <a:buChar char="•"/>
            </a:pPr>
            <a:r>
              <a:rPr lang="en-GB" b="1"/>
              <a:t>Image Synthesis:</a:t>
            </a:r>
            <a:r>
              <a:rPr lang="en-GB"/>
              <a:t> This is perhaps the most well-known application. Diffusion models are the engine behind many AI image generators. For example, </a:t>
            </a:r>
            <a:r>
              <a:rPr lang="en-GB" b="1"/>
              <a:t>OpenAI’s DALL·E 2</a:t>
            </a:r>
            <a:r>
              <a:rPr lang="en-GB"/>
              <a:t> uses a diffusion prior and decoder to generate images from text descriptions. </a:t>
            </a:r>
            <a:r>
              <a:rPr lang="en-GB" b="1"/>
              <a:t>Stable Diffusion</a:t>
            </a:r>
            <a:r>
              <a:rPr lang="en-GB"/>
              <a:t>, an open-source model, uses a latent diffusion approach to generate images and has been widely adopted in applications (from art generation tools to image editing software). Google’s </a:t>
            </a:r>
            <a:r>
              <a:rPr lang="en-GB" b="1"/>
              <a:t>Imagen</a:t>
            </a:r>
            <a:r>
              <a:rPr lang="en-GB"/>
              <a:t> and </a:t>
            </a:r>
            <a:r>
              <a:rPr lang="en-GB" b="1"/>
              <a:t>Parti</a:t>
            </a:r>
            <a:r>
              <a:rPr lang="en-GB"/>
              <a:t> are diffusion-based models that produce high-fidelity images from text prompts. Emphasize the impact: these systems can create images that often look like photographs or human-drawn art, given just a description – something that was barely possible a few years ago. Companies are now integrating these for creative tools, marketing (to generate ad visuals), and more. The reason diffusion models dominate here is their ability to produce </a:t>
            </a:r>
            <a:r>
              <a:rPr lang="en-GB" b="1"/>
              <a:t>high-resolution, detailed images</a:t>
            </a:r>
            <a:r>
              <a:rPr lang="en-GB"/>
              <a:t> with fewer artifacts than earlier GAN approaches.</a:t>
            </a:r>
          </a:p>
          <a:p>
            <a:pPr lvl="0">
              <a:buSzPct val="100000"/>
              <a:buFont typeface="Arial" pitchFamily="34"/>
              <a:buChar char="•"/>
            </a:pPr>
            <a:r>
              <a:rPr lang="en-GB" b="1"/>
              <a:t>Audio Generation:</a:t>
            </a:r>
            <a:r>
              <a:rPr lang="en-GB"/>
              <a:t> Diffusion models are also used in generating audio, particularly speech and music. Projects like </a:t>
            </a:r>
            <a:r>
              <a:rPr lang="en-GB" b="1"/>
              <a:t>WaveGrad</a:t>
            </a:r>
            <a:r>
              <a:rPr lang="en-GB"/>
              <a:t> (by Google) and </a:t>
            </a:r>
            <a:r>
              <a:rPr lang="en-GB" b="1"/>
              <a:t>DiffWave</a:t>
            </a:r>
            <a:r>
              <a:rPr lang="en-GB"/>
              <a:t> (by NVIDIA) have applied diffusion to text-to-speech, where the task is to generate a waveform of human speech from text. They treat an audio waveform like a 1-D signal and add noise to it, then train a model to remove noise. The results are highly natural-sounding voices. Another domain is </a:t>
            </a:r>
            <a:r>
              <a:rPr lang="en-GB" b="1"/>
              <a:t>music generation</a:t>
            </a:r>
            <a:r>
              <a:rPr lang="en-GB"/>
              <a:t> or enhancement: diffusion models can be used to generate musical audio or to restore audio (e.g., removing noise from recordings, much like image denoising but for sound). The advantage in audio is similar to images: diffusion model training is stable and doesn’t suffer from mode collapse, so it can capture a wide variety of sounds. Startups and research labs are exploring these for creating background music, voice cloning, or improving audio quality in calls.</a:t>
            </a:r>
          </a:p>
          <a:p>
            <a:pPr lvl="0">
              <a:buSzPct val="100000"/>
              <a:buFont typeface="Arial" pitchFamily="34"/>
              <a:buChar char="•"/>
            </a:pPr>
            <a:r>
              <a:rPr lang="en-GB" b="1"/>
              <a:t>Drug Discovery (Molecular Generation):</a:t>
            </a:r>
            <a:r>
              <a:rPr lang="en-GB"/>
              <a:t> In the pharmaceutical industry, there’s interest in generating novel chemical compounds (molecules) that could serve as new drugs. Diffusion models have been brought into this domain by representing molecules in some continuous form (for instance, as graphs or 3D point clouds of atoms) and then adding noise to these representations. A diffusion model can then generate new molecular structures by removing noise. The slide alludes to molecular structure generation and optimization. For example, a model might generate candidate molecules that bind to a certain protein target by being guided (this is a conditional generation where the condition is some desired property). Companies like Insilico Medicine and Genentech have been experimenting with such generative models for drug design. The key point is that diffusion models provide a way to </a:t>
            </a:r>
            <a:r>
              <a:rPr lang="en-GB" b="1"/>
              <a:t>explore the space of chemicals</a:t>
            </a:r>
            <a:r>
              <a:rPr lang="en-GB"/>
              <a:t> more broadly and with fewer biases than methods before. It’s a promising application where these models could significantly speed up the early stages of drug discovery by proposing candidates that chemists can then synthesize and test.</a:t>
            </a:r>
          </a:p>
          <a:p>
            <a:pPr lvl="0">
              <a:buSzPct val="100000"/>
              <a:buFont typeface="Arial" pitchFamily="34"/>
              <a:buChar char="•"/>
            </a:pPr>
            <a:r>
              <a:rPr lang="en-GB" b="1"/>
              <a:t>Video Synthesis:</a:t>
            </a:r>
            <a:r>
              <a:rPr lang="en-GB"/>
              <a:t> Generating video is extremely challenging because of the temporal consistency required (each frame should logically follow the previous). Diffusion models are being extended to video by essentially treating video frames as a sequence of images and adding noise over time. One approach is </a:t>
            </a:r>
            <a:r>
              <a:rPr lang="en-GB" b="1"/>
              <a:t>frame-by-frame denoising</a:t>
            </a:r>
            <a:r>
              <a:rPr lang="en-GB"/>
              <a:t>: you generate the first frame with diffusion, then condition the generation of the second frame on the first (to maintain consistency), and so on. Another approach is to treat the whole video as a 3D block of data (x, y, time) and diffuse that, but that’s very computationally heavy. Early works like </a:t>
            </a:r>
            <a:r>
              <a:rPr lang="en-GB" b="1"/>
              <a:t>Video Diffusion Models</a:t>
            </a:r>
            <a:r>
              <a:rPr lang="en-GB"/>
              <a:t> (by Ho et al.) or projects like </a:t>
            </a:r>
            <a:r>
              <a:rPr lang="en-GB" b="1"/>
              <a:t>Imagen Video</a:t>
            </a:r>
            <a:r>
              <a:rPr lang="en-GB"/>
              <a:t> (by Google) use diffusion to create short video clips. They often generate low-resolution videos first and then refine them (multi-scale approach). Mention that results are nascent but promising – you can get a few seconds of coherent video of, say, “a teddy bear painting a portrait” or some imaginative prompt. While far from perfect, this application could transform industries like entertainment and simulation (imagine generating quick previews of scenes, or augmenting video editing). It’s an example of how diffusion’s power in images is being scaled to an even more complex domain.</a:t>
            </a:r>
          </a:p>
          <a:p>
            <a:pPr lvl="0"/>
            <a:r>
              <a:rPr lang="en-GB"/>
              <a:t>Finally, you can note that these are just the </a:t>
            </a:r>
            <a:r>
              <a:rPr lang="en-GB" b="1"/>
              <a:t>highlighted domains</a:t>
            </a:r>
            <a:r>
              <a:rPr lang="en-GB"/>
              <a:t>. There are other emerging uses: </a:t>
            </a:r>
            <a:r>
              <a:rPr lang="en-GB" b="1"/>
              <a:t>text</a:t>
            </a:r>
            <a:r>
              <a:rPr lang="en-GB"/>
              <a:t> (diffusion models for generating text or code, often combined with language models), </a:t>
            </a:r>
            <a:r>
              <a:rPr lang="en-GB" b="1"/>
              <a:t>anomaly detection</a:t>
            </a:r>
            <a:r>
              <a:rPr lang="en-GB"/>
              <a:t> (using diffusion models to model normal data and detect anomalies by reconstruction error), and more. The take-home for this slide is that diffusion models are versatile; thanks to their flexibility and quality, they’re being applied anywhere we need to generate or restore complex data.</a:t>
            </a:r>
          </a:p>
          <a:p>
            <a:pPr lvl="0"/>
            <a:endParaRPr lang="en-GB"/>
          </a:p>
        </p:txBody>
      </p:sp>
      <p:sp>
        <p:nvSpPr>
          <p:cNvPr id="4" name="Slide Number Placeholder 3">
            <a:extLst>
              <a:ext uri="{FF2B5EF4-FFF2-40B4-BE49-F238E27FC236}">
                <a16:creationId xmlns:a16="http://schemas.microsoft.com/office/drawing/2014/main" id="{F4C55AE9-7B0C-1F7A-210A-085270A448FA}"/>
              </a:ext>
            </a:extLst>
          </p:cNvPr>
          <p:cNvSpPr txBox="1">
            <a:spLocks noGrp="1"/>
          </p:cNvSpPr>
          <p:nvPr>
            <p:ph type="sldNum" sz="quarter" idx="8"/>
          </p:nvPr>
        </p:nvSpPr>
        <p:spPr/>
        <p:txBody>
          <a:bodyPr/>
          <a:lstStyle/>
          <a:p>
            <a:pPr lvl="0"/>
            <a:fld id="{F55B92D0-E37C-4AAA-99AB-56E1B2E9BDFD}" type="slidenum">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C97A18-284D-D3CE-F473-88F88C4296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B8A453-BB67-7A22-7B41-922B8768D079}"/>
              </a:ext>
            </a:extLst>
          </p:cNvPr>
          <p:cNvSpPr txBox="1">
            <a:spLocks noGrp="1"/>
          </p:cNvSpPr>
          <p:nvPr>
            <p:ph type="body" sz="quarter" idx="1"/>
          </p:nvPr>
        </p:nvSpPr>
        <p:spPr/>
        <p:txBody>
          <a:bodyPr/>
          <a:lstStyle/>
          <a:p>
            <a:pPr lvl="0"/>
            <a:r>
              <a:rPr lang="en-GB" b="1"/>
              <a:t>Key Point:</a:t>
            </a:r>
            <a:r>
              <a:rPr lang="en-GB"/>
              <a:t> Diffusion models have a wide range of applications, powering </a:t>
            </a:r>
            <a:r>
              <a:rPr lang="en-GB" b="1"/>
              <a:t>image synthesis</a:t>
            </a:r>
            <a:r>
              <a:rPr lang="en-GB"/>
              <a:t> (e.g. DALL·E 2, Stable Diffusion, Google Imagen for creating art and photorealistic images), </a:t>
            </a:r>
            <a:r>
              <a:rPr lang="en-GB" b="1"/>
              <a:t>audio generation</a:t>
            </a:r>
            <a:r>
              <a:rPr lang="en-GB"/>
              <a:t> (e.g. WaveGrad, DiffWave for text-to-speech and music), aiding </a:t>
            </a:r>
            <a:r>
              <a:rPr lang="en-GB" b="1"/>
              <a:t>drug discovery</a:t>
            </a:r>
            <a:r>
              <a:rPr lang="en-GB"/>
              <a:t> (by generating novel molecular structures), and even </a:t>
            </a:r>
            <a:r>
              <a:rPr lang="en-GB" b="1"/>
              <a:t>video synthesis</a:t>
            </a:r>
            <a:r>
              <a:rPr lang="en-GB"/>
              <a:t> (creating short videos via frame-by-frame generative diffusion).</a:t>
            </a:r>
          </a:p>
          <a:p>
            <a:pPr lvl="0"/>
            <a:r>
              <a:rPr lang="en-GB" b="1"/>
              <a:t>Detailed Explanation:</a:t>
            </a:r>
            <a:r>
              <a:rPr lang="en-GB"/>
              <a:t> Highlight how diffusion models are not just academic—they’re already driving real products and research in various industries:</a:t>
            </a:r>
          </a:p>
          <a:p>
            <a:pPr lvl="0">
              <a:buSzPct val="100000"/>
              <a:buFont typeface="Arial" pitchFamily="34"/>
              <a:buChar char="•"/>
            </a:pPr>
            <a:r>
              <a:rPr lang="en-GB" b="1"/>
              <a:t>Image Synthesis:</a:t>
            </a:r>
            <a:r>
              <a:rPr lang="en-GB"/>
              <a:t> This is perhaps the most well-known application. Diffusion models are the engine behind many AI image generators. For example, </a:t>
            </a:r>
            <a:r>
              <a:rPr lang="en-GB" b="1"/>
              <a:t>OpenAI’s DALL·E 2</a:t>
            </a:r>
            <a:r>
              <a:rPr lang="en-GB"/>
              <a:t> uses a diffusion prior and decoder to generate images from text descriptions. </a:t>
            </a:r>
            <a:r>
              <a:rPr lang="en-GB" b="1"/>
              <a:t>Stable Diffusion</a:t>
            </a:r>
            <a:r>
              <a:rPr lang="en-GB"/>
              <a:t>, an open-source model, uses a latent diffusion approach to generate images and has been widely adopted in applications (from art generation tools to image editing software). Google’s </a:t>
            </a:r>
            <a:r>
              <a:rPr lang="en-GB" b="1"/>
              <a:t>Imagen</a:t>
            </a:r>
            <a:r>
              <a:rPr lang="en-GB"/>
              <a:t> and </a:t>
            </a:r>
            <a:r>
              <a:rPr lang="en-GB" b="1"/>
              <a:t>Parti</a:t>
            </a:r>
            <a:r>
              <a:rPr lang="en-GB"/>
              <a:t> are diffusion-based models that produce high-fidelity images from text prompts. Emphasize the impact: these systems can create images that often look like photographs or human-drawn art, given just a description – something that was barely possible a few years ago. Companies are now integrating these for creative tools, marketing (to generate ad visuals), and more. The reason diffusion models dominate here is their ability to produce </a:t>
            </a:r>
            <a:r>
              <a:rPr lang="en-GB" b="1"/>
              <a:t>high-resolution, detailed images</a:t>
            </a:r>
            <a:r>
              <a:rPr lang="en-GB"/>
              <a:t> with fewer artifacts than earlier GAN approaches.</a:t>
            </a:r>
          </a:p>
          <a:p>
            <a:pPr lvl="0">
              <a:buSzPct val="100000"/>
              <a:buFont typeface="Arial" pitchFamily="34"/>
              <a:buChar char="•"/>
            </a:pPr>
            <a:r>
              <a:rPr lang="en-GB" b="1"/>
              <a:t>Audio Generation:</a:t>
            </a:r>
            <a:r>
              <a:rPr lang="en-GB"/>
              <a:t> Diffusion models are also used in generating audio, particularly speech and music. Projects like </a:t>
            </a:r>
            <a:r>
              <a:rPr lang="en-GB" b="1"/>
              <a:t>WaveGrad</a:t>
            </a:r>
            <a:r>
              <a:rPr lang="en-GB"/>
              <a:t> (by Google) and </a:t>
            </a:r>
            <a:r>
              <a:rPr lang="en-GB" b="1"/>
              <a:t>DiffWave</a:t>
            </a:r>
            <a:r>
              <a:rPr lang="en-GB"/>
              <a:t> (by NVIDIA) have applied diffusion to text-to-speech, where the task is to generate a waveform of human speech from text. They treat an audio waveform like a 1-D signal and add noise to it, then train a model to remove noise. The results are highly natural-sounding voices. Another domain is </a:t>
            </a:r>
            <a:r>
              <a:rPr lang="en-GB" b="1"/>
              <a:t>music generation</a:t>
            </a:r>
            <a:r>
              <a:rPr lang="en-GB"/>
              <a:t> or enhancement: diffusion models can be used to generate musical audio or to restore audio (e.g., removing noise from recordings, much like image denoising but for sound). The advantage in audio is similar to images: diffusion model training is stable and doesn’t suffer from mode collapse, so it can capture a wide variety of sounds. Startups and research labs are exploring these for creating background music, voice cloning, or improving audio quality in calls.</a:t>
            </a:r>
          </a:p>
          <a:p>
            <a:pPr lvl="0">
              <a:buSzPct val="100000"/>
              <a:buFont typeface="Arial" pitchFamily="34"/>
              <a:buChar char="•"/>
            </a:pPr>
            <a:r>
              <a:rPr lang="en-GB" b="1"/>
              <a:t>Drug Discovery (Molecular Generation):</a:t>
            </a:r>
            <a:r>
              <a:rPr lang="en-GB"/>
              <a:t> In the pharmaceutical industry, there’s interest in generating novel chemical compounds (molecules) that could serve as new drugs. Diffusion models have been brought into this domain by representing molecules in some continuous form (for instance, as graphs or 3D point clouds of atoms) and then adding noise to these representations. A diffusion model can then generate new molecular structures by removing noise. The slide alludes to molecular structure generation and optimization. For example, a model might generate candidate molecules that bind to a certain protein target by being guided (this is a conditional generation where the condition is some desired property). Companies like Insilico Medicine and Genentech have been experimenting with such generative models for drug design. The key point is that diffusion models provide a way to </a:t>
            </a:r>
            <a:r>
              <a:rPr lang="en-GB" b="1"/>
              <a:t>explore the space of chemicals</a:t>
            </a:r>
            <a:r>
              <a:rPr lang="en-GB"/>
              <a:t> more broadly and with fewer biases than methods before. It’s a promising application where these models could significantly speed up the early stages of drug discovery by proposing candidates that chemists can then synthesize and test.</a:t>
            </a:r>
          </a:p>
          <a:p>
            <a:pPr lvl="0">
              <a:buSzPct val="100000"/>
              <a:buFont typeface="Arial" pitchFamily="34"/>
              <a:buChar char="•"/>
            </a:pPr>
            <a:r>
              <a:rPr lang="en-GB" b="1"/>
              <a:t>Video Synthesis:</a:t>
            </a:r>
            <a:r>
              <a:rPr lang="en-GB"/>
              <a:t> Generating video is extremely challenging because of the temporal consistency required (each frame should logically follow the previous). Diffusion models are being extended to video by essentially treating video frames as a sequence of images and adding noise over time. One approach is </a:t>
            </a:r>
            <a:r>
              <a:rPr lang="en-GB" b="1"/>
              <a:t>frame-by-frame denoising</a:t>
            </a:r>
            <a:r>
              <a:rPr lang="en-GB"/>
              <a:t>: you generate the first frame with diffusion, then condition the generation of the second frame on the first (to maintain consistency), and so on. Another approach is to treat the whole video as a 3D block of data (x, y, time) and diffuse that, but that’s very computationally heavy. Early works like </a:t>
            </a:r>
            <a:r>
              <a:rPr lang="en-GB" b="1"/>
              <a:t>Video Diffusion Models</a:t>
            </a:r>
            <a:r>
              <a:rPr lang="en-GB"/>
              <a:t> (by Ho et al.) or projects like </a:t>
            </a:r>
            <a:r>
              <a:rPr lang="en-GB" b="1"/>
              <a:t>Imagen Video</a:t>
            </a:r>
            <a:r>
              <a:rPr lang="en-GB"/>
              <a:t> (by Google) use diffusion to create short video clips. They often generate low-resolution videos first and then refine them (multi-scale approach). Mention that results are nascent but promising – you can get a few seconds of coherent video of, say, “a teddy bear painting a portrait” or some imaginative prompt. While far from perfect, this application could transform industries like entertainment and simulation (imagine generating quick previews of scenes, or augmenting video editing). It’s an example of how diffusion’s power in images is being scaled to an even more complex domain.</a:t>
            </a:r>
          </a:p>
          <a:p>
            <a:pPr lvl="0"/>
            <a:r>
              <a:rPr lang="en-GB"/>
              <a:t>Finally, you can note that these are just the </a:t>
            </a:r>
            <a:r>
              <a:rPr lang="en-GB" b="1"/>
              <a:t>highlighted domains</a:t>
            </a:r>
            <a:r>
              <a:rPr lang="en-GB"/>
              <a:t>. There are other emerging uses: </a:t>
            </a:r>
            <a:r>
              <a:rPr lang="en-GB" b="1"/>
              <a:t>text</a:t>
            </a:r>
            <a:r>
              <a:rPr lang="en-GB"/>
              <a:t> (diffusion models for generating text or code, often combined with language models), </a:t>
            </a:r>
            <a:r>
              <a:rPr lang="en-GB" b="1"/>
              <a:t>anomaly detection</a:t>
            </a:r>
            <a:r>
              <a:rPr lang="en-GB"/>
              <a:t> (using diffusion models to model normal data and detect anomalies by reconstruction error), and more. The take-home for this slide is that diffusion models are versatile; thanks to their flexibility and quality, they’re being applied anywhere we need to generate or restore complex data.</a:t>
            </a:r>
          </a:p>
          <a:p>
            <a:pPr lvl="0"/>
            <a:endParaRPr lang="en-GB"/>
          </a:p>
        </p:txBody>
      </p:sp>
      <p:sp>
        <p:nvSpPr>
          <p:cNvPr id="4" name="Slide Number Placeholder 3">
            <a:extLst>
              <a:ext uri="{FF2B5EF4-FFF2-40B4-BE49-F238E27FC236}">
                <a16:creationId xmlns:a16="http://schemas.microsoft.com/office/drawing/2014/main" id="{DE6C93BB-F4A4-66A2-578B-7245103C2470}"/>
              </a:ext>
            </a:extLst>
          </p:cNvPr>
          <p:cNvSpPr txBox="1">
            <a:spLocks noGrp="1"/>
          </p:cNvSpPr>
          <p:nvPr>
            <p:ph type="sldNum" sz="quarter" idx="8"/>
          </p:nvPr>
        </p:nvSpPr>
        <p:spPr/>
        <p:txBody>
          <a:bodyPr/>
          <a:lstStyle/>
          <a:p>
            <a:pPr lvl="0"/>
            <a:fld id="{00BFDB00-D90D-4DC4-81F8-7F6BCDD6AD07}" type="slidenum">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F714D-5165-157C-2A8B-F8083874F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364EF-9AC5-9C41-5D1B-D75169EE44A8}"/>
              </a:ext>
            </a:extLst>
          </p:cNvPr>
          <p:cNvSpPr txBox="1">
            <a:spLocks noGrp="1"/>
          </p:cNvSpPr>
          <p:nvPr>
            <p:ph type="body" sz="quarter" idx="1"/>
          </p:nvPr>
        </p:nvSpPr>
        <p:spPr/>
        <p:txBody>
          <a:bodyPr/>
          <a:lstStyle/>
          <a:p>
            <a:pPr lvl="0"/>
            <a:r>
              <a:rPr lang="en-GB" b="1"/>
              <a:t>Key Point:</a:t>
            </a:r>
            <a:r>
              <a:rPr lang="en-GB"/>
              <a:t> Diffusion models are extremely powerful, but they come with </a:t>
            </a:r>
            <a:r>
              <a:rPr lang="en-GB" b="1"/>
              <a:t>challenges</a:t>
            </a:r>
            <a:r>
              <a:rPr lang="en-GB"/>
              <a:t>: they require a lot of computation (both for training and sampling, making them slower than alternatives), and while they mitigate mode collapse compared to GANs, efficiency and scalability issues remain. Future efforts focus on </a:t>
            </a:r>
            <a:r>
              <a:rPr lang="en-GB" b="1"/>
              <a:t>reducing computation and latency</a:t>
            </a:r>
            <a:r>
              <a:rPr lang="en-GB"/>
              <a:t> (faster sampling, model compression) and improving </a:t>
            </a:r>
            <a:r>
              <a:rPr lang="en-GB" b="1"/>
              <a:t>scalability</a:t>
            </a:r>
            <a:r>
              <a:rPr lang="en-GB"/>
              <a:t> to make diffusion models more practical for widespread use.</a:t>
            </a:r>
          </a:p>
          <a:p>
            <a:pPr lvl="0"/>
            <a:r>
              <a:rPr lang="en-GB" b="1"/>
              <a:t>Detailed Explanation:</a:t>
            </a:r>
            <a:r>
              <a:rPr lang="en-GB"/>
              <a:t> Acknowledge that as great as diffusion models are, there are important challenges to overcome:</a:t>
            </a:r>
          </a:p>
          <a:p>
            <a:pPr lvl="0">
              <a:buSzPct val="100000"/>
              <a:buFont typeface="Arial" pitchFamily="34"/>
              <a:buChar char="•"/>
            </a:pPr>
            <a:r>
              <a:rPr lang="en-GB" b="1"/>
              <a:t>Computational Cost (Memory and Compute):</a:t>
            </a:r>
            <a:r>
              <a:rPr lang="en-GB"/>
              <a:t> Training diffusion models is </a:t>
            </a:r>
            <a:r>
              <a:rPr lang="en-GB" b="1"/>
              <a:t>computationally intensive</a:t>
            </a:r>
            <a:r>
              <a:rPr lang="en-GB"/>
              <a:t>. Each training iteration might involve running a large U-Net hundreds of times (for different timesteps or with large batch sizes covering multiple timesteps). For example, the original diffusion models for high-res images required multiple GPUs for many days. The memory usage is high because of storing many feature maps and, if using very deep models or attention mechanisms, it grows further. This high cost limits who can train these models (mostly large companies or labs). It also means models like Stable Diffusion or DALL·E 2 were expensive to develop. Inference (generation) is also heavy: generating one image might take a couple of seconds on a high-end GPU, whereas a GAN could do it in a fraction of a second. For deployment, this is a problem – imagine an app that needs to generate images in real-time; using a naive diffusion model would be too slow.</a:t>
            </a:r>
          </a:p>
          <a:p>
            <a:pPr lvl="0">
              <a:buSzPct val="100000"/>
              <a:buFont typeface="Arial" pitchFamily="34"/>
              <a:buChar char="•"/>
            </a:pPr>
            <a:r>
              <a:rPr lang="en-GB" b="1"/>
              <a:t>Sampling Speed:</a:t>
            </a:r>
            <a:r>
              <a:rPr lang="en-GB"/>
              <a:t> As noted, diffusion models are generally </a:t>
            </a:r>
            <a:r>
              <a:rPr lang="en-GB" b="1"/>
              <a:t>slower than GANs or other generators</a:t>
            </a:r>
            <a:r>
              <a:rPr lang="en-GB"/>
              <a:t> because of the iterative process. Even with improvements like DDIM, you often need tens of neural network evaluations for one sample. This is fine for offline generation (like rendering a piece of art), but it’s a hurdle for interactive systems or very large-scale generation (think of generating millions of images for a dataset or video frames for a long video). A lot of current research is about closing this gap – for example, one approach is </a:t>
            </a:r>
            <a:r>
              <a:rPr lang="en-GB" b="1"/>
              <a:t>knowledge distillation</a:t>
            </a:r>
            <a:r>
              <a:rPr lang="en-GB"/>
              <a:t> where you train a smaller model to mimic the multi-step process in fewer steps (some recent papers managed to compress 1000 steps into e.g. 1 or 10 steps effectively). Another approach is to find better samplers mathematically (combining big jumps with little corrective steps). There’s also exploration in model architectures that can generate in fewer steps inherently (like a model that outputs several time steps at once). This challenge is well recognized: diffusion models need to be faster to truly match the ease of use of something like GANs in production.</a:t>
            </a:r>
          </a:p>
          <a:p>
            <a:pPr lvl="0">
              <a:buSzPct val="100000"/>
              <a:buFont typeface="Arial" pitchFamily="34"/>
              <a:buChar char="•"/>
            </a:pPr>
            <a:r>
              <a:rPr lang="en-GB" b="1"/>
              <a:t>Mode Collapse and Diversity:</a:t>
            </a:r>
            <a:r>
              <a:rPr lang="en-GB"/>
              <a:t> One selling point of diffusion models is they </a:t>
            </a:r>
            <a:r>
              <a:rPr lang="en-GB" b="1"/>
              <a:t>dodge mode collapse</a:t>
            </a:r>
            <a:r>
              <a:rPr lang="en-GB"/>
              <a:t> issues that plague GANs​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Because they are trained with a likelihood-based objective, they are incentivized to model the entire data distribution. Also, each sampling involves randomness at each step (if sampling stochastically), which helps in getting varied outputs. However, mode collapse can still </a:t>
            </a:r>
            <a:r>
              <a:rPr lang="en-GB" i="1"/>
              <a:t>creep in</a:t>
            </a:r>
            <a:r>
              <a:rPr lang="en-GB"/>
              <a:t> in subtle ways. For instance, if one uses extremely strong classifier-free guidance to improve image quality, it can start limiting diversity (the samples might become too similar or omit some variety present in the training data). Also, if the model or training data is biased, it might effectively collapse to those biases (e.g., always generating similar-looking faces if that’s common in training). But compared to GANs, diffusion models indeed exhibit much more robust coverage of the data distribution – they </a:t>
            </a:r>
            <a:r>
              <a:rPr lang="en-GB" b="1"/>
              <a:t>spread attention across modes</a:t>
            </a:r>
            <a:r>
              <a:rPr lang="en-GB"/>
              <a:t> “by taking it slow and steady” in the generation process​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So, the issue is not a severe collapse, but ensuring they maintain diversity especially under guided generation scenarios is an area of focus.</a:t>
            </a:r>
          </a:p>
          <a:p>
            <a:pPr lvl="0">
              <a:buSzPct val="100000"/>
              <a:buFont typeface="Arial" pitchFamily="34"/>
              <a:buChar char="•"/>
            </a:pPr>
            <a:r>
              <a:rPr lang="en-GB" b="1"/>
              <a:t>Scalability:</a:t>
            </a:r>
            <a:r>
              <a:rPr lang="en-GB"/>
              <a:t> By scalability, we mean both </a:t>
            </a:r>
            <a:r>
              <a:rPr lang="en-GB" i="1"/>
              <a:t>scaling up</a:t>
            </a:r>
            <a:r>
              <a:rPr lang="en-GB"/>
              <a:t> and </a:t>
            </a:r>
            <a:r>
              <a:rPr lang="en-GB" i="1"/>
              <a:t>scaling down</a:t>
            </a:r>
            <a:r>
              <a:rPr lang="en-GB"/>
              <a:t>. Scaling up: Can we train diffusion models on </a:t>
            </a:r>
            <a:r>
              <a:rPr lang="en-GB" b="1"/>
              <a:t>massive datasets and higher resolutions</a:t>
            </a:r>
            <a:r>
              <a:rPr lang="en-GB"/>
              <a:t> efficiently? For instance, what about generating 4K images or full-length movies, or training on billions of images (as some companies are doing with language models)? This will require algorithmic and hardware innovations to manage the sheer size. We already see progress: latent diffusion was one answer to scaling to high-res images. In the future, maybe distributed diffusion models or mixture-of-experts could appear to handle even bigger tasks. Scaling down: On the flip side, can we run diffusion models on </a:t>
            </a:r>
            <a:r>
              <a:rPr lang="en-GB" b="1"/>
              <a:t>edge devices (phones, browsers)</a:t>
            </a:r>
            <a:r>
              <a:rPr lang="en-GB"/>
              <a:t>? Right now, doing 50 neural net passes for a single output on a phone is borderline – it can drain battery and be slow. There is work on optimizing models, quantizing them (reducing precision to make them faster), or using knowledge distillation to create smaller models that approximate the large ones. For instance, some developers have managed to get simplified versions of Stable Diffusion running on mobile by sacrificing some quality for speed. Another angle is </a:t>
            </a:r>
            <a:r>
              <a:rPr lang="en-GB" b="1"/>
              <a:t>efficient architectures</a:t>
            </a:r>
            <a:r>
              <a:rPr lang="en-GB"/>
              <a:t>: researchers are looking at replacing the U-Net with something like a Transformer or a combination that might be more efficient, or using novel layers that are faster on certain hardware.</a:t>
            </a:r>
          </a:p>
          <a:p>
            <a:pPr lvl="0">
              <a:buSzPct val="100000"/>
              <a:buFont typeface="Arial" pitchFamily="34"/>
              <a:buChar char="•"/>
            </a:pPr>
            <a:r>
              <a:rPr lang="en-GB" b="1"/>
              <a:t>Other Challenges:</a:t>
            </a:r>
            <a:r>
              <a:rPr lang="en-GB"/>
              <a:t> You can briefly mention other concerns like </a:t>
            </a:r>
            <a:r>
              <a:rPr lang="en-GB" i="1"/>
              <a:t>memory footprint</a:t>
            </a:r>
            <a:r>
              <a:rPr lang="en-GB"/>
              <a:t> (diffusion models with attention layers can blow up in memory as image size grows, so memory-efficient attention is a topic), and </a:t>
            </a:r>
            <a:r>
              <a:rPr lang="en-GB" i="1"/>
              <a:t>evaluation</a:t>
            </a:r>
            <a:r>
              <a:rPr lang="en-GB"/>
              <a:t> (since they are probabilistic models, how to best evaluate and compare them beyond FID/Inception score is an open question; also the ELBO doesn’t directly correlate with perceptual quality).</a:t>
            </a:r>
          </a:p>
          <a:p>
            <a:pPr lvl="0"/>
            <a:r>
              <a:rPr lang="en-GB" b="1"/>
              <a:t>Future Directions:</a:t>
            </a:r>
            <a:r>
              <a:rPr lang="en-GB"/>
              <a:t> Having laid out the challenges, say that the </a:t>
            </a:r>
            <a:r>
              <a:rPr lang="en-GB" b="1"/>
              <a:t>future research directions</a:t>
            </a:r>
            <a:r>
              <a:rPr lang="en-GB"/>
              <a:t> are naturally aimed at solving these issues. Expect to see a lot of work on </a:t>
            </a:r>
            <a:r>
              <a:rPr lang="en-GB" b="1"/>
              <a:t>speeding up sampling</a:t>
            </a:r>
            <a:r>
              <a:rPr lang="en-GB"/>
              <a:t> – possibly achieving diffusion-quality generation in just a few steps (there’s already progress with e.g. DDIM, EDM, etc.). We also anticipate more use of </a:t>
            </a:r>
            <a:r>
              <a:rPr lang="en-GB" b="1"/>
              <a:t>hybrid models</a:t>
            </a:r>
            <a:r>
              <a:rPr lang="en-GB"/>
              <a:t> (like combining diffusion with GANs or VAEs) to leverage the strengths of each. Another direction is better </a:t>
            </a:r>
            <a:r>
              <a:rPr lang="en-GB" b="1"/>
              <a:t>theoretical understanding</a:t>
            </a:r>
            <a:r>
              <a:rPr lang="en-GB"/>
              <a:t> – bridging the gap between the discrete diffusion and continuous formulations, understanding the limits of guidance, etc., which could inform new techniques. Finally, mention that making diffusion models more </a:t>
            </a:r>
            <a:r>
              <a:rPr lang="en-GB" b="1"/>
              <a:t>accessible and eco-friendly</a:t>
            </a:r>
            <a:r>
              <a:rPr lang="en-GB"/>
              <a:t> (less energy consumption) is important for their sustainable deployment. The community is very actively addressing these challenges because diffusion models have so much potential – so we want to deploy them widely, and that means making them efficient and scalable. This is an exciting area where we’ll likely see rapid improvements in the next couple of years.</a:t>
            </a:r>
          </a:p>
          <a:p>
            <a:pPr lvl="0"/>
            <a:endParaRPr lang="en-GB"/>
          </a:p>
        </p:txBody>
      </p:sp>
      <p:sp>
        <p:nvSpPr>
          <p:cNvPr id="4" name="Slide Number Placeholder 3">
            <a:extLst>
              <a:ext uri="{FF2B5EF4-FFF2-40B4-BE49-F238E27FC236}">
                <a16:creationId xmlns:a16="http://schemas.microsoft.com/office/drawing/2014/main" id="{394112E0-AE38-0DCF-4EEB-AC36AC273C4D}"/>
              </a:ext>
            </a:extLst>
          </p:cNvPr>
          <p:cNvSpPr txBox="1">
            <a:spLocks noGrp="1"/>
          </p:cNvSpPr>
          <p:nvPr>
            <p:ph type="sldNum" sz="quarter" idx="8"/>
          </p:nvPr>
        </p:nvSpPr>
        <p:spPr/>
        <p:txBody>
          <a:bodyPr/>
          <a:lstStyle/>
          <a:p>
            <a:pPr lvl="0"/>
            <a:fld id="{5BDAF884-DCE3-475F-A44C-35286BEBCE2C}" type="slidenum">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77B82-2B22-C4EF-BFFF-7AF39EAE3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8334CD-1432-6698-C20F-7EC246669818}"/>
              </a:ext>
            </a:extLst>
          </p:cNvPr>
          <p:cNvSpPr txBox="1">
            <a:spLocks noGrp="1"/>
          </p:cNvSpPr>
          <p:nvPr>
            <p:ph type="body" sz="quarter" idx="1"/>
          </p:nvPr>
        </p:nvSpPr>
        <p:spPr/>
        <p:txBody>
          <a:bodyPr/>
          <a:lstStyle/>
          <a:p>
            <a:pPr lvl="0"/>
            <a:r>
              <a:rPr lang="en-GB" b="1"/>
              <a:t>Key Point:</a:t>
            </a:r>
            <a:r>
              <a:rPr lang="en-GB"/>
              <a:t> Diffusion models are extremely powerful, but they come with </a:t>
            </a:r>
            <a:r>
              <a:rPr lang="en-GB" b="1"/>
              <a:t>challenges</a:t>
            </a:r>
            <a:r>
              <a:rPr lang="en-GB"/>
              <a:t>: they require a lot of computation (both for training and sampling, making them slower than alternatives), and while they mitigate mode collapse compared to GANs, efficiency and scalability issues remain. Future efforts focus on </a:t>
            </a:r>
            <a:r>
              <a:rPr lang="en-GB" b="1"/>
              <a:t>reducing computation and latency</a:t>
            </a:r>
            <a:r>
              <a:rPr lang="en-GB"/>
              <a:t> (faster sampling, model compression) and improving </a:t>
            </a:r>
            <a:r>
              <a:rPr lang="en-GB" b="1"/>
              <a:t>scalability</a:t>
            </a:r>
            <a:r>
              <a:rPr lang="en-GB"/>
              <a:t> to make diffusion models more practical for widespread use.</a:t>
            </a:r>
          </a:p>
          <a:p>
            <a:pPr lvl="0"/>
            <a:r>
              <a:rPr lang="en-GB" b="1"/>
              <a:t>Detailed Explanation:</a:t>
            </a:r>
            <a:r>
              <a:rPr lang="en-GB"/>
              <a:t> Acknowledge that as great as diffusion models are, there are important challenges to overcome:</a:t>
            </a:r>
          </a:p>
          <a:p>
            <a:pPr lvl="0">
              <a:buSzPct val="100000"/>
              <a:buFont typeface="Arial" pitchFamily="34"/>
              <a:buChar char="•"/>
            </a:pPr>
            <a:r>
              <a:rPr lang="en-GB" b="1"/>
              <a:t>Computational Cost (Memory and Compute):</a:t>
            </a:r>
            <a:r>
              <a:rPr lang="en-GB"/>
              <a:t> Training diffusion models is </a:t>
            </a:r>
            <a:r>
              <a:rPr lang="en-GB" b="1"/>
              <a:t>computationally intensive</a:t>
            </a:r>
            <a:r>
              <a:rPr lang="en-GB"/>
              <a:t>. Each training iteration might involve running a large U-Net hundreds of times (for different timesteps or with large batch sizes covering multiple timesteps). For example, the original diffusion models for high-res images required multiple GPUs for many days. The memory usage is high because of storing many feature maps and, if using very deep models or attention mechanisms, it grows further. This high cost limits who can train these models (mostly large companies or labs). It also means models like Stable Diffusion or DALL·E 2 were expensive to develop. Inference (generation) is also heavy: generating one image might take a couple of seconds on a high-end GPU, whereas a GAN could do it in a fraction of a second. For deployment, this is a problem – imagine an app that needs to generate images in real-time; using a naive diffusion model would be too slow.</a:t>
            </a:r>
          </a:p>
          <a:p>
            <a:pPr lvl="0">
              <a:buSzPct val="100000"/>
              <a:buFont typeface="Arial" pitchFamily="34"/>
              <a:buChar char="•"/>
            </a:pPr>
            <a:r>
              <a:rPr lang="en-GB" b="1"/>
              <a:t>Sampling Speed:</a:t>
            </a:r>
            <a:r>
              <a:rPr lang="en-GB"/>
              <a:t> As noted, diffusion models are generally </a:t>
            </a:r>
            <a:r>
              <a:rPr lang="en-GB" b="1"/>
              <a:t>slower than GANs or other generators</a:t>
            </a:r>
            <a:r>
              <a:rPr lang="en-GB"/>
              <a:t> because of the iterative process. Even with improvements like DDIM, you often need tens of neural network evaluations for one sample. This is fine for offline generation (like rendering a piece of art), but it’s a hurdle for interactive systems or very large-scale generation (think of generating millions of images for a dataset or video frames for a long video). A lot of current research is about closing this gap – for example, one approach is </a:t>
            </a:r>
            <a:r>
              <a:rPr lang="en-GB" b="1"/>
              <a:t>knowledge distillation</a:t>
            </a:r>
            <a:r>
              <a:rPr lang="en-GB"/>
              <a:t> where you train a smaller model to mimic the multi-step process in fewer steps (some recent papers managed to compress 1000 steps into e.g. 1 or 10 steps effectively). Another approach is to find better samplers mathematically (combining big jumps with little corrective steps). There’s also exploration in model architectures that can generate in fewer steps inherently (like a model that outputs several time steps at once). This challenge is well recognized: diffusion models need to be faster to truly match the ease of use of something like GANs in production.</a:t>
            </a:r>
          </a:p>
          <a:p>
            <a:pPr lvl="0">
              <a:buSzPct val="100000"/>
              <a:buFont typeface="Arial" pitchFamily="34"/>
              <a:buChar char="•"/>
            </a:pPr>
            <a:r>
              <a:rPr lang="en-GB" b="1"/>
              <a:t>Mode Collapse and Diversity:</a:t>
            </a:r>
            <a:r>
              <a:rPr lang="en-GB"/>
              <a:t> One selling point of diffusion models is they </a:t>
            </a:r>
            <a:r>
              <a:rPr lang="en-GB" b="1"/>
              <a:t>dodge mode collapse</a:t>
            </a:r>
            <a:r>
              <a:rPr lang="en-GB"/>
              <a:t> issues that plague GANs​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Because they are trained with a likelihood-based objective, they are incentivized to model the entire data distribution. Also, each sampling involves randomness at each step (if sampling stochastically), which helps in getting varied outputs. However, mode collapse can still </a:t>
            </a:r>
            <a:r>
              <a:rPr lang="en-GB" i="1"/>
              <a:t>creep in</a:t>
            </a:r>
            <a:r>
              <a:rPr lang="en-GB"/>
              <a:t> in subtle ways. For instance, if one uses extremely strong classifier-free guidance to improve image quality, it can start limiting diversity (the samples might become too similar or omit some variety present in the training data). Also, if the model or training data is biased, it might effectively collapse to those biases (e.g., always generating similar-looking faces if that’s common in training). But compared to GANs, diffusion models indeed exhibit much more robust coverage of the data distribution – they </a:t>
            </a:r>
            <a:r>
              <a:rPr lang="en-GB" b="1"/>
              <a:t>spread attention across modes</a:t>
            </a:r>
            <a:r>
              <a:rPr lang="en-GB"/>
              <a:t> “by taking it slow and steady” in the generation process​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So, the issue is not a severe collapse, but ensuring they maintain diversity especially under guided generation scenarios is an area of focus.</a:t>
            </a:r>
          </a:p>
          <a:p>
            <a:pPr lvl="0">
              <a:buSzPct val="100000"/>
              <a:buFont typeface="Arial" pitchFamily="34"/>
              <a:buChar char="•"/>
            </a:pPr>
            <a:r>
              <a:rPr lang="en-GB" b="1"/>
              <a:t>Scalability:</a:t>
            </a:r>
            <a:r>
              <a:rPr lang="en-GB"/>
              <a:t> By scalability, we mean both </a:t>
            </a:r>
            <a:r>
              <a:rPr lang="en-GB" i="1"/>
              <a:t>scaling up</a:t>
            </a:r>
            <a:r>
              <a:rPr lang="en-GB"/>
              <a:t> and </a:t>
            </a:r>
            <a:r>
              <a:rPr lang="en-GB" i="1"/>
              <a:t>scaling down</a:t>
            </a:r>
            <a:r>
              <a:rPr lang="en-GB"/>
              <a:t>. Scaling up: Can we train diffusion models on </a:t>
            </a:r>
            <a:r>
              <a:rPr lang="en-GB" b="1"/>
              <a:t>massive datasets and higher resolutions</a:t>
            </a:r>
            <a:r>
              <a:rPr lang="en-GB"/>
              <a:t> efficiently? For instance, what about generating 4K images or full-length movies, or training on billions of images (as some companies are doing with language models)? This will require algorithmic and hardware innovations to manage the sheer size. We already see progress: latent diffusion was one answer to scaling to high-res images. In the future, maybe distributed diffusion models or mixture-of-experts could appear to handle even bigger tasks. Scaling down: On the flip side, can we run diffusion models on </a:t>
            </a:r>
            <a:r>
              <a:rPr lang="en-GB" b="1"/>
              <a:t>edge devices (phones, browsers)</a:t>
            </a:r>
            <a:r>
              <a:rPr lang="en-GB"/>
              <a:t>? Right now, doing 50 neural net passes for a single output on a phone is borderline – it can drain battery and be slow. There is work on optimizing models, quantizing them (reducing precision to make them faster), or using knowledge distillation to create smaller models that approximate the large ones. For instance, some developers have managed to get simplified versions of Stable Diffusion running on mobile by sacrificing some quality for speed. Another angle is </a:t>
            </a:r>
            <a:r>
              <a:rPr lang="en-GB" b="1"/>
              <a:t>efficient architectures</a:t>
            </a:r>
            <a:r>
              <a:rPr lang="en-GB"/>
              <a:t>: researchers are looking at replacing the U-Net with something like a Transformer or a combination that might be more efficient, or using novel layers that are faster on certain hardware.</a:t>
            </a:r>
          </a:p>
          <a:p>
            <a:pPr lvl="0">
              <a:buSzPct val="100000"/>
              <a:buFont typeface="Arial" pitchFamily="34"/>
              <a:buChar char="•"/>
            </a:pPr>
            <a:r>
              <a:rPr lang="en-GB" b="1"/>
              <a:t>Other Challenges:</a:t>
            </a:r>
            <a:r>
              <a:rPr lang="en-GB"/>
              <a:t> You can briefly mention other concerns like </a:t>
            </a:r>
            <a:r>
              <a:rPr lang="en-GB" i="1"/>
              <a:t>memory footprint</a:t>
            </a:r>
            <a:r>
              <a:rPr lang="en-GB"/>
              <a:t> (diffusion models with attention layers can blow up in memory as image size grows, so memory-efficient attention is a topic), and </a:t>
            </a:r>
            <a:r>
              <a:rPr lang="en-GB" i="1"/>
              <a:t>evaluation</a:t>
            </a:r>
            <a:r>
              <a:rPr lang="en-GB"/>
              <a:t> (since they are probabilistic models, how to best evaluate and compare them beyond FID/Inception score is an open question; also the ELBO doesn’t directly correlate with perceptual quality).</a:t>
            </a:r>
          </a:p>
          <a:p>
            <a:pPr lvl="0"/>
            <a:r>
              <a:rPr lang="en-GB" b="1"/>
              <a:t>Future Directions:</a:t>
            </a:r>
            <a:r>
              <a:rPr lang="en-GB"/>
              <a:t> Having laid out the challenges, say that the </a:t>
            </a:r>
            <a:r>
              <a:rPr lang="en-GB" b="1"/>
              <a:t>future research directions</a:t>
            </a:r>
            <a:r>
              <a:rPr lang="en-GB"/>
              <a:t> are naturally aimed at solving these issues. Expect to see a lot of work on </a:t>
            </a:r>
            <a:r>
              <a:rPr lang="en-GB" b="1"/>
              <a:t>speeding up sampling</a:t>
            </a:r>
            <a:r>
              <a:rPr lang="en-GB"/>
              <a:t> – possibly achieving diffusion-quality generation in just a few steps (there’s already progress with e.g. DDIM, EDM, etc.). We also anticipate more use of </a:t>
            </a:r>
            <a:r>
              <a:rPr lang="en-GB" b="1"/>
              <a:t>hybrid models</a:t>
            </a:r>
            <a:r>
              <a:rPr lang="en-GB"/>
              <a:t> (like combining diffusion with GANs or VAEs) to leverage the strengths of each. Another direction is better </a:t>
            </a:r>
            <a:r>
              <a:rPr lang="en-GB" b="1"/>
              <a:t>theoretical understanding</a:t>
            </a:r>
            <a:r>
              <a:rPr lang="en-GB"/>
              <a:t> – bridging the gap between the discrete diffusion and continuous formulations, understanding the limits of guidance, etc., which could inform new techniques. Finally, mention that making diffusion models more </a:t>
            </a:r>
            <a:r>
              <a:rPr lang="en-GB" b="1"/>
              <a:t>accessible and eco-friendly</a:t>
            </a:r>
            <a:r>
              <a:rPr lang="en-GB"/>
              <a:t> (less energy consumption) is important for their sustainable deployment. The community is very actively addressing these challenges because diffusion models have so much potential – so we want to deploy them widely, and that means making them efficient and scalable. This is an exciting area where we’ll likely see rapid improvements in the next couple of years.</a:t>
            </a:r>
          </a:p>
          <a:p>
            <a:pPr lvl="0"/>
            <a:endParaRPr lang="en-GB"/>
          </a:p>
        </p:txBody>
      </p:sp>
      <p:sp>
        <p:nvSpPr>
          <p:cNvPr id="4" name="Slide Number Placeholder 3">
            <a:extLst>
              <a:ext uri="{FF2B5EF4-FFF2-40B4-BE49-F238E27FC236}">
                <a16:creationId xmlns:a16="http://schemas.microsoft.com/office/drawing/2014/main" id="{D35EC6E4-9BB4-9EF5-3E20-2E9D7DE41C01}"/>
              </a:ext>
            </a:extLst>
          </p:cNvPr>
          <p:cNvSpPr txBox="1">
            <a:spLocks noGrp="1"/>
          </p:cNvSpPr>
          <p:nvPr>
            <p:ph type="sldNum" sz="quarter" idx="8"/>
          </p:nvPr>
        </p:nvSpPr>
        <p:spPr/>
        <p:txBody>
          <a:bodyPr/>
          <a:lstStyle/>
          <a:p>
            <a:pPr lvl="0"/>
            <a:fld id="{BA8120E4-08D2-4AFB-98B3-9672CCB266ED}" type="slidenum">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43BE06-44A8-1A22-F80A-600F57B69D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8653ED-A2CE-1FAD-C5A1-760E898B63D0}"/>
              </a:ext>
            </a:extLst>
          </p:cNvPr>
          <p:cNvSpPr txBox="1">
            <a:spLocks noGrp="1"/>
          </p:cNvSpPr>
          <p:nvPr>
            <p:ph type="body" sz="quarter" idx="1"/>
          </p:nvPr>
        </p:nvSpPr>
        <p:spPr/>
        <p:txBody>
          <a:bodyPr/>
          <a:lstStyle/>
          <a:p>
            <a:pPr lvl="0"/>
            <a:r>
              <a:rPr lang="en-GB" b="1"/>
              <a:t>Key Point:</a:t>
            </a:r>
            <a:r>
              <a:rPr lang="en-GB"/>
              <a:t> Diffusion models are extremely powerful, but they come with </a:t>
            </a:r>
            <a:r>
              <a:rPr lang="en-GB" b="1"/>
              <a:t>challenges</a:t>
            </a:r>
            <a:r>
              <a:rPr lang="en-GB"/>
              <a:t>: they require a lot of computation (both for training and sampling, making them slower than alternatives), and while they mitigate mode collapse compared to GANs, efficiency and scalability issues remain. Future efforts focus on </a:t>
            </a:r>
            <a:r>
              <a:rPr lang="en-GB" b="1"/>
              <a:t>reducing computation and latency</a:t>
            </a:r>
            <a:r>
              <a:rPr lang="en-GB"/>
              <a:t> (faster sampling, model compression) and improving </a:t>
            </a:r>
            <a:r>
              <a:rPr lang="en-GB" b="1"/>
              <a:t>scalability</a:t>
            </a:r>
            <a:r>
              <a:rPr lang="en-GB"/>
              <a:t> to make diffusion models more practical for widespread use.</a:t>
            </a:r>
          </a:p>
          <a:p>
            <a:pPr lvl="0"/>
            <a:r>
              <a:rPr lang="en-GB" b="1"/>
              <a:t>Detailed Explanation:</a:t>
            </a:r>
            <a:r>
              <a:rPr lang="en-GB"/>
              <a:t> Acknowledge that as great as diffusion models are, there are important challenges to overcome:</a:t>
            </a:r>
          </a:p>
          <a:p>
            <a:pPr lvl="0">
              <a:buSzPct val="100000"/>
              <a:buFont typeface="Arial" pitchFamily="34"/>
              <a:buChar char="•"/>
            </a:pPr>
            <a:r>
              <a:rPr lang="en-GB" b="1"/>
              <a:t>Computational Cost (Memory and Compute):</a:t>
            </a:r>
            <a:r>
              <a:rPr lang="en-GB"/>
              <a:t> Training diffusion models is </a:t>
            </a:r>
            <a:r>
              <a:rPr lang="en-GB" b="1"/>
              <a:t>computationally intensive</a:t>
            </a:r>
            <a:r>
              <a:rPr lang="en-GB"/>
              <a:t>. Each training iteration might involve running a large U-Net hundreds of times (for different timesteps or with large batch sizes covering multiple timesteps). For example, the original diffusion models for high-res images required multiple GPUs for many days. The memory usage is high because of storing many feature maps and, if using very deep models or attention mechanisms, it grows further. This high cost limits who can train these models (mostly large companies or labs). It also means models like Stable Diffusion or DALL·E 2 were expensive to develop. Inference (generation) is also heavy: generating one image might take a couple of seconds on a high-end GPU, whereas a GAN could do it in a fraction of a second. For deployment, this is a problem – imagine an app that needs to generate images in real-time; using a naive diffusion model would be too slow.</a:t>
            </a:r>
          </a:p>
          <a:p>
            <a:pPr lvl="0">
              <a:buSzPct val="100000"/>
              <a:buFont typeface="Arial" pitchFamily="34"/>
              <a:buChar char="•"/>
            </a:pPr>
            <a:r>
              <a:rPr lang="en-GB" b="1"/>
              <a:t>Sampling Speed:</a:t>
            </a:r>
            <a:r>
              <a:rPr lang="en-GB"/>
              <a:t> As noted, diffusion models are generally </a:t>
            </a:r>
            <a:r>
              <a:rPr lang="en-GB" b="1"/>
              <a:t>slower than GANs or other generators</a:t>
            </a:r>
            <a:r>
              <a:rPr lang="en-GB"/>
              <a:t> because of the iterative process. Even with improvements like DDIM, you often need tens of neural network evaluations for one sample. This is fine for offline generation (like rendering a piece of art), but it’s a hurdle for interactive systems or very large-scale generation (think of generating millions of images for a dataset or video frames for a long video). A lot of current research is about closing this gap – for example, one approach is </a:t>
            </a:r>
            <a:r>
              <a:rPr lang="en-GB" b="1"/>
              <a:t>knowledge distillation</a:t>
            </a:r>
            <a:r>
              <a:rPr lang="en-GB"/>
              <a:t> where you train a smaller model to mimic the multi-step process in fewer steps (some recent papers managed to compress 1000 steps into e.g. 1 or 10 steps effectively). Another approach is to find better samplers mathematically (combining big jumps with little corrective steps). There’s also exploration in model architectures that can generate in fewer steps inherently (like a model that outputs several time steps at once). This challenge is well recognized: diffusion models need to be faster to truly match the ease of use of something like GANs in production.</a:t>
            </a:r>
          </a:p>
          <a:p>
            <a:pPr lvl="0">
              <a:buSzPct val="100000"/>
              <a:buFont typeface="Arial" pitchFamily="34"/>
              <a:buChar char="•"/>
            </a:pPr>
            <a:r>
              <a:rPr lang="en-GB" b="1"/>
              <a:t>Mode Collapse and Diversity:</a:t>
            </a:r>
            <a:r>
              <a:rPr lang="en-GB"/>
              <a:t> One selling point of diffusion models is they </a:t>
            </a:r>
            <a:r>
              <a:rPr lang="en-GB" b="1"/>
              <a:t>dodge mode collapse</a:t>
            </a:r>
            <a:r>
              <a:rPr lang="en-GB"/>
              <a:t> issues that plague GANs​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Because they are trained with a likelihood-based objective, they are incentivized to model the entire data distribution. Also, each sampling involves randomness at each step (if sampling stochastically), which helps in getting varied outputs. However, mode collapse can still </a:t>
            </a:r>
            <a:r>
              <a:rPr lang="en-GB" i="1"/>
              <a:t>creep in</a:t>
            </a:r>
            <a:r>
              <a:rPr lang="en-GB"/>
              <a:t> in subtle ways. For instance, if one uses extremely strong classifier-free guidance to improve image quality, it can start limiting diversity (the samples might become too similar or omit some variety present in the training data). Also, if the model or training data is biased, it might effectively collapse to those biases (e.g., always generating similar-looking faces if that’s common in training). But compared to GANs, diffusion models indeed exhibit much more robust coverage of the data distribution – they </a:t>
            </a:r>
            <a:r>
              <a:rPr lang="en-GB" b="1"/>
              <a:t>spread attention across modes</a:t>
            </a:r>
            <a:r>
              <a:rPr lang="en-GB"/>
              <a:t> “by taking it slow and steady” in the generation process​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So, the issue is not a severe collapse, but ensuring they maintain diversity especially under guided generation scenarios is an area of focus.</a:t>
            </a:r>
          </a:p>
          <a:p>
            <a:pPr lvl="0">
              <a:buSzPct val="100000"/>
              <a:buFont typeface="Arial" pitchFamily="34"/>
              <a:buChar char="•"/>
            </a:pPr>
            <a:r>
              <a:rPr lang="en-GB" b="1"/>
              <a:t>Scalability:</a:t>
            </a:r>
            <a:r>
              <a:rPr lang="en-GB"/>
              <a:t> By scalability, we mean both </a:t>
            </a:r>
            <a:r>
              <a:rPr lang="en-GB" i="1"/>
              <a:t>scaling up</a:t>
            </a:r>
            <a:r>
              <a:rPr lang="en-GB"/>
              <a:t> and </a:t>
            </a:r>
            <a:r>
              <a:rPr lang="en-GB" i="1"/>
              <a:t>scaling down</a:t>
            </a:r>
            <a:r>
              <a:rPr lang="en-GB"/>
              <a:t>. Scaling up: Can we train diffusion models on </a:t>
            </a:r>
            <a:r>
              <a:rPr lang="en-GB" b="1"/>
              <a:t>massive datasets and higher resolutions</a:t>
            </a:r>
            <a:r>
              <a:rPr lang="en-GB"/>
              <a:t> efficiently? For instance, what about generating 4K images or full-length movies, or training on billions of images (as some companies are doing with language models)? This will require algorithmic and hardware innovations to manage the sheer size. We already see progress: latent diffusion was one answer to scaling to high-res images. In the future, maybe distributed diffusion models or mixture-of-experts could appear to handle even bigger tasks. Scaling down: On the flip side, can we run diffusion models on </a:t>
            </a:r>
            <a:r>
              <a:rPr lang="en-GB" b="1"/>
              <a:t>edge devices (phones, browsers)</a:t>
            </a:r>
            <a:r>
              <a:rPr lang="en-GB"/>
              <a:t>? Right now, doing 50 neural net passes for a single output on a phone is borderline – it can drain battery and be slow. There is work on optimizing models, quantizing them (reducing precision to make them faster), or using knowledge distillation to create smaller models that approximate the large ones. For instance, some developers have managed to get simplified versions of Stable Diffusion running on mobile by sacrificing some quality for speed. Another angle is </a:t>
            </a:r>
            <a:r>
              <a:rPr lang="en-GB" b="1"/>
              <a:t>efficient architectures</a:t>
            </a:r>
            <a:r>
              <a:rPr lang="en-GB"/>
              <a:t>: researchers are looking at replacing the U-Net with something like a Transformer or a combination that might be more efficient, or using novel layers that are faster on certain hardware.</a:t>
            </a:r>
          </a:p>
          <a:p>
            <a:pPr lvl="0">
              <a:buSzPct val="100000"/>
              <a:buFont typeface="Arial" pitchFamily="34"/>
              <a:buChar char="•"/>
            </a:pPr>
            <a:r>
              <a:rPr lang="en-GB" b="1"/>
              <a:t>Other Challenges:</a:t>
            </a:r>
            <a:r>
              <a:rPr lang="en-GB"/>
              <a:t> You can briefly mention other concerns like </a:t>
            </a:r>
            <a:r>
              <a:rPr lang="en-GB" i="1"/>
              <a:t>memory footprint</a:t>
            </a:r>
            <a:r>
              <a:rPr lang="en-GB"/>
              <a:t> (diffusion models with attention layers can blow up in memory as image size grows, so memory-efficient attention is a topic), and </a:t>
            </a:r>
            <a:r>
              <a:rPr lang="en-GB" i="1"/>
              <a:t>evaluation</a:t>
            </a:r>
            <a:r>
              <a:rPr lang="en-GB"/>
              <a:t> (since they are probabilistic models, how to best evaluate and compare them beyond FID/Inception score is an open question; also the ELBO doesn’t directly correlate with perceptual quality).</a:t>
            </a:r>
          </a:p>
          <a:p>
            <a:pPr lvl="0"/>
            <a:r>
              <a:rPr lang="en-GB" b="1"/>
              <a:t>Future Directions:</a:t>
            </a:r>
            <a:r>
              <a:rPr lang="en-GB"/>
              <a:t> Having laid out the challenges, say that the </a:t>
            </a:r>
            <a:r>
              <a:rPr lang="en-GB" b="1"/>
              <a:t>future research directions</a:t>
            </a:r>
            <a:r>
              <a:rPr lang="en-GB"/>
              <a:t> are naturally aimed at solving these issues. Expect to see a lot of work on </a:t>
            </a:r>
            <a:r>
              <a:rPr lang="en-GB" b="1"/>
              <a:t>speeding up sampling</a:t>
            </a:r>
            <a:r>
              <a:rPr lang="en-GB"/>
              <a:t> – possibly achieving diffusion-quality generation in just a few steps (there’s already progress with e.g. DDIM, EDM, etc.). We also anticipate more use of </a:t>
            </a:r>
            <a:r>
              <a:rPr lang="en-GB" b="1"/>
              <a:t>hybrid models</a:t>
            </a:r>
            <a:r>
              <a:rPr lang="en-GB"/>
              <a:t> (like combining diffusion with GANs or VAEs) to leverage the strengths of each. Another direction is better </a:t>
            </a:r>
            <a:r>
              <a:rPr lang="en-GB" b="1"/>
              <a:t>theoretical understanding</a:t>
            </a:r>
            <a:r>
              <a:rPr lang="en-GB"/>
              <a:t> – bridging the gap between the discrete diffusion and continuous formulations, understanding the limits of guidance, etc., which could inform new techniques. Finally, mention that making diffusion models more </a:t>
            </a:r>
            <a:r>
              <a:rPr lang="en-GB" b="1"/>
              <a:t>accessible and eco-friendly</a:t>
            </a:r>
            <a:r>
              <a:rPr lang="en-GB"/>
              <a:t> (less energy consumption) is important for their sustainable deployment. The community is very actively addressing these challenges because diffusion models have so much potential – so we want to deploy them widely, and that means making them efficient and scalable. This is an exciting area where we’ll likely see rapid improvements in the next couple of years.</a:t>
            </a:r>
          </a:p>
          <a:p>
            <a:pPr lvl="0"/>
            <a:endParaRPr lang="en-GB"/>
          </a:p>
          <a:p>
            <a:pPr lvl="0"/>
            <a:endParaRPr lang="en-GB"/>
          </a:p>
        </p:txBody>
      </p:sp>
      <p:sp>
        <p:nvSpPr>
          <p:cNvPr id="4" name="Slide Number Placeholder 3">
            <a:extLst>
              <a:ext uri="{FF2B5EF4-FFF2-40B4-BE49-F238E27FC236}">
                <a16:creationId xmlns:a16="http://schemas.microsoft.com/office/drawing/2014/main" id="{FE7B0A4C-26CF-B4BC-C0AD-AA0F5B8B01E6}"/>
              </a:ext>
            </a:extLst>
          </p:cNvPr>
          <p:cNvSpPr txBox="1">
            <a:spLocks noGrp="1"/>
          </p:cNvSpPr>
          <p:nvPr>
            <p:ph type="sldNum" sz="quarter" idx="8"/>
          </p:nvPr>
        </p:nvSpPr>
        <p:spPr/>
        <p:txBody>
          <a:bodyPr/>
          <a:lstStyle/>
          <a:p>
            <a:pPr lvl="0"/>
            <a:fld id="{7524B9B7-4D13-4156-8270-4E69A6449C73}" type="slidenum">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42CDC-332F-365D-4F8A-D702A792E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2B294-3665-7426-70D7-56EACFB9DB9F}"/>
              </a:ext>
            </a:extLst>
          </p:cNvPr>
          <p:cNvSpPr txBox="1">
            <a:spLocks noGrp="1"/>
          </p:cNvSpPr>
          <p:nvPr>
            <p:ph type="body" sz="quarter" idx="1"/>
          </p:nvPr>
        </p:nvSpPr>
        <p:spPr/>
        <p:txBody>
          <a:bodyPr/>
          <a:lstStyle/>
          <a:p>
            <a:pPr lvl="0"/>
            <a:r>
              <a:rPr lang="en-GB" b="1"/>
              <a:t>Key Point:</a:t>
            </a:r>
            <a:r>
              <a:rPr lang="en-GB"/>
              <a:t> Diffusion models are extremely powerful, but they come with </a:t>
            </a:r>
            <a:r>
              <a:rPr lang="en-GB" b="1"/>
              <a:t>challenges</a:t>
            </a:r>
            <a:r>
              <a:rPr lang="en-GB"/>
              <a:t>: they require a lot of computation (both for training and sampling, making them slower than alternatives), and while they mitigate mode collapse compared to GANs, efficiency and scalability issues remain. Future efforts focus on </a:t>
            </a:r>
            <a:r>
              <a:rPr lang="en-GB" b="1"/>
              <a:t>reducing computation and latency</a:t>
            </a:r>
            <a:r>
              <a:rPr lang="en-GB"/>
              <a:t> (faster sampling, model compression) and improving </a:t>
            </a:r>
            <a:r>
              <a:rPr lang="en-GB" b="1"/>
              <a:t>scalability</a:t>
            </a:r>
            <a:r>
              <a:rPr lang="en-GB"/>
              <a:t> to make diffusion models more practical for widespread use.</a:t>
            </a:r>
          </a:p>
          <a:p>
            <a:pPr lvl="0"/>
            <a:r>
              <a:rPr lang="en-GB" b="1"/>
              <a:t>Detailed Explanation:</a:t>
            </a:r>
            <a:r>
              <a:rPr lang="en-GB"/>
              <a:t> Acknowledge that as great as diffusion models are, there are important challenges to overcome:</a:t>
            </a:r>
          </a:p>
          <a:p>
            <a:pPr lvl="0">
              <a:buSzPct val="100000"/>
              <a:buFont typeface="Arial" pitchFamily="34"/>
              <a:buChar char="•"/>
            </a:pPr>
            <a:r>
              <a:rPr lang="en-GB" b="1"/>
              <a:t>Computational Cost (Memory and Compute):</a:t>
            </a:r>
            <a:r>
              <a:rPr lang="en-GB"/>
              <a:t> Training diffusion models is </a:t>
            </a:r>
            <a:r>
              <a:rPr lang="en-GB" b="1"/>
              <a:t>computationally intensive</a:t>
            </a:r>
            <a:r>
              <a:rPr lang="en-GB"/>
              <a:t>. Each training iteration might involve running a large U-Net hundreds of times (for different timesteps or with large batch sizes covering multiple timesteps). For example, the original diffusion models for high-res images required multiple GPUs for many days. The memory usage is high because of storing many feature maps and, if using very deep models or attention mechanisms, it grows further. This high cost limits who can train these models (mostly large companies or labs). It also means models like Stable Diffusion or DALL·E 2 were expensive to develop. Inference (generation) is also heavy: generating one image might take a couple of seconds on a high-end GPU, whereas a GAN could do it in a fraction of a second. For deployment, this is a problem – imagine an app that needs to generate images in real-time; using a naive diffusion model would be too slow.</a:t>
            </a:r>
          </a:p>
          <a:p>
            <a:pPr lvl="0">
              <a:buSzPct val="100000"/>
              <a:buFont typeface="Arial" pitchFamily="34"/>
              <a:buChar char="•"/>
            </a:pPr>
            <a:r>
              <a:rPr lang="en-GB" b="1"/>
              <a:t>Sampling Speed:</a:t>
            </a:r>
            <a:r>
              <a:rPr lang="en-GB"/>
              <a:t> As noted, diffusion models are generally </a:t>
            </a:r>
            <a:r>
              <a:rPr lang="en-GB" b="1"/>
              <a:t>slower than GANs or other generators</a:t>
            </a:r>
            <a:r>
              <a:rPr lang="en-GB"/>
              <a:t> because of the iterative process. Even with improvements like DDIM, you often need tens of neural network evaluations for one sample. This is fine for offline generation (like rendering a piece of art), but it’s a hurdle for interactive systems or very large-scale generation (think of generating millions of images for a dataset or video frames for a long video). A lot of current research is about closing this gap – for example, one approach is </a:t>
            </a:r>
            <a:r>
              <a:rPr lang="en-GB" b="1"/>
              <a:t>knowledge distillation</a:t>
            </a:r>
            <a:r>
              <a:rPr lang="en-GB"/>
              <a:t> where you train a smaller model to mimic the multi-step process in fewer steps (some recent papers managed to compress 1000 steps into e.g. 1 or 10 steps effectively). Another approach is to find better samplers mathematically (combining big jumps with little corrective steps). There’s also exploration in model architectures that can generate in fewer steps inherently (like a model that outputs several time steps at once). This challenge is well recognized: diffusion models need to be faster to truly match the ease of use of something like GANs in production.</a:t>
            </a:r>
          </a:p>
          <a:p>
            <a:pPr lvl="0">
              <a:buSzPct val="100000"/>
              <a:buFont typeface="Arial" pitchFamily="34"/>
              <a:buChar char="•"/>
            </a:pPr>
            <a:r>
              <a:rPr lang="en-GB" b="1"/>
              <a:t>Mode Collapse and Diversity:</a:t>
            </a:r>
            <a:r>
              <a:rPr lang="en-GB"/>
              <a:t> One selling point of diffusion models is they </a:t>
            </a:r>
            <a:r>
              <a:rPr lang="en-GB" b="1"/>
              <a:t>dodge mode collapse</a:t>
            </a:r>
            <a:r>
              <a:rPr lang="en-GB"/>
              <a:t> issues that plague GANs​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Because they are trained with a likelihood-based objective, they are incentivized to model the entire data distribution. Also, each sampling involves randomness at each step (if sampling stochastically), which helps in getting varied outputs. However, mode collapse can still </a:t>
            </a:r>
            <a:r>
              <a:rPr lang="en-GB" i="1"/>
              <a:t>creep in</a:t>
            </a:r>
            <a:r>
              <a:rPr lang="en-GB"/>
              <a:t> in subtle ways. For instance, if one uses extremely strong classifier-free guidance to improve image quality, it can start limiting diversity (the samples might become too similar or omit some variety present in the training data). Also, if the model or training data is biased, it might effectively collapse to those biases (e.g., always generating similar-looking faces if that’s common in training). But compared to GANs, diffusion models indeed exhibit much more robust coverage of the data distribution – they </a:t>
            </a:r>
            <a:r>
              <a:rPr lang="en-GB" b="1"/>
              <a:t>spread attention across modes</a:t>
            </a:r>
            <a:r>
              <a:rPr lang="en-GB"/>
              <a:t> “by taking it slow and steady” in the generation process​</a:t>
            </a:r>
            <a:r>
              <a:rPr lang="en-GB">
                <a:hlinkClick r:id="rId3">
                  <a:extLst>
                    <a:ext uri="{A12FA001-AC4F-418D-AE19-62706E023703}">
                      <ahyp:hlinkClr xmlns:ahyp="http://schemas.microsoft.com/office/drawing/2018/hyperlinkcolor" val="tx"/>
                    </a:ext>
                  </a:extLst>
                </a:hlinkClick>
              </a:rPr>
              <a:t>medium.com</a:t>
            </a:r>
            <a:endParaRPr lang="en-GB"/>
          </a:p>
          <a:p>
            <a:pPr lvl="0">
              <a:buSzPct val="100000"/>
              <a:buFont typeface="Arial" pitchFamily="34"/>
              <a:buChar char="•"/>
            </a:pPr>
            <a:r>
              <a:rPr lang="en-GB"/>
              <a:t>. So, the issue is not a severe collapse, but ensuring they maintain diversity especially under guided generation scenarios is an area of focus.</a:t>
            </a:r>
          </a:p>
          <a:p>
            <a:pPr lvl="0">
              <a:buSzPct val="100000"/>
              <a:buFont typeface="Arial" pitchFamily="34"/>
              <a:buChar char="•"/>
            </a:pPr>
            <a:r>
              <a:rPr lang="en-GB" b="1"/>
              <a:t>Scalability:</a:t>
            </a:r>
            <a:r>
              <a:rPr lang="en-GB"/>
              <a:t> By scalability, we mean both </a:t>
            </a:r>
            <a:r>
              <a:rPr lang="en-GB" i="1"/>
              <a:t>scaling up</a:t>
            </a:r>
            <a:r>
              <a:rPr lang="en-GB"/>
              <a:t> and </a:t>
            </a:r>
            <a:r>
              <a:rPr lang="en-GB" i="1"/>
              <a:t>scaling down</a:t>
            </a:r>
            <a:r>
              <a:rPr lang="en-GB"/>
              <a:t>. Scaling up: Can we train diffusion models on </a:t>
            </a:r>
            <a:r>
              <a:rPr lang="en-GB" b="1"/>
              <a:t>massive datasets and higher resolutions</a:t>
            </a:r>
            <a:r>
              <a:rPr lang="en-GB"/>
              <a:t> efficiently? For instance, what about generating 4K images or full-length movies, or training on billions of images (as some companies are doing with language models)? This will require algorithmic and hardware innovations to manage the sheer size. We already see progress: latent diffusion was one answer to scaling to high-res images. In the future, maybe distributed diffusion models or mixture-of-experts could appear to handle even bigger tasks. Scaling down: On the flip side, can we run diffusion models on </a:t>
            </a:r>
            <a:r>
              <a:rPr lang="en-GB" b="1"/>
              <a:t>edge devices (phones, browsers)</a:t>
            </a:r>
            <a:r>
              <a:rPr lang="en-GB"/>
              <a:t>? Right now, doing 50 neural net passes for a single output on a phone is borderline – it can drain battery and be slow. There is work on optimizing models, quantizing them (reducing precision to make them faster), or using knowledge distillation to create smaller models that approximate the large ones. For instance, some developers have managed to get simplified versions of Stable Diffusion running on mobile by sacrificing some quality for speed. Another angle is </a:t>
            </a:r>
            <a:r>
              <a:rPr lang="en-GB" b="1"/>
              <a:t>efficient architectures</a:t>
            </a:r>
            <a:r>
              <a:rPr lang="en-GB"/>
              <a:t>: researchers are looking at replacing the U-Net with something like a Transformer or a combination that might be more efficient, or using novel layers that are faster on certain hardware.</a:t>
            </a:r>
          </a:p>
          <a:p>
            <a:pPr lvl="0">
              <a:buSzPct val="100000"/>
              <a:buFont typeface="Arial" pitchFamily="34"/>
              <a:buChar char="•"/>
            </a:pPr>
            <a:r>
              <a:rPr lang="en-GB" b="1"/>
              <a:t>Other Challenges:</a:t>
            </a:r>
            <a:r>
              <a:rPr lang="en-GB"/>
              <a:t> You can briefly mention other concerns like </a:t>
            </a:r>
            <a:r>
              <a:rPr lang="en-GB" i="1"/>
              <a:t>memory footprint</a:t>
            </a:r>
            <a:r>
              <a:rPr lang="en-GB"/>
              <a:t> (diffusion models with attention layers can blow up in memory as image size grows, so memory-efficient attention is a topic), and </a:t>
            </a:r>
            <a:r>
              <a:rPr lang="en-GB" i="1"/>
              <a:t>evaluation</a:t>
            </a:r>
            <a:r>
              <a:rPr lang="en-GB"/>
              <a:t> (since they are probabilistic models, how to best evaluate and compare them beyond FID/Inception score is an open question; also the ELBO doesn’t directly correlate with perceptual quality).</a:t>
            </a:r>
          </a:p>
          <a:p>
            <a:pPr lvl="0"/>
            <a:r>
              <a:rPr lang="en-GB" b="1"/>
              <a:t>Future Directions:</a:t>
            </a:r>
            <a:r>
              <a:rPr lang="en-GB"/>
              <a:t> Having laid out the challenges, say that the </a:t>
            </a:r>
            <a:r>
              <a:rPr lang="en-GB" b="1"/>
              <a:t>future research directions</a:t>
            </a:r>
            <a:r>
              <a:rPr lang="en-GB"/>
              <a:t> are naturally aimed at solving these issues. Expect to see a lot of work on </a:t>
            </a:r>
            <a:r>
              <a:rPr lang="en-GB" b="1"/>
              <a:t>speeding up sampling</a:t>
            </a:r>
            <a:r>
              <a:rPr lang="en-GB"/>
              <a:t> – possibly achieving diffusion-quality generation in just a few steps (there’s already progress with e.g. DDIM, EDM, etc.). We also anticipate more use of </a:t>
            </a:r>
            <a:r>
              <a:rPr lang="en-GB" b="1"/>
              <a:t>hybrid models</a:t>
            </a:r>
            <a:r>
              <a:rPr lang="en-GB"/>
              <a:t> (like combining diffusion with GANs or VAEs) to leverage the strengths of each. Another direction is better </a:t>
            </a:r>
            <a:r>
              <a:rPr lang="en-GB" b="1"/>
              <a:t>theoretical understanding</a:t>
            </a:r>
            <a:r>
              <a:rPr lang="en-GB"/>
              <a:t> – bridging the gap between the discrete diffusion and continuous formulations, understanding the limits of guidance, etc., which could inform new techniques. Finally, mention that making diffusion models more </a:t>
            </a:r>
            <a:r>
              <a:rPr lang="en-GB" b="1"/>
              <a:t>accessible and eco-friendly</a:t>
            </a:r>
            <a:r>
              <a:rPr lang="en-GB"/>
              <a:t> (less energy consumption) is important for their sustainable deployment. The community is very actively addressing these challenges because diffusion models have so much potential – so we want to deploy them widely, and that means making them efficient and scalable. This is an exciting area where we’ll likely see rapid improvements in the next couple of years.</a:t>
            </a:r>
          </a:p>
          <a:p>
            <a:pPr lvl="0"/>
            <a:endParaRPr lang="en-GB"/>
          </a:p>
        </p:txBody>
      </p:sp>
      <p:sp>
        <p:nvSpPr>
          <p:cNvPr id="4" name="Slide Number Placeholder 3">
            <a:extLst>
              <a:ext uri="{FF2B5EF4-FFF2-40B4-BE49-F238E27FC236}">
                <a16:creationId xmlns:a16="http://schemas.microsoft.com/office/drawing/2014/main" id="{CADDA0BC-2214-91FE-FC85-666E8C713C06}"/>
              </a:ext>
            </a:extLst>
          </p:cNvPr>
          <p:cNvSpPr txBox="1">
            <a:spLocks noGrp="1"/>
          </p:cNvSpPr>
          <p:nvPr>
            <p:ph type="sldNum" sz="quarter" idx="8"/>
          </p:nvPr>
        </p:nvSpPr>
        <p:spPr/>
        <p:txBody>
          <a:bodyPr/>
          <a:lstStyle/>
          <a:p>
            <a:pPr lvl="0"/>
            <a:fld id="{A701041B-CE09-4B86-9916-763441617D08}" type="slidenum">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E44355-1D6F-2817-E0B2-56B81746E7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792188-4B7F-497A-1696-DB2A5159F548}"/>
              </a:ext>
            </a:extLst>
          </p:cNvPr>
          <p:cNvSpPr txBox="1">
            <a:spLocks noGrp="1"/>
          </p:cNvSpPr>
          <p:nvPr>
            <p:ph type="body" sz="quarter" idx="1"/>
          </p:nvPr>
        </p:nvSpPr>
        <p:spPr/>
        <p:txBody>
          <a:bodyPr/>
          <a:lstStyle/>
          <a:p>
            <a:pPr lvl="0"/>
            <a:r>
              <a:rPr lang="en-GB" b="1"/>
              <a:t>Key Point:</a:t>
            </a:r>
            <a:r>
              <a:rPr lang="en-GB"/>
              <a:t> </a:t>
            </a:r>
            <a:r>
              <a:rPr lang="en-GB" b="1"/>
              <a:t>Key Takeaways:</a:t>
            </a:r>
            <a:r>
              <a:rPr lang="en-GB"/>
              <a:t> Diffusion models have become a </a:t>
            </a:r>
            <a:r>
              <a:rPr lang="en-GB" b="1"/>
              <a:t>powerful paradigm for generative modeling</a:t>
            </a:r>
            <a:r>
              <a:rPr lang="en-GB"/>
              <a:t>, capable of producing remarkably high-quality and diverse outputs. </a:t>
            </a:r>
            <a:r>
              <a:rPr lang="en-GB" b="1"/>
              <a:t>Future Research:</a:t>
            </a:r>
            <a:r>
              <a:rPr lang="en-GB"/>
              <a:t> The focus is now on making these models more </a:t>
            </a:r>
            <a:r>
              <a:rPr lang="en-GB" b="1"/>
              <a:t>efficient (faster sampling, less resource-intensive)</a:t>
            </a:r>
            <a:r>
              <a:rPr lang="en-GB"/>
              <a:t> and </a:t>
            </a:r>
            <a:r>
              <a:rPr lang="en-GB" b="1"/>
              <a:t>scalable to new domains and real-world deployment</a:t>
            </a:r>
            <a:r>
              <a:rPr lang="en-GB"/>
              <a:t>.</a:t>
            </a:r>
          </a:p>
          <a:p>
            <a:pPr lvl="0"/>
            <a:r>
              <a:rPr lang="en-GB" b="1"/>
              <a:t>Detailed Explanation:</a:t>
            </a:r>
            <a:r>
              <a:rPr lang="en-GB"/>
              <a:t> Wrap up the talk by summarizing what we’ve learned. First, reinforce the key insights about diffusion models:</a:t>
            </a:r>
          </a:p>
          <a:p>
            <a:pPr lvl="0">
              <a:buSzPct val="100000"/>
              <a:buFont typeface="Arial" pitchFamily="34"/>
              <a:buChar char="•"/>
            </a:pPr>
            <a:r>
              <a:rPr lang="en-GB"/>
              <a:t>They are conceptually inspired by physical diffusion and formulated as a sequential noising-denoising process.</a:t>
            </a:r>
          </a:p>
          <a:p>
            <a:pPr lvl="0">
              <a:buSzPct val="100000"/>
              <a:buFont typeface="Arial" pitchFamily="34"/>
              <a:buChar char="•"/>
            </a:pPr>
            <a:r>
              <a:rPr lang="en-GB"/>
              <a:t>They train in a straightforward, stable way (no adversarial trickery, which plagued GANs) by predicting noise, which leads to reliable convergence and excellent results.</a:t>
            </a:r>
          </a:p>
          <a:p>
            <a:pPr lvl="0">
              <a:buSzPct val="100000"/>
              <a:buFont typeface="Arial" pitchFamily="34"/>
              <a:buChar char="•"/>
            </a:pPr>
            <a:r>
              <a:rPr lang="en-GB"/>
              <a:t>They’ve demonstrated state-of-the-art performance in image generation and other areas, producing outputs that can be indistinguishable from real data in many cases.</a:t>
            </a:r>
          </a:p>
          <a:p>
            <a:pPr lvl="0">
              <a:buSzPct val="100000"/>
              <a:buFont typeface="Arial" pitchFamily="34"/>
              <a:buChar char="•"/>
            </a:pPr>
            <a:r>
              <a:rPr lang="en-GB"/>
              <a:t>They offer flexibility in conditioning, meaning we can guide them to generate what we want (which is hugely useful).</a:t>
            </a:r>
          </a:p>
          <a:p>
            <a:pPr lvl="0">
              <a:buSzPct val="100000"/>
              <a:buFont typeface="Arial" pitchFamily="34"/>
              <a:buChar char="•"/>
            </a:pPr>
            <a:r>
              <a:rPr lang="en-GB"/>
              <a:t>Importantly, they generally avoid the pitfalls of mode collapse, giving us diverse outputs covering the data distribution.</a:t>
            </a:r>
          </a:p>
          <a:p>
            <a:pPr lvl="0"/>
            <a:r>
              <a:rPr lang="en-GB"/>
              <a:t>These points highlight </a:t>
            </a:r>
            <a:r>
              <a:rPr lang="en-GB" b="1"/>
              <a:t>why diffusion models are a big deal</a:t>
            </a:r>
            <a:r>
              <a:rPr lang="en-GB"/>
              <a:t> in the AI community. They’ve essentially redefined the state-of-the-art for generative models in the last couple of years, leading some to say they “outperformed GANs” and possibly might replace some other approaches for many tasks.</a:t>
            </a:r>
          </a:p>
          <a:p>
            <a:pPr lvl="0"/>
            <a:r>
              <a:rPr lang="en-GB"/>
              <a:t>Next, look to the future. Acknowledge that while diffusion models are excellent, they are </a:t>
            </a:r>
            <a:r>
              <a:rPr lang="en-GB" b="1"/>
              <a:t>not perfect or final</a:t>
            </a:r>
            <a:r>
              <a:rPr lang="en-GB"/>
              <a:t>. There’s active research aimed at </a:t>
            </a:r>
            <a:r>
              <a:rPr lang="en-GB" b="1"/>
              <a:t>improving efficiency</a:t>
            </a:r>
            <a:r>
              <a:rPr lang="en-GB"/>
              <a:t> – for example, one hot area is reducing the number of steps needed for generation (as we discussed). If in a year or two we have diffusion models that can generate with, say, 1–10 steps without loss of quality, that would be a huge breakthrough (making them as fast as, or faster than, current methods). Another area is </a:t>
            </a:r>
            <a:r>
              <a:rPr lang="en-GB" b="1"/>
              <a:t>model compression and optimization</a:t>
            </a:r>
            <a:r>
              <a:rPr lang="en-GB"/>
              <a:t>: finding ways to prune or distill these huge U-Nets into smaller models that run faster and use less memory. We might see specialized hardware or libraries that optimize the many small steps of diffusion into fused operations. On the research side, there’s also interest in exploring </a:t>
            </a:r>
            <a:r>
              <a:rPr lang="en-GB" b="1"/>
              <a:t>new domains</a:t>
            </a:r>
            <a:r>
              <a:rPr lang="en-GB"/>
              <a:t> – perhaps diffusion models for </a:t>
            </a:r>
            <a:r>
              <a:rPr lang="en-GB" b="1"/>
              <a:t>3D generation</a:t>
            </a:r>
            <a:r>
              <a:rPr lang="en-GB"/>
              <a:t> (there are already works on generating 3D point clouds or NeRFs via diffusion), for </a:t>
            </a:r>
            <a:r>
              <a:rPr lang="en-GB" b="1"/>
              <a:t>multimodal tasks</a:t>
            </a:r>
            <a:r>
              <a:rPr lang="en-GB"/>
              <a:t> (combining text, images, audio in one model), etc. Each new domain might pose new challenges (e.g., 3D structure consistency), which will drive innovations. Another future direction is integrating diffusion models with other AI systems: for example, using diffusion models inside larger pipelines (like using a diffusion model to refine outputs of a faster but lower-quality model, combining it with retrieval systems, or using it in an RL setting to imagine outcomes).</a:t>
            </a:r>
          </a:p>
          <a:p>
            <a:pPr lvl="0"/>
            <a:r>
              <a:rPr lang="en-GB"/>
              <a:t>End on a positive and enthusiastic note: </a:t>
            </a:r>
            <a:r>
              <a:rPr lang="en-GB" b="1"/>
              <a:t>Diffusion models have opened up exciting possibilities</a:t>
            </a:r>
            <a:r>
              <a:rPr lang="en-GB"/>
              <a:t> in AI. They exemplify how drawing ideas from different fields (physics, graphical models, deep learning) can result in a powerful new approach. With ongoing research addressing speed and efficiency, we can expect diffusion models to become even more impactful, perhaps becoming commonplace in deployed applications from creative tools to scientific research. Thank the audience for their attention and interest in this journey from fundamentals to the cutting edge of diffusion models.</a:t>
            </a:r>
          </a:p>
          <a:p>
            <a:pPr lvl="0"/>
            <a:endParaRPr lang="en-GB"/>
          </a:p>
        </p:txBody>
      </p:sp>
      <p:sp>
        <p:nvSpPr>
          <p:cNvPr id="4" name="Slide Number Placeholder 3">
            <a:extLst>
              <a:ext uri="{FF2B5EF4-FFF2-40B4-BE49-F238E27FC236}">
                <a16:creationId xmlns:a16="http://schemas.microsoft.com/office/drawing/2014/main" id="{DE3A9CE6-F6F4-3308-7401-C344B7BF6307}"/>
              </a:ext>
            </a:extLst>
          </p:cNvPr>
          <p:cNvSpPr txBox="1">
            <a:spLocks noGrp="1"/>
          </p:cNvSpPr>
          <p:nvPr>
            <p:ph type="sldNum" sz="quarter" idx="8"/>
          </p:nvPr>
        </p:nvSpPr>
        <p:spPr/>
        <p:txBody>
          <a:bodyPr/>
          <a:lstStyle/>
          <a:p>
            <a:pPr lvl="0"/>
            <a:fld id="{100F36E8-9251-453D-9226-FE7FDC0BFDF4}" type="slidenum">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444E9-419B-1E26-EFC8-8CAE7DD1F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DC6019-C854-EA7D-B847-10E6106844FD}"/>
              </a:ext>
            </a:extLst>
          </p:cNvPr>
          <p:cNvSpPr txBox="1">
            <a:spLocks noGrp="1"/>
          </p:cNvSpPr>
          <p:nvPr>
            <p:ph type="body" sz="quarter" idx="1"/>
          </p:nvPr>
        </p:nvSpPr>
        <p:spPr/>
        <p:txBody>
          <a:bodyPr/>
          <a:lstStyle/>
          <a:p>
            <a:pPr lvl="0">
              <a:buSzPct val="100000"/>
              <a:buFont typeface="Arial" pitchFamily="34"/>
              <a:buChar char="•"/>
            </a:pPr>
            <a:r>
              <a:rPr lang="en-GB" b="1"/>
              <a:t>Key Point:</a:t>
            </a:r>
            <a:r>
              <a:rPr lang="en-GB"/>
              <a:t> </a:t>
            </a:r>
            <a:r>
              <a:rPr lang="en-GB" b="1"/>
              <a:t>Thank the audience</a:t>
            </a:r>
            <a:r>
              <a:rPr lang="en-GB"/>
              <a:t> for listening, and invite any </a:t>
            </a:r>
            <a:r>
              <a:rPr lang="en-GB" b="1"/>
              <a:t>questions or discussion</a:t>
            </a:r>
            <a:r>
              <a:rPr lang="en-GB"/>
              <a:t> about diffusion models.</a:t>
            </a:r>
          </a:p>
          <a:p>
            <a:pPr lvl="0">
              <a:buSzPct val="100000"/>
              <a:buFont typeface="Arial" pitchFamily="34"/>
              <a:buChar char="•"/>
            </a:pPr>
            <a:r>
              <a:rPr lang="en-GB" b="1"/>
              <a:t>Detailed Explanation:</a:t>
            </a:r>
            <a:r>
              <a:rPr lang="en-GB"/>
              <a:t> Conclude the presentation by expressing gratitude to the audience for their time and attention. Acknowledge that diffusion models are a complex topic and that you covered a lot of ground, from basic concepts to advanced ideas. Encourage the audience to ask questions – whether it’s a clarification of something basic (like “what is ELBO?” or “why Gaussian noise?”) or a deeper discussion on advanced topics (such as implementation tricks or recent research papers). If there were questions raised during the talk that you promised to address later, now is the time to tackle them. You might also pose a question back to the audience to stimulate discussion (e.g., “What applications of diffusion models are you most excited or concerned about?”) to engage both beginners and experts in the room. Conclude by reiterating that diffusion models are a fascinating and rapidly evolving area of AI. Thank everyone again for being part of the session, and let them know you’re open to discussion now and even after the session (for those who might want to chat one-on-one). This wrap-up ensures the session ends on an interactive and appreciative note.</a:t>
            </a:r>
          </a:p>
          <a:p>
            <a:pPr lvl="0"/>
            <a:endParaRPr lang="en-GB"/>
          </a:p>
        </p:txBody>
      </p:sp>
      <p:sp>
        <p:nvSpPr>
          <p:cNvPr id="4" name="Slide Number Placeholder 3">
            <a:extLst>
              <a:ext uri="{FF2B5EF4-FFF2-40B4-BE49-F238E27FC236}">
                <a16:creationId xmlns:a16="http://schemas.microsoft.com/office/drawing/2014/main" id="{423B3285-4911-AAAB-91D7-DDD9EF678FCD}"/>
              </a:ext>
            </a:extLst>
          </p:cNvPr>
          <p:cNvSpPr txBox="1">
            <a:spLocks noGrp="1"/>
          </p:cNvSpPr>
          <p:nvPr>
            <p:ph type="sldNum" sz="quarter" idx="8"/>
          </p:nvPr>
        </p:nvSpPr>
        <p:spPr/>
        <p:txBody>
          <a:bodyPr/>
          <a:lstStyle/>
          <a:p>
            <a:pPr lvl="0"/>
            <a:fld id="{31026405-439F-4945-8677-F4201133042D}" type="slidenum">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6444C4-EF27-395F-BB1A-F5AD9B1215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81B9AC-3C87-E8C8-0C5B-F83183267B01}"/>
              </a:ext>
            </a:extLst>
          </p:cNvPr>
          <p:cNvSpPr txBox="1">
            <a:spLocks noGrp="1"/>
          </p:cNvSpPr>
          <p:nvPr>
            <p:ph type="body" sz="quarter" idx="1"/>
          </p:nvPr>
        </p:nvSpPr>
        <p:spPr/>
        <p:txBody>
          <a:bodyPr/>
          <a:lstStyle/>
          <a:p>
            <a:pPr lvl="0"/>
            <a:r>
              <a:rPr lang="en-GB"/>
              <a:t>Talk about cat</a:t>
            </a:r>
          </a:p>
          <a:p>
            <a:pPr lvl="0"/>
            <a:r>
              <a:rPr lang="en-GB"/>
              <a:t>SICK</a:t>
            </a:r>
          </a:p>
          <a:p>
            <a:pPr lvl="0"/>
            <a:r>
              <a:rPr lang="en-GB"/>
              <a:t>MEOW MEOW MEOW</a:t>
            </a:r>
          </a:p>
          <a:p>
            <a:pPr lvl="0"/>
            <a:endParaRPr lang="en-GB"/>
          </a:p>
        </p:txBody>
      </p:sp>
      <p:sp>
        <p:nvSpPr>
          <p:cNvPr id="4" name="Slide Number Placeholder 3">
            <a:extLst>
              <a:ext uri="{FF2B5EF4-FFF2-40B4-BE49-F238E27FC236}">
                <a16:creationId xmlns:a16="http://schemas.microsoft.com/office/drawing/2014/main" id="{FDD6478A-1E22-00B6-75F4-6F20CBD1169F}"/>
              </a:ext>
            </a:extLst>
          </p:cNvPr>
          <p:cNvSpPr txBox="1">
            <a:spLocks noGrp="1"/>
          </p:cNvSpPr>
          <p:nvPr>
            <p:ph type="sldNum" sz="quarter" idx="8"/>
          </p:nvPr>
        </p:nvSpPr>
        <p:spPr/>
        <p:txBody>
          <a:bodyPr/>
          <a:lstStyle/>
          <a:p>
            <a:pPr lvl="0"/>
            <a:fld id="{A1C72385-3263-42AD-94BD-34EFFCB7DEE7}" type="slidenum">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A00CE-56C7-C751-8FF4-2728698E425F}"/>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090CE9D8-B485-8E3B-D028-403448547844}"/>
              </a:ext>
            </a:extLst>
          </p:cNvPr>
          <p:cNvSpPr txBox="1">
            <a:spLocks noGrp="1"/>
          </p:cNvSpPr>
          <p:nvPr>
            <p:ph type="body" sz="quarter" idx="1"/>
          </p:nvPr>
        </p:nvSpPr>
        <p:spPr/>
        <p:txBody>
          <a:bodyPr/>
          <a:lstStyle/>
          <a:p>
            <a:pPr lvl="0"/>
            <a:r>
              <a:rPr lang="en-GB"/>
              <a:t>How Diffusion Models Work: A Blend of Physics and Probability</a:t>
            </a:r>
          </a:p>
          <a:p>
            <a:pPr lvl="0"/>
            <a:r>
              <a:rPr lang="en-GB"/>
              <a:t>The Big Idea. diffusion models take inspiration from both physics and probability. They start with real data, gradually turn it into noise, and then learn to reverse the process to generate realistic images, audio, or other data types.  The Physics Inspiration: Diffusion and Reversal think about how ink spreads in water—it slowly mixes and loses its original shape. This is diffusion, a process where things move from order to disorder.  Diffusion models work in a similar way. They take an image or some data and slowly add noise to it over many small steps until all structure is lost, leaving only randomness. The key idea is that the model learns to reverse this process, step by step, to recreate meaningful data from pure noise. This concept comes from non-equilibrium thermodynamics, which studies how systems change over time.   The Probability Inspiration: A Chain of Small Steps. Another way to understand diffusion models is through probabilistic modeling. Instead of thinking about the process as a single transformation, we can break it down into many small steps.  Each step adds a little bit of noise, and every new version of the data depends only on the one before it. This follows a common principle in probability called a Markov chain, where future states depend only on the present, not the past. By structuring the problem this way, researchers could apply well-established probability techniques to train these models efficiently.  Why This Matters. Diffusion models are powerful because they combine a simple physics idea—how things break down over time—with a structured probability framework that makes learning and generation efficient. This balance of physical intuition and mathematical structure is why they work so well and why they’ve become one of the leading methods for generating high-quality images and other media today.  </a:t>
            </a:r>
          </a:p>
          <a:p>
            <a:pPr lvl="0"/>
            <a:r>
              <a:rPr lang="en-GB"/>
              <a:t> </a:t>
            </a:r>
          </a:p>
        </p:txBody>
      </p:sp>
      <p:sp>
        <p:nvSpPr>
          <p:cNvPr id="4" name="Slide Number Placeholder 3">
            <a:extLst>
              <a:ext uri="{FF2B5EF4-FFF2-40B4-BE49-F238E27FC236}">
                <a16:creationId xmlns:a16="http://schemas.microsoft.com/office/drawing/2014/main" id="{B9C37337-5F42-785C-A915-8AEFFD2298EB}"/>
              </a:ext>
            </a:extLst>
          </p:cNvPr>
          <p:cNvSpPr txBox="1">
            <a:spLocks noGrp="1"/>
          </p:cNvSpPr>
          <p:nvPr>
            <p:ph type="sldNum" sz="quarter" idx="8"/>
          </p:nvPr>
        </p:nvSpPr>
        <p:spPr/>
        <p:txBody>
          <a:bodyPr/>
          <a:lstStyle/>
          <a:p>
            <a:pPr lvl="0"/>
            <a:fld id="{11058931-B0BB-4D82-97A3-AAB2C769F196}" type="slidenum">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69D44-870E-927F-34DB-C6C0E01F88D0}"/>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772235D9-FE6D-5FE6-A244-8398D8E33B8A}"/>
              </a:ext>
            </a:extLst>
          </p:cNvPr>
          <p:cNvSpPr txBox="1">
            <a:spLocks noGrp="1"/>
          </p:cNvSpPr>
          <p:nvPr>
            <p:ph type="body" sz="quarter" idx="1"/>
          </p:nvPr>
        </p:nvSpPr>
        <p:spPr/>
        <p:txBody>
          <a:bodyPr/>
          <a:lstStyle/>
          <a:p>
            <a:pPr lvl="0"/>
            <a:r>
              <a:rPr lang="en-GB"/>
              <a:t>How Diffusion Models Work: A Blend of Physics and Probability</a:t>
            </a:r>
          </a:p>
          <a:p>
            <a:pPr lvl="0"/>
            <a:r>
              <a:rPr lang="en-GB"/>
              <a:t>The Big Idea. diffusion models take inspiration from both physics and probability. They start with real data, gradually turn it into noise, and then learn to reverse the process to generate realistic images, audio, or other data types.  The Physics Inspiration: Diffusion and Reversal think about how ink spreads in water—it slowly mixes and loses its original shape. This is diffusion, a process where things move from order to disorder.  Diffusion models work in a similar way. They take an image or some data and slowly add noise to it over many small steps until all structure is lost, leaving only randomness. The key idea is that the model learns to reverse this process, step by step, to recreate meaningful data from pure noise. This concept comes from non-equilibrium thermodynamics, which studies how systems change over time.   The Probability Inspiration: A Chain of Small Steps. Another way to understand diffusion models is through probabilistic modeling. Instead of thinking about the process as a single transformation, we can break it down into many small steps.  Each step adds a little bit of noise, and every new version of the data depends only on the one before it. This follows a common principle in probability called a Markov chain, where future states depend only on the present, not the past. By structuring the problem this way, researchers could apply well-established probability techniques to train these models efficiently.  Why This Matters. Diffusion models are powerful because they combine a simple physics idea—how things break down over time—with a structured probability framework that makes learning and generation efficient. This balance of physical intuition and mathematical structure is why they work so well and why they’ve become one of the leading methods for generating high-quality images and other media today.  </a:t>
            </a:r>
          </a:p>
          <a:p>
            <a:pPr lvl="0"/>
            <a:r>
              <a:rPr lang="en-GB"/>
              <a:t> </a:t>
            </a:r>
          </a:p>
          <a:p>
            <a:pPr lvl="0"/>
            <a:endParaRPr lang="en-GB"/>
          </a:p>
        </p:txBody>
      </p:sp>
      <p:sp>
        <p:nvSpPr>
          <p:cNvPr id="4" name="Slide Number Placeholder 3">
            <a:extLst>
              <a:ext uri="{FF2B5EF4-FFF2-40B4-BE49-F238E27FC236}">
                <a16:creationId xmlns:a16="http://schemas.microsoft.com/office/drawing/2014/main" id="{E83B930C-B8D0-FDDF-9467-0202CA57B4FD}"/>
              </a:ext>
            </a:extLst>
          </p:cNvPr>
          <p:cNvSpPr txBox="1">
            <a:spLocks noGrp="1"/>
          </p:cNvSpPr>
          <p:nvPr>
            <p:ph type="sldNum" sz="quarter" idx="8"/>
          </p:nvPr>
        </p:nvSpPr>
        <p:spPr/>
        <p:txBody>
          <a:bodyPr/>
          <a:lstStyle/>
          <a:p>
            <a:pPr lvl="0"/>
            <a:fld id="{F8D4F772-CC10-4A49-B8FA-905E3BD477BF}" type="slidenum">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9CC439-DA8C-49C3-9BC9-4F673AB3B941}"/>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336E0F8F-0177-FF31-2489-4167D11CDD0B}"/>
              </a:ext>
            </a:extLst>
          </p:cNvPr>
          <p:cNvSpPr txBox="1">
            <a:spLocks noGrp="1"/>
          </p:cNvSpPr>
          <p:nvPr>
            <p:ph type="body" sz="quarter" idx="1"/>
          </p:nvPr>
        </p:nvSpPr>
        <p:spPr/>
        <p:txBody>
          <a:bodyPr/>
          <a:lstStyle/>
          <a:p>
            <a:pPr lvl="0"/>
            <a:r>
              <a:rPr lang="en-GB" b="1"/>
              <a:t>Key Point:</a:t>
            </a:r>
            <a:r>
              <a:rPr lang="en-GB"/>
              <a:t> The core idea is to </a:t>
            </a:r>
            <a:r>
              <a:rPr lang="en-GB" b="1"/>
              <a:t>gradually add noise to data, then train a model to remove the noise step-by-step</a:t>
            </a:r>
            <a:r>
              <a:rPr lang="en-GB"/>
              <a:t> – learning to generate new data by reversing the noising process.</a:t>
            </a:r>
          </a:p>
          <a:p>
            <a:pPr lvl="0"/>
            <a:r>
              <a:rPr lang="en-GB" b="1"/>
              <a:t>Detailed Explanation:</a:t>
            </a:r>
            <a:r>
              <a:rPr lang="en-GB"/>
              <a:t> Describe the fundamental process in intuitive terms. Imagine you have a clean image. The </a:t>
            </a:r>
            <a:r>
              <a:rPr lang="en-GB" b="1"/>
              <a:t>forward diffusion process</a:t>
            </a:r>
            <a:r>
              <a:rPr lang="en-GB"/>
              <a:t> involves adding a tiny amount of noise to it, getting a slightly noisier image. Then add a bit more noise, and so on. After many small steps, the image becomes essentially random noise (you can’t see any original content). Now, the </a:t>
            </a:r>
            <a:r>
              <a:rPr lang="en-GB" b="1"/>
              <a:t>reverse process</a:t>
            </a:r>
            <a:r>
              <a:rPr lang="en-GB"/>
              <a:t> is what the neural network learns: it starts with a noisy image and tries to </a:t>
            </a:r>
            <a:r>
              <a:rPr lang="en-GB" b="1"/>
              <a:t>predict a less-noisy image</a:t>
            </a:r>
            <a:r>
              <a:rPr lang="en-GB"/>
              <a:t>. In training, the model is given an image at some intermediate noise level and learns to </a:t>
            </a:r>
            <a:r>
              <a:rPr lang="en-GB" b="1"/>
              <a:t>denoise it</a:t>
            </a:r>
            <a:r>
              <a:rPr lang="en-GB"/>
              <a:t> by predicting the structure (or equivalently, the noise to remove). By training across all levels of noise, the model learns how to go from pure noise all the way back to a clean image. Emphasize that this is done </a:t>
            </a:r>
            <a:r>
              <a:rPr lang="en-GB" i="1"/>
              <a:t>gradually</a:t>
            </a:r>
            <a:r>
              <a:rPr lang="en-GB"/>
              <a:t>: instead of trying to generate an image in one shot, the model solves a sequence of easier problems (denoise a little bit). After training, to </a:t>
            </a:r>
            <a:r>
              <a:rPr lang="en-GB" b="1"/>
              <a:t>generate a new sample</a:t>
            </a:r>
            <a:r>
              <a:rPr lang="en-GB"/>
              <a:t>, we can begin with random noise and apply the model repeatedly to </a:t>
            </a:r>
            <a:r>
              <a:rPr lang="en-GB" b="1"/>
              <a:t>recover a data sample</a:t>
            </a:r>
            <a:r>
              <a:rPr lang="en-GB"/>
              <a:t> (e.g., an image) – essentially tracing the path back from noise to data. For a beginner-friendly analogy, compare this to </a:t>
            </a:r>
            <a:r>
              <a:rPr lang="en-GB" b="1"/>
              <a:t>sculpting</a:t>
            </a:r>
            <a:r>
              <a:rPr lang="en-GB"/>
              <a:t>: you start with a random block (noise) and the model carves it step by step into a final sculpture (the output image), removing a little excess material (noise) at each step. This iterative refinement is powerful because each step is small and tractable. For more advanced listeners, you can mention that mathematically this is akin to learning the </a:t>
            </a:r>
            <a:r>
              <a:rPr lang="en-GB" b="1"/>
              <a:t>score function</a:t>
            </a:r>
            <a:r>
              <a:rPr lang="en-GB"/>
              <a:t> (gradient of the data density) at various noise levels – the model is learning how the data distribution looks in the presence of noise, which connects to techniques like score matching. But the main takeaway: diffusion models generate data by </a:t>
            </a:r>
            <a:r>
              <a:rPr lang="en-GB" b="1"/>
              <a:t>learning to undo a gradual noising process</a:t>
            </a:r>
            <a:r>
              <a:rPr lang="en-GB"/>
              <a:t>, which is a very different approach from, say, GANs that generate data in one pass. This approach leads to very high-quality results because of the fine-grained control the model has at each step.</a:t>
            </a:r>
          </a:p>
          <a:p>
            <a:pPr lvl="0"/>
            <a:endParaRPr lang="en-GB"/>
          </a:p>
        </p:txBody>
      </p:sp>
      <p:sp>
        <p:nvSpPr>
          <p:cNvPr id="4" name="Slide Number Placeholder 3">
            <a:extLst>
              <a:ext uri="{FF2B5EF4-FFF2-40B4-BE49-F238E27FC236}">
                <a16:creationId xmlns:a16="http://schemas.microsoft.com/office/drawing/2014/main" id="{6F97A8E9-E415-898B-DFEC-DE0F8B16F9F2}"/>
              </a:ext>
            </a:extLst>
          </p:cNvPr>
          <p:cNvSpPr txBox="1">
            <a:spLocks noGrp="1"/>
          </p:cNvSpPr>
          <p:nvPr>
            <p:ph type="sldNum" sz="quarter" idx="8"/>
          </p:nvPr>
        </p:nvSpPr>
        <p:spPr/>
        <p:txBody>
          <a:bodyPr/>
          <a:lstStyle/>
          <a:p>
            <a:pPr lvl="0"/>
            <a:fld id="{0A37BE98-59B2-457D-8225-B5A53B59D9CC}" type="slidenum">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43975-24F2-33C0-1383-C49125FAFEE2}"/>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0C061172-84D8-C42F-8CED-EADFAAE4B3A3}"/>
              </a:ext>
            </a:extLst>
          </p:cNvPr>
          <p:cNvSpPr txBox="1">
            <a:spLocks noGrp="1"/>
          </p:cNvSpPr>
          <p:nvPr>
            <p:ph type="body" sz="quarter" idx="1"/>
          </p:nvPr>
        </p:nvSpPr>
        <p:spPr/>
        <p:txBody>
          <a:bodyPr/>
          <a:lstStyle/>
          <a:p>
            <a:pPr lvl="0"/>
            <a:r>
              <a:rPr lang="en-GB" b="1"/>
              <a:t>Key Point:</a:t>
            </a:r>
            <a:r>
              <a:rPr lang="en-GB"/>
              <a:t> The core idea is to </a:t>
            </a:r>
            <a:r>
              <a:rPr lang="en-GB" b="1"/>
              <a:t>gradually add noise to data, then train a model to remove the noise step-by-step</a:t>
            </a:r>
            <a:r>
              <a:rPr lang="en-GB"/>
              <a:t> – learning to generate new data by reversing the noising process.</a:t>
            </a:r>
          </a:p>
          <a:p>
            <a:pPr lvl="0"/>
            <a:r>
              <a:rPr lang="en-GB" b="1"/>
              <a:t>Detailed Explanation:</a:t>
            </a:r>
            <a:r>
              <a:rPr lang="en-GB"/>
              <a:t> Describe the fundamental process in intuitive terms. Imagine you have a clean image. The </a:t>
            </a:r>
            <a:r>
              <a:rPr lang="en-GB" b="1"/>
              <a:t>forward diffusion process</a:t>
            </a:r>
            <a:r>
              <a:rPr lang="en-GB"/>
              <a:t> involves adding a tiny amount of noise to it, getting a slightly noisier image. Then add a bit more noise, and so on. After many small steps, the image becomes essentially random noise (you can’t see any original content). Now, the </a:t>
            </a:r>
            <a:r>
              <a:rPr lang="en-GB" b="1"/>
              <a:t>reverse process</a:t>
            </a:r>
            <a:r>
              <a:rPr lang="en-GB"/>
              <a:t> is what the neural network learns: it starts with a noisy image and tries to </a:t>
            </a:r>
            <a:r>
              <a:rPr lang="en-GB" b="1"/>
              <a:t>predict a less-noisy image</a:t>
            </a:r>
            <a:r>
              <a:rPr lang="en-GB"/>
              <a:t>. In training, the model is given an image at some intermediate noise level and learns to </a:t>
            </a:r>
            <a:r>
              <a:rPr lang="en-GB" b="1"/>
              <a:t>denoise it</a:t>
            </a:r>
            <a:r>
              <a:rPr lang="en-GB"/>
              <a:t> by predicting the structure (or equivalently, the noise to remove). By training across all levels of noise, the model learns how to go from pure noise all the way back to a clean image. Emphasize that this is done </a:t>
            </a:r>
            <a:r>
              <a:rPr lang="en-GB" i="1"/>
              <a:t>gradually</a:t>
            </a:r>
            <a:r>
              <a:rPr lang="en-GB"/>
              <a:t>: instead of trying to generate an image in one shot, the model solves a sequence of easier problems (denoise a little bit). After training, to </a:t>
            </a:r>
            <a:r>
              <a:rPr lang="en-GB" b="1"/>
              <a:t>generate a new sample</a:t>
            </a:r>
            <a:r>
              <a:rPr lang="en-GB"/>
              <a:t>, we can begin with random noise and apply the model repeatedly to </a:t>
            </a:r>
            <a:r>
              <a:rPr lang="en-GB" b="1"/>
              <a:t>recover a data sample</a:t>
            </a:r>
            <a:r>
              <a:rPr lang="en-GB"/>
              <a:t> (e.g., an image) – essentially tracing the path back from noise to data. For a beginner-friendly analogy, compare this to </a:t>
            </a:r>
            <a:r>
              <a:rPr lang="en-GB" b="1"/>
              <a:t>sculpting</a:t>
            </a:r>
            <a:r>
              <a:rPr lang="en-GB"/>
              <a:t>: you start with a random block (noise) and the model carves it step by step into a final sculpture (the output image), removing a little excess material (noise) at each step. This iterative refinement is powerful because each step is small and tractable. For more advanced listeners, you can mention that mathematically this is akin to learning the </a:t>
            </a:r>
            <a:r>
              <a:rPr lang="en-GB" b="1"/>
              <a:t>score function</a:t>
            </a:r>
            <a:r>
              <a:rPr lang="en-GB"/>
              <a:t> (gradient of the data density) at various noise levels – the model is learning how the data distribution looks in the presence of noise, which connects to techniques like score matching. But the main takeaway: diffusion models generate data by </a:t>
            </a:r>
            <a:r>
              <a:rPr lang="en-GB" b="1"/>
              <a:t>learning to undo a gradual noising process</a:t>
            </a:r>
            <a:r>
              <a:rPr lang="en-GB"/>
              <a:t>, which is a very different approach from, say, GANs that generate data in one pass. This approach leads to very high-quality results because of the fine-grained control the model has at each step.</a:t>
            </a:r>
          </a:p>
          <a:p>
            <a:pPr lvl="0"/>
            <a:endParaRPr lang="en-GB"/>
          </a:p>
          <a:p>
            <a:pPr lvl="0"/>
            <a:endParaRPr lang="en-GB"/>
          </a:p>
        </p:txBody>
      </p:sp>
      <p:sp>
        <p:nvSpPr>
          <p:cNvPr id="4" name="Slide Number Placeholder 3">
            <a:extLst>
              <a:ext uri="{FF2B5EF4-FFF2-40B4-BE49-F238E27FC236}">
                <a16:creationId xmlns:a16="http://schemas.microsoft.com/office/drawing/2014/main" id="{082AF42C-16CB-8B43-8990-80A3AA2D0C97}"/>
              </a:ext>
            </a:extLst>
          </p:cNvPr>
          <p:cNvSpPr txBox="1">
            <a:spLocks noGrp="1"/>
          </p:cNvSpPr>
          <p:nvPr>
            <p:ph type="sldNum" sz="quarter" idx="8"/>
          </p:nvPr>
        </p:nvSpPr>
        <p:spPr/>
        <p:txBody>
          <a:bodyPr/>
          <a:lstStyle/>
          <a:p>
            <a:pPr lvl="0"/>
            <a:fld id="{61F73A65-A04D-4E91-8827-8B8B29EAE596}" type="slidenum">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5298C2-2CAD-E29C-FE77-0AA00490A3EB}"/>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B23084F1-0F7E-3507-2C4C-F3CA6D0FE296}"/>
              </a:ext>
            </a:extLst>
          </p:cNvPr>
          <p:cNvSpPr txBox="1">
            <a:spLocks noGrp="1"/>
          </p:cNvSpPr>
          <p:nvPr>
            <p:ph type="body" sz="quarter" idx="1"/>
          </p:nvPr>
        </p:nvSpPr>
        <p:spPr/>
        <p:txBody>
          <a:bodyPr/>
          <a:lstStyle/>
          <a:p>
            <a:pPr lvl="0"/>
            <a:r>
              <a:rPr lang="en-GB"/>
              <a:t>Below is a text-friendly explanation, with the key mathematical details written in plain text so you can see exactly how it all works.</a:t>
            </a:r>
          </a:p>
          <a:p>
            <a:pPr lvl="0"/>
            <a:r>
              <a:rPr lang="en-GB" b="1"/>
              <a:t>1) The Forward (Noise-Adding) Process</a:t>
            </a:r>
          </a:p>
          <a:p>
            <a:pPr lvl="0"/>
            <a:r>
              <a:rPr lang="en-GB" b="1"/>
              <a:t>Goal:</a:t>
            </a:r>
            <a:br>
              <a:rPr lang="en-GB"/>
            </a:br>
            <a:r>
              <a:rPr lang="en-GB"/>
              <a:t>Gradually turn a real data sample into noise by applying a series of small steps.</a:t>
            </a:r>
          </a:p>
          <a:p>
            <a:pPr lvl="0"/>
            <a:r>
              <a:rPr lang="en-GB" b="1"/>
              <a:t>Starting point</a:t>
            </a:r>
            <a:r>
              <a:rPr lang="en-GB"/>
              <a:t>: A data sample x_0 drawn from the real data distribution q(x_0).</a:t>
            </a:r>
          </a:p>
          <a:p>
            <a:pPr lvl="0"/>
            <a:r>
              <a:rPr lang="en-GB" b="1"/>
              <a:t>Markov chain</a:t>
            </a:r>
            <a:r>
              <a:rPr lang="en-GB"/>
              <a:t>: We define x_1, x_2, ..., x_T through a sequence of conditional probabilities, each step only depending on the previous one.</a:t>
            </a:r>
          </a:p>
          <a:p>
            <a:pPr lvl="0"/>
            <a:r>
              <a:rPr lang="en-GB" b="1"/>
              <a:t>Typical formulation</a:t>
            </a:r>
            <a:r>
              <a:rPr lang="en-GB"/>
              <a:t> (Gaussian noise):</a:t>
            </a:r>
            <a:br>
              <a:rPr lang="en-GB"/>
            </a:br>
            <a:r>
              <a:rPr lang="en-GB"/>
              <a:t>For each t in {1, 2, ..., T}:</a:t>
            </a:r>
          </a:p>
          <a:p>
            <a:pPr lvl="0"/>
            <a:r>
              <a:rPr lang="en-GB"/>
              <a:t>q(x_t | x_{t-1}) = Normal( mean = sqrt(1 - beta_t) * x_{t-1}, covariance = beta_t * I ) Here:</a:t>
            </a:r>
          </a:p>
          <a:p>
            <a:pPr lvl="0"/>
            <a:r>
              <a:rPr lang="en-GB"/>
              <a:t>beta_t is a small positive number (noise level) at step t.</a:t>
            </a:r>
          </a:p>
          <a:p>
            <a:pPr lvl="0"/>
            <a:r>
              <a:rPr lang="en-GB"/>
              <a:t>I is the identity matrix, which just says we're adding isotropic (same in all directions) Gaussian noise.</a:t>
            </a:r>
          </a:p>
          <a:p>
            <a:pPr lvl="0"/>
            <a:r>
              <a:rPr lang="en-GB"/>
              <a:t>In many papers, you’ll see this expressed as:</a:t>
            </a:r>
          </a:p>
          <a:p>
            <a:pPr lvl="0"/>
            <a:r>
              <a:rPr lang="en-GB"/>
              <a:t>x_t = sqrt(1 - beta_t) * x_{t-1} + sqrt(beta_t) * z where z is drawn from a Normal(0, I) distribution (pure randomness).</a:t>
            </a:r>
          </a:p>
          <a:p>
            <a:pPr lvl="0"/>
            <a:r>
              <a:rPr lang="en-GB" b="1"/>
              <a:t>What happens as t increases?</a:t>
            </a:r>
            <a:endParaRPr lang="en-GB"/>
          </a:p>
          <a:p>
            <a:pPr lvl="0"/>
            <a:r>
              <a:rPr lang="en-GB"/>
              <a:t>With each step, we add a bit more noise.</a:t>
            </a:r>
          </a:p>
          <a:p>
            <a:pPr lvl="0"/>
            <a:r>
              <a:rPr lang="en-GB"/>
              <a:t>After T steps, x_T is almost completely random noise.</a:t>
            </a:r>
          </a:p>
          <a:p>
            <a:pPr lvl="0"/>
            <a:r>
              <a:rPr lang="en-GB" b="1"/>
              <a:t>2) The Reverse (Denoising) Process</a:t>
            </a:r>
          </a:p>
          <a:p>
            <a:pPr lvl="0"/>
            <a:r>
              <a:rPr lang="en-GB" b="1"/>
              <a:t>Goal:</a:t>
            </a:r>
            <a:br>
              <a:rPr lang="en-GB"/>
            </a:br>
            <a:r>
              <a:rPr lang="en-GB"/>
              <a:t>Learn how to reverse the noise-adding steps, moving from pure noise (x_T) back to something like the original data (x_0).</a:t>
            </a:r>
          </a:p>
          <a:p>
            <a:pPr lvl="0"/>
            <a:r>
              <a:rPr lang="en-GB"/>
              <a:t>We define a model p_theta(x_{t-1} | x_t) (the “reverse” transition) with parameters theta.</a:t>
            </a:r>
          </a:p>
          <a:p>
            <a:pPr lvl="0"/>
            <a:r>
              <a:rPr lang="en-GB"/>
              <a:t>It is also a Markov chain: each x_{t-1} depends only on x_t and not on earlier steps.</a:t>
            </a:r>
          </a:p>
          <a:p>
            <a:pPr lvl="0"/>
            <a:r>
              <a:rPr lang="en-GB" b="1"/>
              <a:t>Typical parametrization</a:t>
            </a:r>
            <a:r>
              <a:rPr lang="en-GB"/>
              <a:t> (again, Gaussian):</a:t>
            </a:r>
          </a:p>
          <a:p>
            <a:pPr lvl="0"/>
            <a:r>
              <a:rPr lang="en-GB"/>
              <a:t>p_theta(x_{t-1} | x_t) = Normal( mean = mu_theta(x_t, t), covariance = Sigma_theta(x_t, t) ) mu_theta(x_t, t) and Sigma_theta(x_t, t) are predicted by a neural network, which takes in the current noisy sample x_t and the step index t.</a:t>
            </a:r>
          </a:p>
          <a:p>
            <a:pPr lvl="0"/>
            <a:r>
              <a:rPr lang="en-GB"/>
              <a:t>In many implementations, Sigma_theta is fixed or simplified, and the network mainly predicts the mean.</a:t>
            </a:r>
          </a:p>
          <a:p>
            <a:pPr lvl="0"/>
            <a:r>
              <a:rPr lang="en-GB" b="1"/>
              <a:t>3) The Generative Chain</a:t>
            </a:r>
          </a:p>
          <a:p>
            <a:pPr lvl="0"/>
            <a:r>
              <a:rPr lang="en-GB"/>
              <a:t>When we generate new samples, we:</a:t>
            </a:r>
          </a:p>
          <a:p>
            <a:pPr lvl="0"/>
            <a:r>
              <a:rPr lang="en-GB"/>
              <a:t>Start with x_T ~ Normal(0, I) (pure noise).</a:t>
            </a:r>
          </a:p>
          <a:p>
            <a:pPr lvl="0"/>
            <a:r>
              <a:rPr lang="en-GB"/>
              <a:t>Iteratively apply: x_{t-1} ~ p_theta(x_{t-1} | x_t) until we reach x_0, which should look like realistic data.</a:t>
            </a:r>
          </a:p>
          <a:p>
            <a:pPr lvl="0"/>
            <a:r>
              <a:rPr lang="en-GB"/>
              <a:t>So the overall generative model is:</a:t>
            </a:r>
          </a:p>
          <a:p>
            <a:pPr lvl="0"/>
            <a:r>
              <a:rPr lang="en-GB"/>
              <a:t>p_theta(x_{0:T}) = p(x_T) * (product over t=1..T of p_theta(x_{t-1} | x_t)) where p(x_T) = Normal(0, I).</a:t>
            </a:r>
          </a:p>
          <a:p>
            <a:pPr lvl="0"/>
            <a:r>
              <a:rPr lang="en-GB" b="1"/>
              <a:t>4) Why This Is Probabilistically Grounded</a:t>
            </a:r>
          </a:p>
          <a:p>
            <a:pPr lvl="0"/>
            <a:r>
              <a:rPr lang="en-GB"/>
              <a:t>We have a </a:t>
            </a:r>
            <a:r>
              <a:rPr lang="en-GB" b="1"/>
              <a:t>forward process</a:t>
            </a:r>
            <a:r>
              <a:rPr lang="en-GB"/>
              <a:t> q(x_{0:T}) that describes how real data becomes noise.</a:t>
            </a:r>
          </a:p>
          <a:p>
            <a:pPr lvl="0"/>
            <a:r>
              <a:rPr lang="en-GB"/>
              <a:t>We have a </a:t>
            </a:r>
            <a:r>
              <a:rPr lang="en-GB" b="1"/>
              <a:t>reverse process</a:t>
            </a:r>
            <a:r>
              <a:rPr lang="en-GB"/>
              <a:t> p_theta(x_{0:T}) that’s meant to reverse it.</a:t>
            </a:r>
          </a:p>
          <a:p>
            <a:pPr lvl="0"/>
            <a:r>
              <a:rPr lang="en-GB"/>
              <a:t>We train the reverse process (the neural network parameters theta) to match the true reverse of q as closely as possible.</a:t>
            </a:r>
          </a:p>
          <a:p>
            <a:pPr lvl="0"/>
            <a:r>
              <a:rPr lang="en-GB"/>
              <a:t>Because both directions form Markov chains, it’s easier to define a loss function and optimize parameters using standard techniques like variational inference.</a:t>
            </a:r>
          </a:p>
          <a:p>
            <a:pPr lvl="0"/>
            <a:r>
              <a:rPr lang="en-GB" b="1"/>
              <a:t>In plain language:</a:t>
            </a:r>
            <a:endParaRPr lang="en-GB"/>
          </a:p>
          <a:p>
            <a:pPr lvl="0"/>
            <a:r>
              <a:rPr lang="en-GB"/>
              <a:t>We corrupt our real data a little bit at a time until it’s basically just random noise.</a:t>
            </a:r>
          </a:p>
          <a:p>
            <a:pPr lvl="0"/>
            <a:r>
              <a:rPr lang="en-GB"/>
              <a:t>We train a neural network to reverse this corruption.</a:t>
            </a:r>
          </a:p>
          <a:p>
            <a:pPr lvl="0"/>
            <a:r>
              <a:rPr lang="en-GB"/>
              <a:t>Then, to generate new samples, we start from random noise and let the reverse process reconstruct something that looks like real data.</a:t>
            </a:r>
          </a:p>
          <a:p>
            <a:pPr lvl="0"/>
            <a:r>
              <a:rPr lang="en-GB"/>
              <a:t>This combination of a forward chain and a reverse chain is what makes diffusion models both elegant and effective.</a:t>
            </a:r>
          </a:p>
          <a:p>
            <a:pPr lvl="0"/>
            <a:endParaRPr lang="en-GB"/>
          </a:p>
        </p:txBody>
      </p:sp>
      <p:sp>
        <p:nvSpPr>
          <p:cNvPr id="4" name="Slide Number Placeholder 3">
            <a:extLst>
              <a:ext uri="{FF2B5EF4-FFF2-40B4-BE49-F238E27FC236}">
                <a16:creationId xmlns:a16="http://schemas.microsoft.com/office/drawing/2014/main" id="{E3861A6B-9F5E-4CD2-EB94-8195BFE75EE1}"/>
              </a:ext>
            </a:extLst>
          </p:cNvPr>
          <p:cNvSpPr txBox="1">
            <a:spLocks noGrp="1"/>
          </p:cNvSpPr>
          <p:nvPr>
            <p:ph type="sldNum" sz="quarter" idx="8"/>
          </p:nvPr>
        </p:nvSpPr>
        <p:spPr/>
        <p:txBody>
          <a:bodyPr/>
          <a:lstStyle/>
          <a:p>
            <a:pPr lvl="0"/>
            <a:fld id="{03197A92-AF18-4D94-A40C-62DFCADB89CD}" type="slidenum">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F3CF89-9B72-FD9B-BEA5-23F9F7FC59F5}"/>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9564BB90-3CCE-501F-25B9-5CB920036CB9}"/>
              </a:ext>
            </a:extLst>
          </p:cNvPr>
          <p:cNvSpPr txBox="1">
            <a:spLocks noGrp="1"/>
          </p:cNvSpPr>
          <p:nvPr>
            <p:ph type="body" sz="quarter" idx="1"/>
          </p:nvPr>
        </p:nvSpPr>
        <p:spPr/>
        <p:txBody>
          <a:bodyPr/>
          <a:lstStyle/>
          <a:p>
            <a:pPr lvl="0"/>
            <a:r>
              <a:rPr lang="en-GB"/>
              <a:t>Below is a text-friendly explanation, with the key mathematical details written in plain text so you can see exactly how it all works.</a:t>
            </a:r>
          </a:p>
          <a:p>
            <a:pPr lvl="0"/>
            <a:r>
              <a:rPr lang="en-GB" b="1"/>
              <a:t>1) The Forward (Noise-Adding) Process</a:t>
            </a:r>
          </a:p>
          <a:p>
            <a:pPr lvl="0"/>
            <a:r>
              <a:rPr lang="en-GB" b="1"/>
              <a:t>Goal:</a:t>
            </a:r>
            <a:br>
              <a:rPr lang="en-GB"/>
            </a:br>
            <a:r>
              <a:rPr lang="en-GB"/>
              <a:t>Gradually turn a real data sample into noise by applying a series of small steps.</a:t>
            </a:r>
          </a:p>
          <a:p>
            <a:pPr lvl="0"/>
            <a:r>
              <a:rPr lang="en-GB" b="1"/>
              <a:t>Starting point</a:t>
            </a:r>
            <a:r>
              <a:rPr lang="en-GB"/>
              <a:t>: A data sample x_0 drawn from the real data distribution q(x_0).</a:t>
            </a:r>
          </a:p>
          <a:p>
            <a:pPr lvl="0"/>
            <a:r>
              <a:rPr lang="en-GB" b="1"/>
              <a:t>Markov chain</a:t>
            </a:r>
            <a:r>
              <a:rPr lang="en-GB"/>
              <a:t>: We define x_1, x_2, ..., x_T through a sequence of conditional probabilities, each step only depending on the previous one.</a:t>
            </a:r>
          </a:p>
          <a:p>
            <a:pPr lvl="0"/>
            <a:r>
              <a:rPr lang="en-GB" b="1"/>
              <a:t>Typical formulation</a:t>
            </a:r>
            <a:r>
              <a:rPr lang="en-GB"/>
              <a:t> (Gaussian noise):</a:t>
            </a:r>
            <a:br>
              <a:rPr lang="en-GB"/>
            </a:br>
            <a:r>
              <a:rPr lang="en-GB"/>
              <a:t>For each t in {1, 2, ..., T}:</a:t>
            </a:r>
          </a:p>
          <a:p>
            <a:pPr lvl="0"/>
            <a:r>
              <a:rPr lang="en-GB"/>
              <a:t>q(x_t | x_{t-1}) = Normal( mean = sqrt(1 - beta_t) * x_{t-1}, covariance = beta_t * I ) Here:</a:t>
            </a:r>
          </a:p>
          <a:p>
            <a:pPr lvl="0"/>
            <a:r>
              <a:rPr lang="en-GB"/>
              <a:t>beta_t is a small positive number (noise level) at step t.</a:t>
            </a:r>
          </a:p>
          <a:p>
            <a:pPr lvl="0"/>
            <a:r>
              <a:rPr lang="en-GB"/>
              <a:t>I is the identity matrix, which just says we're adding isotropic (same in all directions) Gaussian noise.</a:t>
            </a:r>
          </a:p>
          <a:p>
            <a:pPr lvl="0"/>
            <a:r>
              <a:rPr lang="en-GB"/>
              <a:t>In many papers, you’ll see this expressed as:</a:t>
            </a:r>
          </a:p>
          <a:p>
            <a:pPr lvl="0"/>
            <a:r>
              <a:rPr lang="en-GB"/>
              <a:t>x_t = sqrt(1 - beta_t) * x_{t-1} + sqrt(beta_t) * z where z is drawn from a Normal(0, I) distribution (pure randomness).</a:t>
            </a:r>
          </a:p>
          <a:p>
            <a:pPr lvl="0"/>
            <a:r>
              <a:rPr lang="en-GB" b="1"/>
              <a:t>What happens as t increases?</a:t>
            </a:r>
            <a:endParaRPr lang="en-GB"/>
          </a:p>
          <a:p>
            <a:pPr lvl="0"/>
            <a:r>
              <a:rPr lang="en-GB"/>
              <a:t>With each step, we add a bit more noise.</a:t>
            </a:r>
          </a:p>
          <a:p>
            <a:pPr lvl="0"/>
            <a:r>
              <a:rPr lang="en-GB"/>
              <a:t>After T steps, x_T is almost completely random noise.</a:t>
            </a:r>
          </a:p>
          <a:p>
            <a:pPr lvl="0"/>
            <a:r>
              <a:rPr lang="en-GB" b="1"/>
              <a:t>2) The Reverse (Denoising) Process</a:t>
            </a:r>
          </a:p>
          <a:p>
            <a:pPr lvl="0"/>
            <a:r>
              <a:rPr lang="en-GB" b="1"/>
              <a:t>Goal:</a:t>
            </a:r>
            <a:br>
              <a:rPr lang="en-GB"/>
            </a:br>
            <a:r>
              <a:rPr lang="en-GB"/>
              <a:t>Learn how to reverse the noise-adding steps, moving from pure noise (x_T) back to something like the original data (x_0).</a:t>
            </a:r>
          </a:p>
          <a:p>
            <a:pPr lvl="0"/>
            <a:r>
              <a:rPr lang="en-GB"/>
              <a:t>We define a model p_theta(x_{t-1} | x_t) (the “reverse” transition) with parameters theta.</a:t>
            </a:r>
          </a:p>
          <a:p>
            <a:pPr lvl="0"/>
            <a:r>
              <a:rPr lang="en-GB"/>
              <a:t>It is also a Markov chain: each x_{t-1} depends only on x_t and not on earlier steps.</a:t>
            </a:r>
          </a:p>
          <a:p>
            <a:pPr lvl="0"/>
            <a:r>
              <a:rPr lang="en-GB" b="1"/>
              <a:t>Typical parametrization</a:t>
            </a:r>
            <a:r>
              <a:rPr lang="en-GB"/>
              <a:t> (again, Gaussian):</a:t>
            </a:r>
          </a:p>
          <a:p>
            <a:pPr lvl="0"/>
            <a:r>
              <a:rPr lang="en-GB"/>
              <a:t>p_theta(x_{t-1} | x_t) = Normal( mean = mu_theta(x_t, t), covariance = Sigma_theta(x_t, t) ) mu_theta(x_t, t) and Sigma_theta(x_t, t) are predicted by a neural network, which takes in the current noisy sample x_t and the step index t.</a:t>
            </a:r>
          </a:p>
          <a:p>
            <a:pPr lvl="0"/>
            <a:r>
              <a:rPr lang="en-GB"/>
              <a:t>In many implementations, Sigma_theta is fixed or simplified, and the network mainly predicts the mean.</a:t>
            </a:r>
          </a:p>
          <a:p>
            <a:pPr lvl="0"/>
            <a:r>
              <a:rPr lang="en-GB" b="1"/>
              <a:t>3) The Generative Chain</a:t>
            </a:r>
          </a:p>
          <a:p>
            <a:pPr lvl="0"/>
            <a:r>
              <a:rPr lang="en-GB"/>
              <a:t>When we generate new samples, we:</a:t>
            </a:r>
          </a:p>
          <a:p>
            <a:pPr lvl="0"/>
            <a:r>
              <a:rPr lang="en-GB"/>
              <a:t>Start with x_T ~ Normal(0, I) (pure noise).</a:t>
            </a:r>
          </a:p>
          <a:p>
            <a:pPr lvl="0"/>
            <a:r>
              <a:rPr lang="en-GB"/>
              <a:t>Iteratively apply: x_{t-1} ~ p_theta(x_{t-1} | x_t) until we reach x_0, which should look like realistic data.</a:t>
            </a:r>
          </a:p>
          <a:p>
            <a:pPr lvl="0"/>
            <a:r>
              <a:rPr lang="en-GB"/>
              <a:t>So the overall generative model is:</a:t>
            </a:r>
          </a:p>
          <a:p>
            <a:pPr lvl="0"/>
            <a:r>
              <a:rPr lang="en-GB"/>
              <a:t>p_theta(x_{0:T}) = p(x_T) * (product over t=1..T of p_theta(x_{t-1} | x_t)) where p(x_T) = Normal(0, I).</a:t>
            </a:r>
          </a:p>
          <a:p>
            <a:pPr lvl="0"/>
            <a:r>
              <a:rPr lang="en-GB" b="1"/>
              <a:t>4) Why This Is Probabilistically Grounded</a:t>
            </a:r>
          </a:p>
          <a:p>
            <a:pPr lvl="0"/>
            <a:r>
              <a:rPr lang="en-GB"/>
              <a:t>We have a </a:t>
            </a:r>
            <a:r>
              <a:rPr lang="en-GB" b="1"/>
              <a:t>forward process</a:t>
            </a:r>
            <a:r>
              <a:rPr lang="en-GB"/>
              <a:t> q(x_{0:T}) that describes how real data becomes noise.</a:t>
            </a:r>
          </a:p>
          <a:p>
            <a:pPr lvl="0"/>
            <a:r>
              <a:rPr lang="en-GB"/>
              <a:t>We have a </a:t>
            </a:r>
            <a:r>
              <a:rPr lang="en-GB" b="1"/>
              <a:t>reverse process</a:t>
            </a:r>
            <a:r>
              <a:rPr lang="en-GB"/>
              <a:t> p_theta(x_{0:T}) that’s meant to reverse it.</a:t>
            </a:r>
          </a:p>
          <a:p>
            <a:pPr lvl="0"/>
            <a:r>
              <a:rPr lang="en-GB"/>
              <a:t>We train the reverse process (the neural network parameters theta) to match the true reverse of q as closely as possible.</a:t>
            </a:r>
          </a:p>
          <a:p>
            <a:pPr lvl="0"/>
            <a:r>
              <a:rPr lang="en-GB"/>
              <a:t>Because both directions form Markov chains, it’s easier to define a loss function and optimize parameters using standard techniques like variational inference.</a:t>
            </a:r>
          </a:p>
          <a:p>
            <a:pPr lvl="0"/>
            <a:r>
              <a:rPr lang="en-GB" b="1"/>
              <a:t>In plain language:</a:t>
            </a:r>
            <a:endParaRPr lang="en-GB"/>
          </a:p>
          <a:p>
            <a:pPr lvl="0"/>
            <a:r>
              <a:rPr lang="en-GB"/>
              <a:t>We corrupt our real data a little bit at a time until it’s basically just random noise.</a:t>
            </a:r>
          </a:p>
          <a:p>
            <a:pPr lvl="0"/>
            <a:r>
              <a:rPr lang="en-GB"/>
              <a:t>We train a neural network to reverse this corruption.</a:t>
            </a:r>
          </a:p>
          <a:p>
            <a:pPr lvl="0"/>
            <a:r>
              <a:rPr lang="en-GB"/>
              <a:t>Then, to generate new samples, we start from random noise and let the reverse process reconstruct something that looks like real data.</a:t>
            </a:r>
          </a:p>
          <a:p>
            <a:pPr lvl="0"/>
            <a:r>
              <a:rPr lang="en-GB"/>
              <a:t>This combination of a forward chain and a reverse chain is what makes diffusion models both elegant and effective.</a:t>
            </a:r>
          </a:p>
        </p:txBody>
      </p:sp>
      <p:sp>
        <p:nvSpPr>
          <p:cNvPr id="4" name="Slide Number Placeholder 3">
            <a:extLst>
              <a:ext uri="{FF2B5EF4-FFF2-40B4-BE49-F238E27FC236}">
                <a16:creationId xmlns:a16="http://schemas.microsoft.com/office/drawing/2014/main" id="{1692921D-BD46-0D92-5804-3E4B72EFAC19}"/>
              </a:ext>
            </a:extLst>
          </p:cNvPr>
          <p:cNvSpPr txBox="1">
            <a:spLocks noGrp="1"/>
          </p:cNvSpPr>
          <p:nvPr>
            <p:ph type="sldNum" sz="quarter" idx="8"/>
          </p:nvPr>
        </p:nvSpPr>
        <p:spPr/>
        <p:txBody>
          <a:bodyPr/>
          <a:lstStyle/>
          <a:p>
            <a:pPr lvl="0"/>
            <a:fld id="{7345F203-3607-4049-B1BF-2BD363CF4760}" type="slidenum">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B942B-59B5-5D8A-E53C-2DF3414EE2DD}"/>
              </a:ext>
            </a:extLst>
          </p:cNvPr>
          <p:cNvSpPr txBox="1">
            <a:spLocks noGrp="1"/>
          </p:cNvSpPr>
          <p:nvPr>
            <p:ph type="ctrTitle"/>
          </p:nvPr>
        </p:nvSpPr>
        <p:spPr>
          <a:xfrm>
            <a:off x="685800" y="2130423"/>
            <a:ext cx="7772400" cy="1470026"/>
          </a:xfrm>
        </p:spPr>
        <p:txBody>
          <a:bodyPr/>
          <a:lstStyle>
            <a:lvl1pPr>
              <a:defRPr/>
            </a:lvl1pPr>
          </a:lstStyle>
          <a:p>
            <a:pPr lvl="0"/>
            <a:r>
              <a:rPr lang="en-US"/>
              <a:t>Click to edit Master title style</a:t>
            </a:r>
          </a:p>
        </p:txBody>
      </p:sp>
      <p:sp>
        <p:nvSpPr>
          <p:cNvPr id="3" name="Subtitle 2">
            <a:extLst>
              <a:ext uri="{FF2B5EF4-FFF2-40B4-BE49-F238E27FC236}">
                <a16:creationId xmlns:a16="http://schemas.microsoft.com/office/drawing/2014/main" id="{B4BFAA76-4F15-B655-DC32-2BC42417A8FA}"/>
              </a:ext>
            </a:extLst>
          </p:cNvPr>
          <p:cNvSpPr txBox="1">
            <a:spLocks noGrp="1"/>
          </p:cNvSpPr>
          <p:nvPr>
            <p:ph type="subTitle" idx="1"/>
          </p:nvPr>
        </p:nvSpPr>
        <p:spPr>
          <a:xfrm>
            <a:off x="1371600" y="3886200"/>
            <a:ext cx="6400800" cy="1752603"/>
          </a:xfrm>
        </p:spPr>
        <p:txBody>
          <a:bodyPr anchorCtr="1"/>
          <a:lstStyle>
            <a:lvl1pPr marL="0" indent="0" algn="ctr">
              <a:buNone/>
              <a:defRPr>
                <a:solidFill>
                  <a:srgbClr val="898989"/>
                </a:solidFil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EC379ED0-DF85-040D-97AB-83163D9C8F59}"/>
              </a:ext>
            </a:extLst>
          </p:cNvPr>
          <p:cNvSpPr txBox="1">
            <a:spLocks noGrp="1"/>
          </p:cNvSpPr>
          <p:nvPr>
            <p:ph type="dt" sz="half" idx="7"/>
          </p:nvPr>
        </p:nvSpPr>
        <p:spPr/>
        <p:txBody>
          <a:bodyPr/>
          <a:lstStyle>
            <a:lvl1pPr>
              <a:defRPr/>
            </a:lvl1pPr>
          </a:lstStyle>
          <a:p>
            <a:pPr lvl="0"/>
            <a:fld id="{020AD786-0239-48D1-8566-1027CF89ADFB}" type="datetime1">
              <a:rPr lang="en-US"/>
              <a:pPr lvl="0"/>
              <a:t>3/17/2025</a:t>
            </a:fld>
            <a:endParaRPr lang="en-US"/>
          </a:p>
        </p:txBody>
      </p:sp>
      <p:sp>
        <p:nvSpPr>
          <p:cNvPr id="5" name="Footer Placeholder 4">
            <a:extLst>
              <a:ext uri="{FF2B5EF4-FFF2-40B4-BE49-F238E27FC236}">
                <a16:creationId xmlns:a16="http://schemas.microsoft.com/office/drawing/2014/main" id="{DD18BDEF-25A1-13E2-3E1B-20BC5918F584}"/>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29560722-EFB4-B1E0-3B72-EFC26E90F6B1}"/>
              </a:ext>
            </a:extLst>
          </p:cNvPr>
          <p:cNvSpPr txBox="1">
            <a:spLocks noGrp="1"/>
          </p:cNvSpPr>
          <p:nvPr>
            <p:ph type="sldNum" sz="quarter" idx="8"/>
          </p:nvPr>
        </p:nvSpPr>
        <p:spPr/>
        <p:txBody>
          <a:bodyPr/>
          <a:lstStyle>
            <a:lvl1pPr>
              <a:defRPr/>
            </a:lvl1pPr>
          </a:lstStyle>
          <a:p>
            <a:pPr lvl="0"/>
            <a:fld id="{A9D933CC-867B-4CE7-82C0-F1A3BC310E55}" type="slidenum">
              <a:t>‹nº›</a:t>
            </a:fld>
            <a:endParaRPr lang="en-US"/>
          </a:p>
        </p:txBody>
      </p:sp>
    </p:spTree>
    <p:extLst>
      <p:ext uri="{BB962C8B-B14F-4D97-AF65-F5344CB8AC3E}">
        <p14:creationId xmlns:p14="http://schemas.microsoft.com/office/powerpoint/2010/main" val="110573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7DE5-BFDC-0BB1-2CD1-E962A59CA251}"/>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B5213771-87CE-9630-A0CE-042A4ECC48AA}"/>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3D0C6-4022-68EA-78F2-F579231E815F}"/>
              </a:ext>
            </a:extLst>
          </p:cNvPr>
          <p:cNvSpPr txBox="1">
            <a:spLocks noGrp="1"/>
          </p:cNvSpPr>
          <p:nvPr>
            <p:ph type="dt" sz="half" idx="7"/>
          </p:nvPr>
        </p:nvSpPr>
        <p:spPr/>
        <p:txBody>
          <a:bodyPr/>
          <a:lstStyle>
            <a:lvl1pPr>
              <a:defRPr/>
            </a:lvl1pPr>
          </a:lstStyle>
          <a:p>
            <a:pPr lvl="0"/>
            <a:fld id="{83F3C8DE-9258-49E8-81AA-C4E3957E2DE5}" type="datetime1">
              <a:rPr lang="en-US"/>
              <a:pPr lvl="0"/>
              <a:t>3/17/2025</a:t>
            </a:fld>
            <a:endParaRPr lang="en-US"/>
          </a:p>
        </p:txBody>
      </p:sp>
      <p:sp>
        <p:nvSpPr>
          <p:cNvPr id="5" name="Footer Placeholder 4">
            <a:extLst>
              <a:ext uri="{FF2B5EF4-FFF2-40B4-BE49-F238E27FC236}">
                <a16:creationId xmlns:a16="http://schemas.microsoft.com/office/drawing/2014/main" id="{CC6CC70F-1043-3EE5-3010-2D88FFA5CFA3}"/>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8E4B0D0-5501-3DCF-6E2A-A6F1A42B3528}"/>
              </a:ext>
            </a:extLst>
          </p:cNvPr>
          <p:cNvSpPr txBox="1">
            <a:spLocks noGrp="1"/>
          </p:cNvSpPr>
          <p:nvPr>
            <p:ph type="sldNum" sz="quarter" idx="8"/>
          </p:nvPr>
        </p:nvSpPr>
        <p:spPr/>
        <p:txBody>
          <a:bodyPr/>
          <a:lstStyle>
            <a:lvl1pPr>
              <a:defRPr/>
            </a:lvl1pPr>
          </a:lstStyle>
          <a:p>
            <a:pPr lvl="0"/>
            <a:fld id="{BC11C8E0-E3BF-4424-9BA2-B20174E1F546}" type="slidenum">
              <a:t>‹nº›</a:t>
            </a:fld>
            <a:endParaRPr lang="en-US"/>
          </a:p>
        </p:txBody>
      </p:sp>
    </p:spTree>
    <p:extLst>
      <p:ext uri="{BB962C8B-B14F-4D97-AF65-F5344CB8AC3E}">
        <p14:creationId xmlns:p14="http://schemas.microsoft.com/office/powerpoint/2010/main" val="1777461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920D91-6B7B-D880-1C27-EF068D841195}"/>
              </a:ext>
            </a:extLst>
          </p:cNvPr>
          <p:cNvSpPr txBox="1">
            <a:spLocks noGrp="1"/>
          </p:cNvSpPr>
          <p:nvPr>
            <p:ph type="title" orient="vert"/>
          </p:nvPr>
        </p:nvSpPr>
        <p:spPr>
          <a:xfrm>
            <a:off x="6629400" y="274640"/>
            <a:ext cx="2057400" cy="5851529"/>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A4677BE5-7B76-F96D-C132-BB1D497DACF7}"/>
              </a:ext>
            </a:extLst>
          </p:cNvPr>
          <p:cNvSpPr txBox="1">
            <a:spLocks noGrp="1"/>
          </p:cNvSpPr>
          <p:nvPr>
            <p:ph type="body" orient="vert" idx="1"/>
          </p:nvPr>
        </p:nvSpPr>
        <p:spPr>
          <a:xfrm>
            <a:off x="457200" y="274640"/>
            <a:ext cx="6019796" cy="5851529"/>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86F3D7-58D0-DFC6-5EAD-01B0FF5D6E8E}"/>
              </a:ext>
            </a:extLst>
          </p:cNvPr>
          <p:cNvSpPr txBox="1">
            <a:spLocks noGrp="1"/>
          </p:cNvSpPr>
          <p:nvPr>
            <p:ph type="dt" sz="half" idx="7"/>
          </p:nvPr>
        </p:nvSpPr>
        <p:spPr/>
        <p:txBody>
          <a:bodyPr/>
          <a:lstStyle>
            <a:lvl1pPr>
              <a:defRPr/>
            </a:lvl1pPr>
          </a:lstStyle>
          <a:p>
            <a:pPr lvl="0"/>
            <a:fld id="{E3804805-1AD9-48DC-A5C0-FCD7DDE04E1C}" type="datetime1">
              <a:rPr lang="en-US"/>
              <a:pPr lvl="0"/>
              <a:t>3/17/2025</a:t>
            </a:fld>
            <a:endParaRPr lang="en-US"/>
          </a:p>
        </p:txBody>
      </p:sp>
      <p:sp>
        <p:nvSpPr>
          <p:cNvPr id="5" name="Footer Placeholder 4">
            <a:extLst>
              <a:ext uri="{FF2B5EF4-FFF2-40B4-BE49-F238E27FC236}">
                <a16:creationId xmlns:a16="http://schemas.microsoft.com/office/drawing/2014/main" id="{B88DCE8A-D19F-9116-B73B-C4247D4E524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C7A2EBE-1AEF-E67B-252D-5A44051F8D93}"/>
              </a:ext>
            </a:extLst>
          </p:cNvPr>
          <p:cNvSpPr txBox="1">
            <a:spLocks noGrp="1"/>
          </p:cNvSpPr>
          <p:nvPr>
            <p:ph type="sldNum" sz="quarter" idx="8"/>
          </p:nvPr>
        </p:nvSpPr>
        <p:spPr/>
        <p:txBody>
          <a:bodyPr/>
          <a:lstStyle>
            <a:lvl1pPr>
              <a:defRPr/>
            </a:lvl1pPr>
          </a:lstStyle>
          <a:p>
            <a:pPr lvl="0"/>
            <a:fld id="{BE1D43D2-F92A-4477-A222-3F16C8C63EFD}" type="slidenum">
              <a:t>‹nº›</a:t>
            </a:fld>
            <a:endParaRPr lang="en-US"/>
          </a:p>
        </p:txBody>
      </p:sp>
    </p:spTree>
    <p:extLst>
      <p:ext uri="{BB962C8B-B14F-4D97-AF65-F5344CB8AC3E}">
        <p14:creationId xmlns:p14="http://schemas.microsoft.com/office/powerpoint/2010/main" val="3822974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2922-FC8B-4530-C876-C53969CB19A2}"/>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F25AB51-72E6-CDA3-D884-8C4F2EE39EE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2C116-46A9-89C9-695F-BB11E79BF454}"/>
              </a:ext>
            </a:extLst>
          </p:cNvPr>
          <p:cNvSpPr txBox="1">
            <a:spLocks noGrp="1"/>
          </p:cNvSpPr>
          <p:nvPr>
            <p:ph type="dt" sz="half" idx="7"/>
          </p:nvPr>
        </p:nvSpPr>
        <p:spPr/>
        <p:txBody>
          <a:bodyPr/>
          <a:lstStyle>
            <a:lvl1pPr>
              <a:defRPr/>
            </a:lvl1pPr>
          </a:lstStyle>
          <a:p>
            <a:pPr lvl="0"/>
            <a:fld id="{5AF1B43D-0119-45DC-B366-BB0C83868CBE}" type="datetime1">
              <a:rPr lang="en-US"/>
              <a:pPr lvl="0"/>
              <a:t>3/17/2025</a:t>
            </a:fld>
            <a:endParaRPr lang="en-US"/>
          </a:p>
        </p:txBody>
      </p:sp>
      <p:sp>
        <p:nvSpPr>
          <p:cNvPr id="5" name="Footer Placeholder 4">
            <a:extLst>
              <a:ext uri="{FF2B5EF4-FFF2-40B4-BE49-F238E27FC236}">
                <a16:creationId xmlns:a16="http://schemas.microsoft.com/office/drawing/2014/main" id="{1589DF4A-C5E0-643B-9228-AA61ECE93BE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A5B6CCA0-C925-921E-8DAA-C71F0B39F12C}"/>
              </a:ext>
            </a:extLst>
          </p:cNvPr>
          <p:cNvSpPr txBox="1">
            <a:spLocks noGrp="1"/>
          </p:cNvSpPr>
          <p:nvPr>
            <p:ph type="sldNum" sz="quarter" idx="8"/>
          </p:nvPr>
        </p:nvSpPr>
        <p:spPr/>
        <p:txBody>
          <a:bodyPr/>
          <a:lstStyle>
            <a:lvl1pPr>
              <a:defRPr/>
            </a:lvl1pPr>
          </a:lstStyle>
          <a:p>
            <a:pPr lvl="0"/>
            <a:fld id="{5AF2DDCB-1AFF-409B-9D16-517A29FB983C}" type="slidenum">
              <a:t>‹nº›</a:t>
            </a:fld>
            <a:endParaRPr lang="en-US"/>
          </a:p>
        </p:txBody>
      </p:sp>
    </p:spTree>
    <p:extLst>
      <p:ext uri="{BB962C8B-B14F-4D97-AF65-F5344CB8AC3E}">
        <p14:creationId xmlns:p14="http://schemas.microsoft.com/office/powerpoint/2010/main" val="22900698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69C4-78AD-02F5-36CA-B4EEF9CAC2F1}"/>
              </a:ext>
            </a:extLst>
          </p:cNvPr>
          <p:cNvSpPr txBox="1">
            <a:spLocks noGrp="1"/>
          </p:cNvSpPr>
          <p:nvPr>
            <p:ph type="title"/>
          </p:nvPr>
        </p:nvSpPr>
        <p:spPr>
          <a:xfrm>
            <a:off x="722311" y="4406895"/>
            <a:ext cx="7772400" cy="1362071"/>
          </a:xfrm>
        </p:spPr>
        <p:txBody>
          <a:bodyPr anchor="t" anchorCtr="0"/>
          <a:lstStyle>
            <a:lvl1pPr algn="l">
              <a:defRPr sz="4000" b="1" cap="all"/>
            </a:lvl1pPr>
          </a:lstStyle>
          <a:p>
            <a:pPr lvl="0"/>
            <a:r>
              <a:rPr lang="en-US"/>
              <a:t>Click to edit Master title style</a:t>
            </a:r>
          </a:p>
        </p:txBody>
      </p:sp>
      <p:sp>
        <p:nvSpPr>
          <p:cNvPr id="3" name="Text Placeholder 2">
            <a:extLst>
              <a:ext uri="{FF2B5EF4-FFF2-40B4-BE49-F238E27FC236}">
                <a16:creationId xmlns:a16="http://schemas.microsoft.com/office/drawing/2014/main" id="{B36D3F63-1290-2227-4D6B-4C7488CA4E95}"/>
              </a:ext>
            </a:extLst>
          </p:cNvPr>
          <p:cNvSpPr txBox="1">
            <a:spLocks noGrp="1"/>
          </p:cNvSpPr>
          <p:nvPr>
            <p:ph type="body" idx="1"/>
          </p:nvPr>
        </p:nvSpPr>
        <p:spPr>
          <a:xfrm>
            <a:off x="722311" y="2906713"/>
            <a:ext cx="7772400" cy="1500182"/>
          </a:xfrm>
        </p:spPr>
        <p:txBody>
          <a:bodyPr anchor="b"/>
          <a:lstStyle>
            <a:lvl1pPr marL="0" indent="0">
              <a:spcBef>
                <a:spcPts val="500"/>
              </a:spcBef>
              <a:buNone/>
              <a:defRPr sz="20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B18E01E3-017F-ABDF-AB85-8D1AC72B35E4}"/>
              </a:ext>
            </a:extLst>
          </p:cNvPr>
          <p:cNvSpPr txBox="1">
            <a:spLocks noGrp="1"/>
          </p:cNvSpPr>
          <p:nvPr>
            <p:ph type="dt" sz="half" idx="7"/>
          </p:nvPr>
        </p:nvSpPr>
        <p:spPr/>
        <p:txBody>
          <a:bodyPr/>
          <a:lstStyle>
            <a:lvl1pPr>
              <a:defRPr/>
            </a:lvl1pPr>
          </a:lstStyle>
          <a:p>
            <a:pPr lvl="0"/>
            <a:fld id="{75BF147D-B9B5-45A0-93AE-0ACB76DBD38F}" type="datetime1">
              <a:rPr lang="en-US"/>
              <a:pPr lvl="0"/>
              <a:t>3/17/2025</a:t>
            </a:fld>
            <a:endParaRPr lang="en-US"/>
          </a:p>
        </p:txBody>
      </p:sp>
      <p:sp>
        <p:nvSpPr>
          <p:cNvPr id="5" name="Footer Placeholder 4">
            <a:extLst>
              <a:ext uri="{FF2B5EF4-FFF2-40B4-BE49-F238E27FC236}">
                <a16:creationId xmlns:a16="http://schemas.microsoft.com/office/drawing/2014/main" id="{E295F861-57B0-A813-1621-4F9CD2B49E8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23AA10DC-E63E-072A-8CFE-E285266BA462}"/>
              </a:ext>
            </a:extLst>
          </p:cNvPr>
          <p:cNvSpPr txBox="1">
            <a:spLocks noGrp="1"/>
          </p:cNvSpPr>
          <p:nvPr>
            <p:ph type="sldNum" sz="quarter" idx="8"/>
          </p:nvPr>
        </p:nvSpPr>
        <p:spPr/>
        <p:txBody>
          <a:bodyPr/>
          <a:lstStyle>
            <a:lvl1pPr>
              <a:defRPr/>
            </a:lvl1pPr>
          </a:lstStyle>
          <a:p>
            <a:pPr lvl="0"/>
            <a:fld id="{7A487A9B-3AF4-4399-A6C0-DC6409CAA3DE}" type="slidenum">
              <a:t>‹nº›</a:t>
            </a:fld>
            <a:endParaRPr lang="en-US"/>
          </a:p>
        </p:txBody>
      </p:sp>
    </p:spTree>
    <p:extLst>
      <p:ext uri="{BB962C8B-B14F-4D97-AF65-F5344CB8AC3E}">
        <p14:creationId xmlns:p14="http://schemas.microsoft.com/office/powerpoint/2010/main" val="409348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C836-38AF-2083-2093-1B9BD2F4A987}"/>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D550A83-DD9B-DF3F-DB48-49295A564E60}"/>
              </a:ext>
            </a:extLst>
          </p:cNvPr>
          <p:cNvSpPr txBox="1">
            <a:spLocks noGrp="1"/>
          </p:cNvSpPr>
          <p:nvPr>
            <p:ph idx="1"/>
          </p:nvPr>
        </p:nvSpPr>
        <p:spPr>
          <a:xfrm>
            <a:off x="457200"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147622-1070-4AF0-FC7D-99CE9629D409}"/>
              </a:ext>
            </a:extLst>
          </p:cNvPr>
          <p:cNvSpPr txBox="1">
            <a:spLocks noGrp="1"/>
          </p:cNvSpPr>
          <p:nvPr>
            <p:ph idx="2"/>
          </p:nvPr>
        </p:nvSpPr>
        <p:spPr>
          <a:xfrm>
            <a:off x="4648196" y="1600200"/>
            <a:ext cx="4038603" cy="4525959"/>
          </a:xfrm>
        </p:spPr>
        <p:txBody>
          <a:bodyPr/>
          <a:lstStyle>
            <a:lvl1pPr>
              <a:spcBef>
                <a:spcPts val="700"/>
              </a:spcBef>
              <a:defRPr sz="2800"/>
            </a:lvl1pPr>
            <a:lvl2pPr>
              <a:spcBef>
                <a:spcPts val="600"/>
              </a:spcBef>
              <a:defRPr sz="2400"/>
            </a:lvl2pPr>
            <a:lvl3pPr>
              <a:spcBef>
                <a:spcPts val="500"/>
              </a:spcBef>
              <a:defRPr sz="2000"/>
            </a:lvl3pPr>
            <a:lvl4pPr>
              <a:spcBef>
                <a:spcPts val="400"/>
              </a:spcBef>
              <a:defRPr sz="1800"/>
            </a:lvl4pPr>
            <a:lvl5pPr>
              <a:spcBef>
                <a:spcPts val="4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085824-732E-D6C4-56FE-156EE698C91D}"/>
              </a:ext>
            </a:extLst>
          </p:cNvPr>
          <p:cNvSpPr txBox="1">
            <a:spLocks noGrp="1"/>
          </p:cNvSpPr>
          <p:nvPr>
            <p:ph type="dt" sz="half" idx="7"/>
          </p:nvPr>
        </p:nvSpPr>
        <p:spPr/>
        <p:txBody>
          <a:bodyPr/>
          <a:lstStyle>
            <a:lvl1pPr>
              <a:defRPr/>
            </a:lvl1pPr>
          </a:lstStyle>
          <a:p>
            <a:pPr lvl="0"/>
            <a:fld id="{509DD331-B1A4-466A-A639-A85BF24B4829}" type="datetime1">
              <a:rPr lang="en-US"/>
              <a:pPr lvl="0"/>
              <a:t>3/17/2025</a:t>
            </a:fld>
            <a:endParaRPr lang="en-US"/>
          </a:p>
        </p:txBody>
      </p:sp>
      <p:sp>
        <p:nvSpPr>
          <p:cNvPr id="6" name="Footer Placeholder 5">
            <a:extLst>
              <a:ext uri="{FF2B5EF4-FFF2-40B4-BE49-F238E27FC236}">
                <a16:creationId xmlns:a16="http://schemas.microsoft.com/office/drawing/2014/main" id="{09274AF9-894C-BC62-BFE2-0546FCD10565}"/>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A36F07BD-3CAF-15A5-EEF6-DD036CD85A49}"/>
              </a:ext>
            </a:extLst>
          </p:cNvPr>
          <p:cNvSpPr txBox="1">
            <a:spLocks noGrp="1"/>
          </p:cNvSpPr>
          <p:nvPr>
            <p:ph type="sldNum" sz="quarter" idx="8"/>
          </p:nvPr>
        </p:nvSpPr>
        <p:spPr/>
        <p:txBody>
          <a:bodyPr/>
          <a:lstStyle>
            <a:lvl1pPr>
              <a:defRPr/>
            </a:lvl1pPr>
          </a:lstStyle>
          <a:p>
            <a:pPr lvl="0"/>
            <a:fld id="{8EAC0448-45D8-41B1-BB7B-830978D0DC2B}" type="slidenum">
              <a:t>‹nº›</a:t>
            </a:fld>
            <a:endParaRPr lang="en-US"/>
          </a:p>
        </p:txBody>
      </p:sp>
    </p:spTree>
    <p:extLst>
      <p:ext uri="{BB962C8B-B14F-4D97-AF65-F5344CB8AC3E}">
        <p14:creationId xmlns:p14="http://schemas.microsoft.com/office/powerpoint/2010/main" val="2577092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9283D-A287-F483-4758-E67A576F75EC}"/>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EF8CBB21-0BEC-EC12-3D1D-84AD5A4D3786}"/>
              </a:ext>
            </a:extLst>
          </p:cNvPr>
          <p:cNvSpPr txBox="1">
            <a:spLocks noGrp="1"/>
          </p:cNvSpPr>
          <p:nvPr>
            <p:ph type="body" idx="1"/>
          </p:nvPr>
        </p:nvSpPr>
        <p:spPr>
          <a:xfrm>
            <a:off x="457200" y="1535113"/>
            <a:ext cx="4040184" cy="639759"/>
          </a:xfrm>
        </p:spPr>
        <p:txBody>
          <a:bodyPr anchor="b"/>
          <a:lstStyle>
            <a:lvl1pPr marL="0" indent="0">
              <a:spcBef>
                <a:spcPts val="600"/>
              </a:spcBef>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C5B11D6-2ED5-A509-9F38-C1A8057E7855}"/>
              </a:ext>
            </a:extLst>
          </p:cNvPr>
          <p:cNvSpPr txBox="1">
            <a:spLocks noGrp="1"/>
          </p:cNvSpPr>
          <p:nvPr>
            <p:ph idx="2"/>
          </p:nvPr>
        </p:nvSpPr>
        <p:spPr>
          <a:xfrm>
            <a:off x="457200" y="2174872"/>
            <a:ext cx="4040184"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D1FB5A-A051-4894-28CD-558F54C5D3DE}"/>
              </a:ext>
            </a:extLst>
          </p:cNvPr>
          <p:cNvSpPr txBox="1">
            <a:spLocks noGrp="1"/>
          </p:cNvSpPr>
          <p:nvPr>
            <p:ph type="body" idx="3"/>
          </p:nvPr>
        </p:nvSpPr>
        <p:spPr>
          <a:xfrm>
            <a:off x="4645023" y="1535113"/>
            <a:ext cx="4041776" cy="639759"/>
          </a:xfrm>
        </p:spPr>
        <p:txBody>
          <a:bodyPr anchor="b"/>
          <a:lstStyle>
            <a:lvl1pPr marL="0" indent="0">
              <a:spcBef>
                <a:spcPts val="600"/>
              </a:spcBef>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D397E645-5144-B0BA-AE71-B8E8067C13D6}"/>
              </a:ext>
            </a:extLst>
          </p:cNvPr>
          <p:cNvSpPr txBox="1">
            <a:spLocks noGrp="1"/>
          </p:cNvSpPr>
          <p:nvPr>
            <p:ph idx="4"/>
          </p:nvPr>
        </p:nvSpPr>
        <p:spPr>
          <a:xfrm>
            <a:off x="4645023" y="2174872"/>
            <a:ext cx="4041776" cy="3951286"/>
          </a:xfrm>
        </p:spPr>
        <p:txBody>
          <a:bodyPr/>
          <a:lstStyle>
            <a:lvl1pPr>
              <a:spcBef>
                <a:spcPts val="600"/>
              </a:spcBef>
              <a:defRPr sz="2400"/>
            </a:lvl1pPr>
            <a:lvl2pPr>
              <a:spcBef>
                <a:spcPts val="500"/>
              </a:spcBef>
              <a:defRPr sz="2000"/>
            </a:lvl2pPr>
            <a:lvl3pPr>
              <a:spcBef>
                <a:spcPts val="400"/>
              </a:spcBef>
              <a:defRPr sz="1800"/>
            </a:lvl3pPr>
            <a:lvl4pPr>
              <a:spcBef>
                <a:spcPts val="400"/>
              </a:spcBef>
              <a:defRPr sz="1600"/>
            </a:lvl4pPr>
            <a:lvl5pPr>
              <a:spcBef>
                <a:spcPts val="4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24C6C0-BA49-5A56-2F67-BAB5AB053B60}"/>
              </a:ext>
            </a:extLst>
          </p:cNvPr>
          <p:cNvSpPr txBox="1">
            <a:spLocks noGrp="1"/>
          </p:cNvSpPr>
          <p:nvPr>
            <p:ph type="dt" sz="half" idx="7"/>
          </p:nvPr>
        </p:nvSpPr>
        <p:spPr/>
        <p:txBody>
          <a:bodyPr/>
          <a:lstStyle>
            <a:lvl1pPr>
              <a:defRPr/>
            </a:lvl1pPr>
          </a:lstStyle>
          <a:p>
            <a:pPr lvl="0"/>
            <a:fld id="{18F4D633-5AFD-4991-9BBA-70E989425678}" type="datetime1">
              <a:rPr lang="en-US"/>
              <a:pPr lvl="0"/>
              <a:t>3/17/2025</a:t>
            </a:fld>
            <a:endParaRPr lang="en-US"/>
          </a:p>
        </p:txBody>
      </p:sp>
      <p:sp>
        <p:nvSpPr>
          <p:cNvPr id="8" name="Footer Placeholder 7">
            <a:extLst>
              <a:ext uri="{FF2B5EF4-FFF2-40B4-BE49-F238E27FC236}">
                <a16:creationId xmlns:a16="http://schemas.microsoft.com/office/drawing/2014/main" id="{125B3AAE-D18A-7CA5-DB19-839FE476ED37}"/>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AAB233F9-04C8-8CD3-B7E3-9BC553687B5E}"/>
              </a:ext>
            </a:extLst>
          </p:cNvPr>
          <p:cNvSpPr txBox="1">
            <a:spLocks noGrp="1"/>
          </p:cNvSpPr>
          <p:nvPr>
            <p:ph type="sldNum" sz="quarter" idx="8"/>
          </p:nvPr>
        </p:nvSpPr>
        <p:spPr/>
        <p:txBody>
          <a:bodyPr/>
          <a:lstStyle>
            <a:lvl1pPr>
              <a:defRPr/>
            </a:lvl1pPr>
          </a:lstStyle>
          <a:p>
            <a:pPr lvl="0"/>
            <a:fld id="{A1119DF2-7F1B-48D3-8F06-CD0B6E679D9E}" type="slidenum">
              <a:t>‹nº›</a:t>
            </a:fld>
            <a:endParaRPr lang="en-US"/>
          </a:p>
        </p:txBody>
      </p:sp>
    </p:spTree>
    <p:extLst>
      <p:ext uri="{BB962C8B-B14F-4D97-AF65-F5344CB8AC3E}">
        <p14:creationId xmlns:p14="http://schemas.microsoft.com/office/powerpoint/2010/main" val="14284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3E56-144D-9FE2-B7B3-4874F0D2FE48}"/>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D966A81A-1665-FF0E-B2B3-306609E65C1C}"/>
              </a:ext>
            </a:extLst>
          </p:cNvPr>
          <p:cNvSpPr txBox="1">
            <a:spLocks noGrp="1"/>
          </p:cNvSpPr>
          <p:nvPr>
            <p:ph type="dt" sz="half" idx="7"/>
          </p:nvPr>
        </p:nvSpPr>
        <p:spPr/>
        <p:txBody>
          <a:bodyPr/>
          <a:lstStyle>
            <a:lvl1pPr>
              <a:defRPr/>
            </a:lvl1pPr>
          </a:lstStyle>
          <a:p>
            <a:pPr lvl="0"/>
            <a:fld id="{138E4BF2-1F0D-4784-B4FF-253F584AEDAE}" type="datetime1">
              <a:rPr lang="en-US"/>
              <a:pPr lvl="0"/>
              <a:t>3/17/2025</a:t>
            </a:fld>
            <a:endParaRPr lang="en-US"/>
          </a:p>
        </p:txBody>
      </p:sp>
      <p:sp>
        <p:nvSpPr>
          <p:cNvPr id="4" name="Footer Placeholder 3">
            <a:extLst>
              <a:ext uri="{FF2B5EF4-FFF2-40B4-BE49-F238E27FC236}">
                <a16:creationId xmlns:a16="http://schemas.microsoft.com/office/drawing/2014/main" id="{AC757042-88B0-7BAD-B94A-AE7A2C041AAB}"/>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B28BA1B4-50F9-5132-E68B-75630862C7DE}"/>
              </a:ext>
            </a:extLst>
          </p:cNvPr>
          <p:cNvSpPr txBox="1">
            <a:spLocks noGrp="1"/>
          </p:cNvSpPr>
          <p:nvPr>
            <p:ph type="sldNum" sz="quarter" idx="8"/>
          </p:nvPr>
        </p:nvSpPr>
        <p:spPr/>
        <p:txBody>
          <a:bodyPr/>
          <a:lstStyle>
            <a:lvl1pPr>
              <a:defRPr/>
            </a:lvl1pPr>
          </a:lstStyle>
          <a:p>
            <a:pPr lvl="0"/>
            <a:fld id="{97ECA075-5F05-45F5-BC82-D056AACA055A}" type="slidenum">
              <a:t>‹nº›</a:t>
            </a:fld>
            <a:endParaRPr lang="en-US"/>
          </a:p>
        </p:txBody>
      </p:sp>
    </p:spTree>
    <p:extLst>
      <p:ext uri="{BB962C8B-B14F-4D97-AF65-F5344CB8AC3E}">
        <p14:creationId xmlns:p14="http://schemas.microsoft.com/office/powerpoint/2010/main" val="341689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BF42C-25F3-8300-4686-901C3900BA5D}"/>
              </a:ext>
            </a:extLst>
          </p:cNvPr>
          <p:cNvSpPr txBox="1">
            <a:spLocks noGrp="1"/>
          </p:cNvSpPr>
          <p:nvPr>
            <p:ph type="dt" sz="half" idx="7"/>
          </p:nvPr>
        </p:nvSpPr>
        <p:spPr/>
        <p:txBody>
          <a:bodyPr/>
          <a:lstStyle>
            <a:lvl1pPr>
              <a:defRPr/>
            </a:lvl1pPr>
          </a:lstStyle>
          <a:p>
            <a:pPr lvl="0"/>
            <a:fld id="{18504959-8FCF-4070-9192-0EF458386E6B}" type="datetime1">
              <a:rPr lang="en-US"/>
              <a:pPr lvl="0"/>
              <a:t>3/17/2025</a:t>
            </a:fld>
            <a:endParaRPr lang="en-US"/>
          </a:p>
        </p:txBody>
      </p:sp>
      <p:sp>
        <p:nvSpPr>
          <p:cNvPr id="3" name="Footer Placeholder 2">
            <a:extLst>
              <a:ext uri="{FF2B5EF4-FFF2-40B4-BE49-F238E27FC236}">
                <a16:creationId xmlns:a16="http://schemas.microsoft.com/office/drawing/2014/main" id="{73DD3E18-084B-8BAD-A819-917089347017}"/>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633B381C-A1FF-C0F8-896A-315998D7E1ED}"/>
              </a:ext>
            </a:extLst>
          </p:cNvPr>
          <p:cNvSpPr txBox="1">
            <a:spLocks noGrp="1"/>
          </p:cNvSpPr>
          <p:nvPr>
            <p:ph type="sldNum" sz="quarter" idx="8"/>
          </p:nvPr>
        </p:nvSpPr>
        <p:spPr/>
        <p:txBody>
          <a:bodyPr/>
          <a:lstStyle>
            <a:lvl1pPr>
              <a:defRPr/>
            </a:lvl1pPr>
          </a:lstStyle>
          <a:p>
            <a:pPr lvl="0"/>
            <a:fld id="{6B08059F-BBF8-4986-8925-82505777F1EA}" type="slidenum">
              <a:t>‹nº›</a:t>
            </a:fld>
            <a:endParaRPr lang="en-US"/>
          </a:p>
        </p:txBody>
      </p:sp>
    </p:spTree>
    <p:extLst>
      <p:ext uri="{BB962C8B-B14F-4D97-AF65-F5344CB8AC3E}">
        <p14:creationId xmlns:p14="http://schemas.microsoft.com/office/powerpoint/2010/main" val="237783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58A8-47F5-8860-694D-6454BDFA1522}"/>
              </a:ext>
            </a:extLst>
          </p:cNvPr>
          <p:cNvSpPr txBox="1">
            <a:spLocks noGrp="1"/>
          </p:cNvSpPr>
          <p:nvPr>
            <p:ph type="title"/>
          </p:nvPr>
        </p:nvSpPr>
        <p:spPr>
          <a:xfrm>
            <a:off x="457200" y="273048"/>
            <a:ext cx="3008311" cy="1162046"/>
          </a:xfrm>
        </p:spPr>
        <p:txBody>
          <a:bodyPr anchor="b" anchorCtr="0"/>
          <a:lstStyle>
            <a:lvl1pPr algn="l">
              <a:defRPr sz="2000" b="1"/>
            </a:lvl1pPr>
          </a:lstStyle>
          <a:p>
            <a:pPr lvl="0"/>
            <a:r>
              <a:rPr lang="en-US"/>
              <a:t>Click to edit Master title style</a:t>
            </a:r>
          </a:p>
        </p:txBody>
      </p:sp>
      <p:sp>
        <p:nvSpPr>
          <p:cNvPr id="3" name="Content Placeholder 2">
            <a:extLst>
              <a:ext uri="{FF2B5EF4-FFF2-40B4-BE49-F238E27FC236}">
                <a16:creationId xmlns:a16="http://schemas.microsoft.com/office/drawing/2014/main" id="{C8295176-20D5-456D-21A2-EE5AEA2D6FC1}"/>
              </a:ext>
            </a:extLst>
          </p:cNvPr>
          <p:cNvSpPr txBox="1">
            <a:spLocks noGrp="1"/>
          </p:cNvSpPr>
          <p:nvPr>
            <p:ph idx="1"/>
          </p:nvPr>
        </p:nvSpPr>
        <p:spPr>
          <a:xfrm>
            <a:off x="3575047" y="273048"/>
            <a:ext cx="5111752" cy="585311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90356A-1F3E-6E87-ABEA-E10217F51A5E}"/>
              </a:ext>
            </a:extLst>
          </p:cNvPr>
          <p:cNvSpPr txBox="1">
            <a:spLocks noGrp="1"/>
          </p:cNvSpPr>
          <p:nvPr>
            <p:ph type="body" idx="2"/>
          </p:nvPr>
        </p:nvSpPr>
        <p:spPr>
          <a:xfrm>
            <a:off x="457200" y="1435095"/>
            <a:ext cx="3008311" cy="4691064"/>
          </a:xfrm>
        </p:spPr>
        <p:txBody>
          <a:bodyPr/>
          <a:lstStyle>
            <a:lvl1pPr marL="0" indent="0">
              <a:spcBef>
                <a:spcPts val="300"/>
              </a:spcBef>
              <a:buNone/>
              <a:defRPr sz="1400"/>
            </a:lvl1pPr>
          </a:lstStyle>
          <a:p>
            <a:pPr lvl="0"/>
            <a:r>
              <a:rPr lang="en-US"/>
              <a:t>Click to edit Master text styles</a:t>
            </a:r>
          </a:p>
        </p:txBody>
      </p:sp>
      <p:sp>
        <p:nvSpPr>
          <p:cNvPr id="5" name="Date Placeholder 4">
            <a:extLst>
              <a:ext uri="{FF2B5EF4-FFF2-40B4-BE49-F238E27FC236}">
                <a16:creationId xmlns:a16="http://schemas.microsoft.com/office/drawing/2014/main" id="{82B3D3BB-C569-DE22-2E10-F8A64CAB3793}"/>
              </a:ext>
            </a:extLst>
          </p:cNvPr>
          <p:cNvSpPr txBox="1">
            <a:spLocks noGrp="1"/>
          </p:cNvSpPr>
          <p:nvPr>
            <p:ph type="dt" sz="half" idx="7"/>
          </p:nvPr>
        </p:nvSpPr>
        <p:spPr/>
        <p:txBody>
          <a:bodyPr/>
          <a:lstStyle>
            <a:lvl1pPr>
              <a:defRPr/>
            </a:lvl1pPr>
          </a:lstStyle>
          <a:p>
            <a:pPr lvl="0"/>
            <a:fld id="{CE2D8543-1259-4F1F-ADDC-B65BA1EB2BC6}" type="datetime1">
              <a:rPr lang="en-US"/>
              <a:pPr lvl="0"/>
              <a:t>3/17/2025</a:t>
            </a:fld>
            <a:endParaRPr lang="en-US"/>
          </a:p>
        </p:txBody>
      </p:sp>
      <p:sp>
        <p:nvSpPr>
          <p:cNvPr id="6" name="Footer Placeholder 5">
            <a:extLst>
              <a:ext uri="{FF2B5EF4-FFF2-40B4-BE49-F238E27FC236}">
                <a16:creationId xmlns:a16="http://schemas.microsoft.com/office/drawing/2014/main" id="{4583C24B-55DC-D4F0-4579-AE13F0CECE6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AE66052-FDF6-9A29-E842-E09B9A4AB1CF}"/>
              </a:ext>
            </a:extLst>
          </p:cNvPr>
          <p:cNvSpPr txBox="1">
            <a:spLocks noGrp="1"/>
          </p:cNvSpPr>
          <p:nvPr>
            <p:ph type="sldNum" sz="quarter" idx="8"/>
          </p:nvPr>
        </p:nvSpPr>
        <p:spPr/>
        <p:txBody>
          <a:bodyPr/>
          <a:lstStyle>
            <a:lvl1pPr>
              <a:defRPr/>
            </a:lvl1pPr>
          </a:lstStyle>
          <a:p>
            <a:pPr lvl="0"/>
            <a:fld id="{ABCDB8C2-F461-46E1-BB57-244C188A7CBE}" type="slidenum">
              <a:t>‹nº›</a:t>
            </a:fld>
            <a:endParaRPr lang="en-US"/>
          </a:p>
        </p:txBody>
      </p:sp>
    </p:spTree>
    <p:extLst>
      <p:ext uri="{BB962C8B-B14F-4D97-AF65-F5344CB8AC3E}">
        <p14:creationId xmlns:p14="http://schemas.microsoft.com/office/powerpoint/2010/main" val="228061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E855-1475-C60E-F3BB-6CC3AA1CC515}"/>
              </a:ext>
            </a:extLst>
          </p:cNvPr>
          <p:cNvSpPr txBox="1">
            <a:spLocks noGrp="1"/>
          </p:cNvSpPr>
          <p:nvPr>
            <p:ph type="title"/>
          </p:nvPr>
        </p:nvSpPr>
        <p:spPr>
          <a:xfrm>
            <a:off x="1792288" y="4800600"/>
            <a:ext cx="5486400" cy="566735"/>
          </a:xfrm>
        </p:spPr>
        <p:txBody>
          <a:bodyPr anchor="b" anchorCtr="0"/>
          <a:lstStyle>
            <a:lvl1pPr algn="l">
              <a:defRPr sz="2000" b="1"/>
            </a:lvl1pPr>
          </a:lstStyle>
          <a:p>
            <a:pPr lvl="0"/>
            <a:r>
              <a:rPr lang="en-US"/>
              <a:t>Click to edit Master title style</a:t>
            </a:r>
          </a:p>
        </p:txBody>
      </p:sp>
      <p:sp>
        <p:nvSpPr>
          <p:cNvPr id="3" name="Picture Placeholder 2">
            <a:extLst>
              <a:ext uri="{FF2B5EF4-FFF2-40B4-BE49-F238E27FC236}">
                <a16:creationId xmlns:a16="http://schemas.microsoft.com/office/drawing/2014/main" id="{209CBE0D-08D8-8A75-A6CE-D15B5B0268FB}"/>
              </a:ext>
            </a:extLst>
          </p:cNvPr>
          <p:cNvSpPr txBox="1">
            <a:spLocks noGrp="1"/>
          </p:cNvSpPr>
          <p:nvPr>
            <p:ph type="pic" idx="1"/>
          </p:nvPr>
        </p:nvSpPr>
        <p:spPr>
          <a:xfrm>
            <a:off x="1792288" y="612776"/>
            <a:ext cx="5486400" cy="4114800"/>
          </a:xfrm>
        </p:spPr>
        <p:txBody>
          <a:bodyPr/>
          <a:lstStyle>
            <a:lvl1pPr marL="0" indent="0">
              <a:buNone/>
              <a:defRPr/>
            </a:lvl1pPr>
          </a:lstStyle>
          <a:p>
            <a:pPr lvl="0"/>
            <a:endParaRPr lang="en-US"/>
          </a:p>
        </p:txBody>
      </p:sp>
      <p:sp>
        <p:nvSpPr>
          <p:cNvPr id="4" name="Text Placeholder 3">
            <a:extLst>
              <a:ext uri="{FF2B5EF4-FFF2-40B4-BE49-F238E27FC236}">
                <a16:creationId xmlns:a16="http://schemas.microsoft.com/office/drawing/2014/main" id="{653627C9-F729-3B5B-AE40-D114A5D29A0C}"/>
              </a:ext>
            </a:extLst>
          </p:cNvPr>
          <p:cNvSpPr txBox="1">
            <a:spLocks noGrp="1"/>
          </p:cNvSpPr>
          <p:nvPr>
            <p:ph type="body" idx="2"/>
          </p:nvPr>
        </p:nvSpPr>
        <p:spPr>
          <a:xfrm>
            <a:off x="1792288" y="5367335"/>
            <a:ext cx="5486400" cy="804864"/>
          </a:xfrm>
        </p:spPr>
        <p:txBody>
          <a:bodyPr/>
          <a:lstStyle>
            <a:lvl1pPr marL="0" indent="0">
              <a:spcBef>
                <a:spcPts val="300"/>
              </a:spcBef>
              <a:buNone/>
              <a:defRPr sz="1400"/>
            </a:lvl1pPr>
          </a:lstStyle>
          <a:p>
            <a:pPr lvl="0"/>
            <a:r>
              <a:rPr lang="en-US"/>
              <a:t>Click to edit Master text styles</a:t>
            </a:r>
          </a:p>
        </p:txBody>
      </p:sp>
      <p:sp>
        <p:nvSpPr>
          <p:cNvPr id="5" name="Date Placeholder 4">
            <a:extLst>
              <a:ext uri="{FF2B5EF4-FFF2-40B4-BE49-F238E27FC236}">
                <a16:creationId xmlns:a16="http://schemas.microsoft.com/office/drawing/2014/main" id="{D465D408-C62F-80B1-4D4D-048D9BB4A18C}"/>
              </a:ext>
            </a:extLst>
          </p:cNvPr>
          <p:cNvSpPr txBox="1">
            <a:spLocks noGrp="1"/>
          </p:cNvSpPr>
          <p:nvPr>
            <p:ph type="dt" sz="half" idx="7"/>
          </p:nvPr>
        </p:nvSpPr>
        <p:spPr/>
        <p:txBody>
          <a:bodyPr/>
          <a:lstStyle>
            <a:lvl1pPr>
              <a:defRPr/>
            </a:lvl1pPr>
          </a:lstStyle>
          <a:p>
            <a:pPr lvl="0"/>
            <a:fld id="{87CDFF93-8CB4-471C-877A-4E7E1F950EC5}" type="datetime1">
              <a:rPr lang="en-US"/>
              <a:pPr lvl="0"/>
              <a:t>3/17/2025</a:t>
            </a:fld>
            <a:endParaRPr lang="en-US"/>
          </a:p>
        </p:txBody>
      </p:sp>
      <p:sp>
        <p:nvSpPr>
          <p:cNvPr id="6" name="Footer Placeholder 5">
            <a:extLst>
              <a:ext uri="{FF2B5EF4-FFF2-40B4-BE49-F238E27FC236}">
                <a16:creationId xmlns:a16="http://schemas.microsoft.com/office/drawing/2014/main" id="{631196B6-99CC-5CD4-2B95-636EBF272B66}"/>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3A109B8B-AF4D-98A0-9AB7-71C92463D38B}"/>
              </a:ext>
            </a:extLst>
          </p:cNvPr>
          <p:cNvSpPr txBox="1">
            <a:spLocks noGrp="1"/>
          </p:cNvSpPr>
          <p:nvPr>
            <p:ph type="sldNum" sz="quarter" idx="8"/>
          </p:nvPr>
        </p:nvSpPr>
        <p:spPr/>
        <p:txBody>
          <a:bodyPr/>
          <a:lstStyle>
            <a:lvl1pPr>
              <a:defRPr/>
            </a:lvl1pPr>
          </a:lstStyle>
          <a:p>
            <a:pPr lvl="0"/>
            <a:fld id="{31F4C358-1C91-4C07-AA35-9A3555381747}" type="slidenum">
              <a:t>‹nº›</a:t>
            </a:fld>
            <a:endParaRPr lang="en-US"/>
          </a:p>
        </p:txBody>
      </p:sp>
    </p:spTree>
    <p:extLst>
      <p:ext uri="{BB962C8B-B14F-4D97-AF65-F5344CB8AC3E}">
        <p14:creationId xmlns:p14="http://schemas.microsoft.com/office/powerpoint/2010/main" val="210049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30941-25EC-D6C1-A554-8A0B769B837B}"/>
              </a:ext>
            </a:extLst>
          </p:cNvPr>
          <p:cNvSpPr txBox="1">
            <a:spLocks noGrp="1"/>
          </p:cNvSpPr>
          <p:nvPr>
            <p:ph type="title"/>
          </p:nvPr>
        </p:nvSpPr>
        <p:spPr>
          <a:xfrm>
            <a:off x="457200" y="274640"/>
            <a:ext cx="8229600" cy="1143000"/>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E5C48CC9-5E5B-BC5A-CFCA-6CE2A384E8B9}"/>
              </a:ext>
            </a:extLst>
          </p:cNvPr>
          <p:cNvSpPr txBox="1">
            <a:spLocks noGrp="1"/>
          </p:cNvSpPr>
          <p:nvPr>
            <p:ph type="body" idx="1"/>
          </p:nvPr>
        </p:nvSpPr>
        <p:spPr>
          <a:xfrm>
            <a:off x="457200" y="1600200"/>
            <a:ext cx="8229600" cy="4525959"/>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EFDD5-D9C0-740C-C0A1-D57591C36F62}"/>
              </a:ext>
            </a:extLst>
          </p:cNvPr>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A4A02E14-3CC0-4C90-B991-9914DB11A5D8}" type="datetime1">
              <a:rPr lang="en-US"/>
              <a:pPr lvl="0"/>
              <a:t>3/17/2025</a:t>
            </a:fld>
            <a:endParaRPr lang="en-US"/>
          </a:p>
        </p:txBody>
      </p:sp>
      <p:sp>
        <p:nvSpPr>
          <p:cNvPr id="5" name="Footer Placeholder 4">
            <a:extLst>
              <a:ext uri="{FF2B5EF4-FFF2-40B4-BE49-F238E27FC236}">
                <a16:creationId xmlns:a16="http://schemas.microsoft.com/office/drawing/2014/main" id="{BD8AFD66-E795-A0AC-9882-52FE463A8FCD}"/>
              </a:ext>
            </a:extLst>
          </p:cNvPr>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97CE71AB-88EF-6077-B286-CCAF73612EA3}"/>
              </a:ext>
            </a:extLst>
          </p:cNvPr>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B67CBA6F-6E1D-4761-855C-3245A93AA405}" type="slidenum">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457200" rtl="0" fontAlgn="auto" hangingPunct="1">
        <a:lnSpc>
          <a:spcPct val="100000"/>
        </a:lnSpc>
        <a:spcBef>
          <a:spcPts val="0"/>
        </a:spcBef>
        <a:spcAft>
          <a:spcPts val="0"/>
        </a:spcAft>
        <a:buNone/>
        <a:tabLst/>
        <a:defRPr lang="en-US" sz="4400" b="0" i="0" u="none" strike="noStrike" kern="1200" cap="none" spc="0" baseline="0">
          <a:solidFill>
            <a:srgbClr val="000000"/>
          </a:solidFill>
          <a:uFillTx/>
          <a:latin typeface="Calibri"/>
        </a:defRPr>
      </a:lvl1pPr>
    </p:titleStyle>
    <p:bodyStyle>
      <a:lvl1pPr marL="342900" marR="0" lvl="0" indent="-342900" algn="l" defTabSz="457200" rtl="0" fontAlgn="auto" hangingPunct="1">
        <a:lnSpc>
          <a:spcPct val="100000"/>
        </a:lnSpc>
        <a:spcBef>
          <a:spcPts val="800"/>
        </a:spcBef>
        <a:spcAft>
          <a:spcPts val="0"/>
        </a:spcAft>
        <a:buSzPct val="100000"/>
        <a:buFont typeface="Arial"/>
        <a:buChar char="•"/>
        <a:tabLst/>
        <a:defRPr lang="en-US" sz="3200" b="0" i="0" u="none" strike="noStrike" kern="1200" cap="none" spc="0" baseline="0">
          <a:solidFill>
            <a:srgbClr val="000000"/>
          </a:solidFill>
          <a:uFillTx/>
          <a:latin typeface="Calibri"/>
        </a:defRPr>
      </a:lvl1pPr>
      <a:lvl2pPr marL="742950" marR="0" lvl="1" indent="-285750" algn="l" defTabSz="457200" rtl="0" fontAlgn="auto" hangingPunct="1">
        <a:lnSpc>
          <a:spcPct val="100000"/>
        </a:lnSpc>
        <a:spcBef>
          <a:spcPts val="700"/>
        </a:spcBef>
        <a:spcAft>
          <a:spcPts val="0"/>
        </a:spcAft>
        <a:buSzPct val="100000"/>
        <a:buFont typeface="Arial"/>
        <a:buChar char="–"/>
        <a:tabLst/>
        <a:defRPr lang="en-US" sz="2800" b="0" i="0" u="none" strike="noStrike" kern="1200" cap="none" spc="0" baseline="0">
          <a:solidFill>
            <a:srgbClr val="000000"/>
          </a:solidFill>
          <a:uFillTx/>
          <a:latin typeface="Calibri"/>
        </a:defRPr>
      </a:lvl2pPr>
      <a:lvl3pPr marL="1143000" marR="0" lvl="2" indent="-228600" algn="l" defTabSz="457200" rtl="0" fontAlgn="auto" hangingPunct="1">
        <a:lnSpc>
          <a:spcPct val="100000"/>
        </a:lnSpc>
        <a:spcBef>
          <a:spcPts val="600"/>
        </a:spcBef>
        <a:spcAft>
          <a:spcPts val="0"/>
        </a:spcAft>
        <a:buSzPct val="100000"/>
        <a:buFont typeface="Arial"/>
        <a:buChar char="•"/>
        <a:tabLst/>
        <a:defRPr lang="en-US" sz="2400" b="0" i="0" u="none" strike="noStrike" kern="1200" cap="none" spc="0" baseline="0">
          <a:solidFill>
            <a:srgbClr val="000000"/>
          </a:solidFill>
          <a:uFillTx/>
          <a:latin typeface="Calibri"/>
        </a:defRPr>
      </a:lvl3pPr>
      <a:lvl4pPr marL="1600200" marR="0" lvl="3" indent="-228600" algn="l" defTabSz="457200" rtl="0" fontAlgn="auto" hangingPunct="1">
        <a:lnSpc>
          <a:spcPct val="100000"/>
        </a:lnSpc>
        <a:spcBef>
          <a:spcPts val="500"/>
        </a:spcBef>
        <a:spcAft>
          <a:spcPts val="0"/>
        </a:spcAft>
        <a:buSzPct val="100000"/>
        <a:buFont typeface="Arial"/>
        <a:buChar char="–"/>
        <a:tabLst/>
        <a:defRPr lang="en-US" sz="2000" b="0" i="0" u="none" strike="noStrike" kern="1200" cap="none" spc="0" baseline="0">
          <a:solidFill>
            <a:srgbClr val="000000"/>
          </a:solidFill>
          <a:uFillTx/>
          <a:latin typeface="Calibri"/>
        </a:defRPr>
      </a:lvl4pPr>
      <a:lvl5pPr marL="2057400" marR="0" lvl="4" indent="-228600" algn="l" defTabSz="457200" rtl="0" fontAlgn="auto" hangingPunct="1">
        <a:lnSpc>
          <a:spcPct val="100000"/>
        </a:lnSpc>
        <a:spcBef>
          <a:spcPts val="500"/>
        </a:spcBef>
        <a:spcAft>
          <a:spcPts val="0"/>
        </a:spcAft>
        <a:buSzPct val="100000"/>
        <a:buFont typeface="Arial"/>
        <a:buChar char="»"/>
        <a:tabLst/>
        <a:defRPr lang="en-US" sz="20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74.svg"/></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8.svg"/><Relationship Id="rId5" Type="http://schemas.openxmlformats.org/officeDocument/2006/relationships/image" Target="../media/image77.png"/><Relationship Id="rId4" Type="http://schemas.openxmlformats.org/officeDocument/2006/relationships/image" Target="../media/image76.svg"/></Relationships>
</file>

<file path=ppt/slides/_rels/slide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80.sv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82.sv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svg"/><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F155FE21-80FB-3503-DE9D-EBDD789AA0BD}"/>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10">
            <a:extLst>
              <a:ext uri="{FF2B5EF4-FFF2-40B4-BE49-F238E27FC236}">
                <a16:creationId xmlns:a16="http://schemas.microsoft.com/office/drawing/2014/main" id="{F6DFED43-D6F5-FB1B-E46D-9A3E3F088BE2}"/>
              </a:ext>
              <a:ext uri="{C183D7F6-B498-43B3-948B-1728B52AA6E4}">
                <adec:decorative xmlns:adec="http://schemas.microsoft.com/office/drawing/2017/decorative" val="1"/>
              </a:ext>
            </a:extLst>
          </p:cNvPr>
          <p:cNvSpPr>
            <a:spLocks noMove="1" noResize="1"/>
          </p:cNvSpPr>
          <p:nvPr/>
        </p:nvSpPr>
        <p:spPr>
          <a:xfrm flipH="1">
            <a:off x="0" y="0"/>
            <a:ext cx="9144000" cy="1575959"/>
          </a:xfrm>
          <a:prstGeom prst="rect">
            <a:avLst/>
          </a:prstGeom>
          <a:gradFill>
            <a:gsLst>
              <a:gs pos="0">
                <a:srgbClr val="000000">
                  <a:alpha val="96000"/>
                </a:srgbClr>
              </a:gs>
              <a:gs pos="100000">
                <a:srgbClr val="376092"/>
              </a:gs>
            </a:gsLst>
            <a:lin ang="84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2">
            <a:extLst>
              <a:ext uri="{FF2B5EF4-FFF2-40B4-BE49-F238E27FC236}">
                <a16:creationId xmlns:a16="http://schemas.microsoft.com/office/drawing/2014/main" id="{ED4EF36A-0C44-2506-203A-6EE7187025E8}"/>
              </a:ext>
              <a:ext uri="{C183D7F6-B498-43B3-948B-1728B52AA6E4}">
                <adec:decorative xmlns:adec="http://schemas.microsoft.com/office/drawing/2017/decorative" val="1"/>
              </a:ext>
            </a:extLst>
          </p:cNvPr>
          <p:cNvSpPr>
            <a:spLocks noMove="1" noResize="1"/>
          </p:cNvSpPr>
          <p:nvPr/>
        </p:nvSpPr>
        <p:spPr>
          <a:xfrm rot="10800009" flipH="1">
            <a:off x="6096643" y="-10"/>
            <a:ext cx="3047356" cy="1576416"/>
          </a:xfrm>
          <a:prstGeom prst="rect">
            <a:avLst/>
          </a:prstGeom>
          <a:gradFill>
            <a:gsLst>
              <a:gs pos="0">
                <a:srgbClr val="254061">
                  <a:alpha val="68000"/>
                </a:srgbClr>
              </a:gs>
              <a:gs pos="100000">
                <a:srgbClr val="4F81BD">
                  <a:alpha val="79000"/>
                </a:srgbClr>
              </a:gs>
            </a:gsLst>
            <a:lin ang="192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4">
            <a:extLst>
              <a:ext uri="{FF2B5EF4-FFF2-40B4-BE49-F238E27FC236}">
                <a16:creationId xmlns:a16="http://schemas.microsoft.com/office/drawing/2014/main" id="{02E947F3-6549-C37B-5464-0F0321B1DFE6}"/>
              </a:ext>
              <a:ext uri="{C183D7F6-B498-43B3-948B-1728B52AA6E4}">
                <adec:decorative xmlns:adec="http://schemas.microsoft.com/office/drawing/2017/decorative" val="1"/>
              </a:ext>
            </a:extLst>
          </p:cNvPr>
          <p:cNvSpPr>
            <a:spLocks noMove="1" noResize="1"/>
          </p:cNvSpPr>
          <p:nvPr/>
        </p:nvSpPr>
        <p:spPr>
          <a:xfrm rot="5400013">
            <a:off x="3783779" y="-3783779"/>
            <a:ext cx="1576443" cy="9144000"/>
          </a:xfrm>
          <a:prstGeom prst="rect">
            <a:avLst/>
          </a:prstGeom>
          <a:gradFill>
            <a:gsLst>
              <a:gs pos="0">
                <a:srgbClr val="4F81BD">
                  <a:alpha val="0"/>
                </a:srgbClr>
              </a:gs>
              <a:gs pos="100000">
                <a:srgbClr val="000000">
                  <a:alpha val="74000"/>
                </a:srgbClr>
              </a:gs>
            </a:gsLst>
            <a:lin ang="204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Title 1">
            <a:extLst>
              <a:ext uri="{FF2B5EF4-FFF2-40B4-BE49-F238E27FC236}">
                <a16:creationId xmlns:a16="http://schemas.microsoft.com/office/drawing/2014/main" id="{F596744E-896B-52E7-60C7-625F77935ED9}"/>
              </a:ext>
            </a:extLst>
          </p:cNvPr>
          <p:cNvSpPr txBox="1">
            <a:spLocks noGrp="1"/>
          </p:cNvSpPr>
          <p:nvPr>
            <p:ph type="title"/>
          </p:nvPr>
        </p:nvSpPr>
        <p:spPr>
          <a:xfrm>
            <a:off x="1028700" y="348861"/>
            <a:ext cx="7533019" cy="877732"/>
          </a:xfrm>
        </p:spPr>
        <p:txBody>
          <a:bodyPr>
            <a:normAutofit fontScale="90000"/>
          </a:bodyPr>
          <a:lstStyle/>
          <a:p>
            <a:pPr lvl="0">
              <a:lnSpc>
                <a:spcPct val="90000"/>
              </a:lnSpc>
            </a:pPr>
            <a:r>
              <a:rPr lang="en-GB" sz="2700">
                <a:solidFill>
                  <a:srgbClr val="FFFFFF"/>
                </a:solidFill>
              </a:rPr>
              <a:t>AI Society </a:t>
            </a:r>
            <a:br>
              <a:rPr lang="en-GB" sz="2700">
                <a:solidFill>
                  <a:srgbClr val="FFFFFF"/>
                </a:solidFill>
              </a:rPr>
            </a:br>
            <a:r>
              <a:rPr lang="en-GB" sz="2700">
                <a:solidFill>
                  <a:srgbClr val="FFFFFF"/>
                </a:solidFill>
              </a:rPr>
              <a:t>presented by Alexandru-Sebastian Ene</a:t>
            </a:r>
            <a:br>
              <a:rPr lang="en-GB" sz="2700">
                <a:solidFill>
                  <a:srgbClr val="FFFFFF"/>
                </a:solidFill>
              </a:rPr>
            </a:br>
            <a:endParaRPr lang="en-GB" sz="2700">
              <a:solidFill>
                <a:srgbClr val="FFFFFF"/>
              </a:solidFill>
            </a:endParaRPr>
          </a:p>
        </p:txBody>
      </p:sp>
      <p:grpSp>
        <p:nvGrpSpPr>
          <p:cNvPr id="7" name="Content Placeholder 2">
            <a:extLst>
              <a:ext uri="{FF2B5EF4-FFF2-40B4-BE49-F238E27FC236}">
                <a16:creationId xmlns:a16="http://schemas.microsoft.com/office/drawing/2014/main" id="{699F79D9-136A-D1DC-FE39-3DD2EE960D5B}"/>
              </a:ext>
            </a:extLst>
          </p:cNvPr>
          <p:cNvGrpSpPr/>
          <p:nvPr/>
        </p:nvGrpSpPr>
        <p:grpSpPr>
          <a:xfrm>
            <a:off x="568098" y="2808680"/>
            <a:ext cx="8025753" cy="2800596"/>
            <a:chOff x="568098" y="2808680"/>
            <a:chExt cx="8025753" cy="2800596"/>
          </a:xfrm>
        </p:grpSpPr>
        <p:sp>
          <p:nvSpPr>
            <p:cNvPr id="8" name="Retângulo 7" descr="Head with Gears">
              <a:extLst>
                <a:ext uri="{FF2B5EF4-FFF2-40B4-BE49-F238E27FC236}">
                  <a16:creationId xmlns:a16="http://schemas.microsoft.com/office/drawing/2014/main" id="{261AE11C-B04F-1961-C6F6-92ABB233795E}"/>
                </a:ext>
              </a:extLst>
            </p:cNvPr>
            <p:cNvSpPr/>
            <p:nvPr/>
          </p:nvSpPr>
          <p:spPr>
            <a:xfrm>
              <a:off x="1582853" y="2808680"/>
              <a:ext cx="1660495" cy="1660495"/>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380D7D2B-0AD4-9D78-0D60-9B68372D4890}"/>
                </a:ext>
              </a:extLst>
            </p:cNvPr>
            <p:cNvSpPr/>
            <p:nvPr/>
          </p:nvSpPr>
          <p:spPr>
            <a:xfrm>
              <a:off x="568098" y="4889278"/>
              <a:ext cx="3689997" cy="719998"/>
            </a:xfrm>
            <a:custGeom>
              <a:avLst/>
              <a:gdLst>
                <a:gd name="f0" fmla="val 10800000"/>
                <a:gd name="f1" fmla="val 5400000"/>
                <a:gd name="f2" fmla="val 180"/>
                <a:gd name="f3" fmla="val w"/>
                <a:gd name="f4" fmla="val h"/>
                <a:gd name="f5" fmla="val 0"/>
                <a:gd name="f6" fmla="val 3690000"/>
                <a:gd name="f7" fmla="val 720000"/>
                <a:gd name="f8" fmla="+- 0 0 -90"/>
                <a:gd name="f9" fmla="*/ f3 1 3690000"/>
                <a:gd name="f10" fmla="*/ f4 1 720000"/>
                <a:gd name="f11" fmla="val f5"/>
                <a:gd name="f12" fmla="val f6"/>
                <a:gd name="f13" fmla="val f7"/>
                <a:gd name="f14" fmla="*/ f8 f0 1"/>
                <a:gd name="f15" fmla="+- f13 0 f11"/>
                <a:gd name="f16" fmla="+- f12 0 f11"/>
                <a:gd name="f17" fmla="*/ f14 1 f2"/>
                <a:gd name="f18" fmla="*/ f16 1 3690000"/>
                <a:gd name="f19" fmla="*/ f15 1 720000"/>
                <a:gd name="f20" fmla="*/ 0 f16 1"/>
                <a:gd name="f21" fmla="*/ 0 f15 1"/>
                <a:gd name="f22" fmla="*/ 3690000 f16 1"/>
                <a:gd name="f23" fmla="*/ 720000 f15 1"/>
                <a:gd name="f24" fmla="+- f17 0 f1"/>
                <a:gd name="f25" fmla="*/ f20 1 3690000"/>
                <a:gd name="f26" fmla="*/ f21 1 720000"/>
                <a:gd name="f27" fmla="*/ f22 1 369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9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GB" sz="1700" b="0" i="0" u="none" strike="noStrike" kern="1200" cap="none" spc="0" baseline="0">
                  <a:solidFill>
                    <a:srgbClr val="000000"/>
                  </a:solidFill>
                  <a:uFillTx/>
                  <a:latin typeface="Calibri"/>
                </a:rPr>
                <a:t>Diffusion Models: A Deep Dive into Generative AI</a:t>
              </a:r>
              <a:endParaRPr lang="en-US" sz="1700" b="0" i="0" u="none" strike="noStrike" kern="1200" cap="none" spc="0" baseline="0">
                <a:solidFill>
                  <a:srgbClr val="000000"/>
                </a:solidFill>
                <a:uFillTx/>
                <a:latin typeface="Calibri"/>
              </a:endParaRPr>
            </a:p>
          </p:txBody>
        </p:sp>
        <p:sp>
          <p:nvSpPr>
            <p:cNvPr id="10" name="Retângulo 9" descr="Bug under Magnifying Glass">
              <a:extLst>
                <a:ext uri="{FF2B5EF4-FFF2-40B4-BE49-F238E27FC236}">
                  <a16:creationId xmlns:a16="http://schemas.microsoft.com/office/drawing/2014/main" id="{C6EF4628-785C-76D5-ADBB-6E730F56875E}"/>
                </a:ext>
              </a:extLst>
            </p:cNvPr>
            <p:cNvSpPr/>
            <p:nvPr/>
          </p:nvSpPr>
          <p:spPr>
            <a:xfrm>
              <a:off x="5918600" y="2808680"/>
              <a:ext cx="1660495" cy="1660495"/>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DD6B1A54-9290-EF43-996C-EF1C14393CBF}"/>
                </a:ext>
              </a:extLst>
            </p:cNvPr>
            <p:cNvSpPr/>
            <p:nvPr/>
          </p:nvSpPr>
          <p:spPr>
            <a:xfrm>
              <a:off x="4903854" y="4889278"/>
              <a:ext cx="3689997" cy="719998"/>
            </a:xfrm>
            <a:custGeom>
              <a:avLst/>
              <a:gdLst>
                <a:gd name="f0" fmla="val 10800000"/>
                <a:gd name="f1" fmla="val 5400000"/>
                <a:gd name="f2" fmla="val 180"/>
                <a:gd name="f3" fmla="val w"/>
                <a:gd name="f4" fmla="val h"/>
                <a:gd name="f5" fmla="val 0"/>
                <a:gd name="f6" fmla="val 3690000"/>
                <a:gd name="f7" fmla="val 720000"/>
                <a:gd name="f8" fmla="+- 0 0 -90"/>
                <a:gd name="f9" fmla="*/ f3 1 3690000"/>
                <a:gd name="f10" fmla="*/ f4 1 720000"/>
                <a:gd name="f11" fmla="val f5"/>
                <a:gd name="f12" fmla="val f6"/>
                <a:gd name="f13" fmla="val f7"/>
                <a:gd name="f14" fmla="*/ f8 f0 1"/>
                <a:gd name="f15" fmla="+- f13 0 f11"/>
                <a:gd name="f16" fmla="+- f12 0 f11"/>
                <a:gd name="f17" fmla="*/ f14 1 f2"/>
                <a:gd name="f18" fmla="*/ f16 1 3690000"/>
                <a:gd name="f19" fmla="*/ f15 1 720000"/>
                <a:gd name="f20" fmla="*/ 0 f16 1"/>
                <a:gd name="f21" fmla="*/ 0 f15 1"/>
                <a:gd name="f22" fmla="*/ 3690000 f16 1"/>
                <a:gd name="f23" fmla="*/ 720000 f15 1"/>
                <a:gd name="f24" fmla="+- f17 0 f1"/>
                <a:gd name="f25" fmla="*/ f20 1 3690000"/>
                <a:gd name="f26" fmla="*/ f21 1 720000"/>
                <a:gd name="f27" fmla="*/ f22 1 369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9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GB" sz="1700" b="0" i="0" u="none" strike="noStrike" kern="1200" cap="none" spc="0" baseline="0">
                  <a:solidFill>
                    <a:srgbClr val="000000"/>
                  </a:solidFill>
                  <a:uFillTx/>
                  <a:latin typeface="Calibri"/>
                </a:rPr>
                <a:t>Exploring the fundamentals, mathematics, advancements, and applications.</a:t>
              </a:r>
              <a:endParaRPr lang="en-US" sz="1700" b="0" i="0" u="none" strike="noStrike" kern="1200" cap="none" spc="0" baseline="0">
                <a:solidFill>
                  <a:srgbClr val="000000"/>
                </a:solidFill>
                <a:uFillTx/>
                <a:latin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bg>
      <p:bgPr>
        <a:solidFill>
          <a:srgbClr val="FFFFFF"/>
        </a:solidFill>
        <a:effectLst/>
      </p:bgPr>
    </p:bg>
    <p:spTree>
      <p:nvGrpSpPr>
        <p:cNvPr id="1" name=""/>
        <p:cNvGrpSpPr/>
        <p:nvPr/>
      </p:nvGrpSpPr>
      <p:grpSpPr>
        <a:xfrm>
          <a:off x="0" y="0"/>
          <a:ext cx="0" cy="0"/>
          <a:chOff x="0" y="0"/>
          <a:chExt cx="0" cy="0"/>
        </a:xfrm>
      </p:grpSpPr>
      <p:sp>
        <p:nvSpPr>
          <p:cNvPr id="2" name="Slide Background">
            <a:extLst>
              <a:ext uri="{FF2B5EF4-FFF2-40B4-BE49-F238E27FC236}">
                <a16:creationId xmlns:a16="http://schemas.microsoft.com/office/drawing/2014/main" id="{61F5A41B-E498-6185-9C44-928A575B65C6}"/>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65FED7D2-E252-0B2D-2EA3-EFF43C9F6E6F}"/>
              </a:ext>
            </a:extLst>
          </p:cNvPr>
          <p:cNvSpPr txBox="1">
            <a:spLocks noGrp="1"/>
          </p:cNvSpPr>
          <p:nvPr>
            <p:ph type="title"/>
          </p:nvPr>
        </p:nvSpPr>
        <p:spPr>
          <a:xfrm>
            <a:off x="571353" y="761996"/>
            <a:ext cx="4000646" cy="1708245"/>
          </a:xfrm>
        </p:spPr>
        <p:txBody>
          <a:bodyPr/>
          <a:lstStyle/>
          <a:p>
            <a:pPr lvl="0"/>
            <a:r>
              <a:rPr lang="en-GB" sz="3500"/>
              <a:t>Training Objective</a:t>
            </a:r>
          </a:p>
        </p:txBody>
      </p:sp>
      <p:sp>
        <p:nvSpPr>
          <p:cNvPr id="4" name="Content Placeholder 2">
            <a:extLst>
              <a:ext uri="{FF2B5EF4-FFF2-40B4-BE49-F238E27FC236}">
                <a16:creationId xmlns:a16="http://schemas.microsoft.com/office/drawing/2014/main" id="{B3ECB6F0-3B59-26DE-EE1F-5B43FE5E0E15}"/>
              </a:ext>
            </a:extLst>
          </p:cNvPr>
          <p:cNvSpPr txBox="1">
            <a:spLocks noGrp="1"/>
          </p:cNvSpPr>
          <p:nvPr>
            <p:ph idx="1"/>
          </p:nvPr>
        </p:nvSpPr>
        <p:spPr>
          <a:xfrm>
            <a:off x="571353" y="2470242"/>
            <a:ext cx="4000646" cy="3769833"/>
          </a:xfrm>
        </p:spPr>
        <p:txBody>
          <a:bodyPr anchor="ctr"/>
          <a:lstStyle/>
          <a:p>
            <a:pPr lvl="0">
              <a:spcBef>
                <a:spcPts val="400"/>
              </a:spcBef>
            </a:pPr>
            <a:r>
              <a:rPr lang="en-GB" sz="1700"/>
              <a:t>Variational Lower Bound (ELBO)</a:t>
            </a:r>
          </a:p>
          <a:p>
            <a:pPr lvl="0">
              <a:spcBef>
                <a:spcPts val="400"/>
              </a:spcBef>
            </a:pPr>
            <a:endParaRPr lang="en-GB" sz="1700"/>
          </a:p>
          <a:p>
            <a:pPr lvl="0">
              <a:spcBef>
                <a:spcPts val="400"/>
              </a:spcBef>
            </a:pPr>
            <a:r>
              <a:rPr lang="en-GB" sz="1700"/>
              <a:t>Optimization involves minimizing KL divergence between real and generated distributions.</a:t>
            </a:r>
          </a:p>
        </p:txBody>
      </p:sp>
      <p:pic>
        <p:nvPicPr>
          <p:cNvPr id="5" name="Picture 4" descr="Financial graphs on a dark display">
            <a:extLst>
              <a:ext uri="{FF2B5EF4-FFF2-40B4-BE49-F238E27FC236}">
                <a16:creationId xmlns:a16="http://schemas.microsoft.com/office/drawing/2014/main" id="{C5B5137E-3F0E-D5DB-EE19-BA25EE2D4F17}"/>
              </a:ext>
            </a:extLst>
          </p:cNvPr>
          <p:cNvPicPr>
            <a:picLocks noChangeAspect="1"/>
          </p:cNvPicPr>
          <p:nvPr/>
        </p:nvPicPr>
        <p:blipFill>
          <a:blip r:embed="rId3"/>
          <a:srcRect l="28894" r="34704" b="2"/>
          <a:stretch>
            <a:fillRect/>
          </a:stretch>
        </p:blipFill>
        <p:spPr>
          <a:xfrm>
            <a:off x="5143344" y="-10890"/>
            <a:ext cx="4000655" cy="6868890"/>
          </a:xfrm>
          <a:prstGeom prst="rect">
            <a:avLst/>
          </a:prstGeom>
          <a:noFill/>
          <a:ln cap="flat">
            <a:noFill/>
          </a:ln>
          <a:effectLst>
            <a:outerShdw dist="50804" dir="10800000" algn="tl">
              <a:srgbClr val="000000">
                <a:alpha val="4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bg>
      <p:bgPr>
        <a:solidFill>
          <a:srgbClr val="FFFFFF"/>
        </a:solidFill>
        <a:effectLst/>
      </p:bgPr>
    </p:bg>
    <p:spTree>
      <p:nvGrpSpPr>
        <p:cNvPr id="1" name=""/>
        <p:cNvGrpSpPr/>
        <p:nvPr/>
      </p:nvGrpSpPr>
      <p:grpSpPr>
        <a:xfrm>
          <a:off x="0" y="0"/>
          <a:ext cx="0" cy="0"/>
          <a:chOff x="0" y="0"/>
          <a:chExt cx="0" cy="0"/>
        </a:xfrm>
      </p:grpSpPr>
      <p:sp>
        <p:nvSpPr>
          <p:cNvPr id="2" name="Slide Background">
            <a:extLst>
              <a:ext uri="{FF2B5EF4-FFF2-40B4-BE49-F238E27FC236}">
                <a16:creationId xmlns:a16="http://schemas.microsoft.com/office/drawing/2014/main" id="{04CB0C18-BBDD-D54F-EF13-25E2749D7C88}"/>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49601465-5F72-E0D9-D3EF-DACBE06B991F}"/>
              </a:ext>
            </a:extLst>
          </p:cNvPr>
          <p:cNvSpPr txBox="1">
            <a:spLocks noGrp="1"/>
          </p:cNvSpPr>
          <p:nvPr>
            <p:ph type="title"/>
          </p:nvPr>
        </p:nvSpPr>
        <p:spPr>
          <a:xfrm>
            <a:off x="571353" y="761996"/>
            <a:ext cx="4000646" cy="1708245"/>
          </a:xfrm>
        </p:spPr>
        <p:txBody>
          <a:bodyPr/>
          <a:lstStyle/>
          <a:p>
            <a:pPr lvl="0"/>
            <a:r>
              <a:rPr lang="en-GB" sz="3500"/>
              <a:t>Training Objective</a:t>
            </a:r>
          </a:p>
        </p:txBody>
      </p:sp>
      <p:sp>
        <p:nvSpPr>
          <p:cNvPr id="4" name="Content Placeholder 2">
            <a:extLst>
              <a:ext uri="{FF2B5EF4-FFF2-40B4-BE49-F238E27FC236}">
                <a16:creationId xmlns:a16="http://schemas.microsoft.com/office/drawing/2014/main" id="{EBC35CB4-3BB3-0779-9F9F-A0810259B3E2}"/>
              </a:ext>
            </a:extLst>
          </p:cNvPr>
          <p:cNvSpPr txBox="1">
            <a:spLocks noGrp="1"/>
          </p:cNvSpPr>
          <p:nvPr>
            <p:ph idx="1"/>
          </p:nvPr>
        </p:nvSpPr>
        <p:spPr>
          <a:xfrm>
            <a:off x="571353" y="2470242"/>
            <a:ext cx="4000646" cy="3769833"/>
          </a:xfrm>
        </p:spPr>
        <p:txBody>
          <a:bodyPr anchor="ctr"/>
          <a:lstStyle/>
          <a:p>
            <a:pPr lvl="0">
              <a:spcBef>
                <a:spcPts val="400"/>
              </a:spcBef>
            </a:pPr>
            <a:r>
              <a:rPr lang="en-GB" sz="1700"/>
              <a:t>Simplified Loss Function</a:t>
            </a:r>
          </a:p>
          <a:p>
            <a:pPr lvl="0">
              <a:spcBef>
                <a:spcPts val="400"/>
              </a:spcBef>
            </a:pPr>
            <a:endParaRPr lang="en-GB" sz="1700"/>
          </a:p>
          <a:p>
            <a:pPr lvl="0">
              <a:spcBef>
                <a:spcPts val="400"/>
              </a:spcBef>
            </a:pPr>
            <a:r>
              <a:rPr lang="en-GB" sz="1700"/>
              <a:t>Common approach is training the model to predict added noise using mean squared error (MSE).</a:t>
            </a:r>
          </a:p>
        </p:txBody>
      </p:sp>
      <p:pic>
        <p:nvPicPr>
          <p:cNvPr id="5" name="Picture 4" descr="One big red thumbtack in front of many smaller black thumbtacks">
            <a:extLst>
              <a:ext uri="{FF2B5EF4-FFF2-40B4-BE49-F238E27FC236}">
                <a16:creationId xmlns:a16="http://schemas.microsoft.com/office/drawing/2014/main" id="{01D58930-577A-F8E7-5171-BC969FEF9E33}"/>
              </a:ext>
            </a:extLst>
          </p:cNvPr>
          <p:cNvPicPr>
            <a:picLocks noChangeAspect="1"/>
          </p:cNvPicPr>
          <p:nvPr/>
        </p:nvPicPr>
        <p:blipFill>
          <a:blip r:embed="rId3"/>
          <a:srcRect l="39850" r="17633" b="2"/>
          <a:stretch>
            <a:fillRect/>
          </a:stretch>
        </p:blipFill>
        <p:spPr>
          <a:xfrm>
            <a:off x="5143344" y="-10890"/>
            <a:ext cx="4000655" cy="6868890"/>
          </a:xfrm>
          <a:prstGeom prst="rect">
            <a:avLst/>
          </a:prstGeom>
          <a:noFill/>
          <a:ln cap="flat">
            <a:noFill/>
          </a:ln>
          <a:effectLst>
            <a:outerShdw dist="50804" dir="10800000" algn="tl">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3996A98-A607-1510-443D-A03470EA374E}"/>
              </a:ext>
              <a:ext uri="{C183D7F6-B498-43B3-948B-1728B52AA6E4}">
                <adec:decorative xmlns:adec="http://schemas.microsoft.com/office/drawing/2017/decorative" val="1"/>
              </a:ext>
            </a:extLst>
          </p:cNvPr>
          <p:cNvSpPr>
            <a:spLocks noMove="1" noResize="1"/>
          </p:cNvSpPr>
          <p:nvPr/>
        </p:nvSpPr>
        <p:spPr>
          <a:xfrm>
            <a:off x="0" y="8311"/>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F9A3B0E3-DA76-D118-4D56-98FA4FC9061A}"/>
              </a:ext>
            </a:extLst>
          </p:cNvPr>
          <p:cNvSpPr txBox="1">
            <a:spLocks noGrp="1"/>
          </p:cNvSpPr>
          <p:nvPr>
            <p:ph type="title"/>
          </p:nvPr>
        </p:nvSpPr>
        <p:spPr>
          <a:xfrm>
            <a:off x="359542" y="1070798"/>
            <a:ext cx="2954764" cy="5583125"/>
          </a:xfrm>
        </p:spPr>
        <p:txBody>
          <a:bodyPr anchorCtr="0"/>
          <a:lstStyle/>
          <a:p>
            <a:pPr lvl="0" algn="r">
              <a:lnSpc>
                <a:spcPct val="90000"/>
              </a:lnSpc>
            </a:pPr>
            <a:r>
              <a:rPr lang="en-GB" sz="5400"/>
              <a:t>Sampling from a Diffusion Model</a:t>
            </a:r>
          </a:p>
        </p:txBody>
      </p:sp>
      <p:cxnSp>
        <p:nvCxnSpPr>
          <p:cNvPr id="4" name="Straight Connector 10">
            <a:extLst>
              <a:ext uri="{FF2B5EF4-FFF2-40B4-BE49-F238E27FC236}">
                <a16:creationId xmlns:a16="http://schemas.microsoft.com/office/drawing/2014/main" id="{4E51CBDC-E91B-2AB5-BA83-D99395C2E99F}"/>
              </a:ext>
              <a:ext uri="{C183D7F6-B498-43B3-948B-1728B52AA6E4}">
                <adec:decorative xmlns:adec="http://schemas.microsoft.com/office/drawing/2017/decorative" val="1"/>
              </a:ext>
            </a:extLst>
          </p:cNvPr>
          <p:cNvCxnSpPr>
            <a:cxnSpLocks noMove="1" noResize="1"/>
          </p:cNvCxnSpPr>
          <p:nvPr/>
        </p:nvCxnSpPr>
        <p:spPr>
          <a:xfrm>
            <a:off x="3546043" y="1132109"/>
            <a:ext cx="0" cy="5717579"/>
          </a:xfrm>
          <a:prstGeom prst="straightConnector1">
            <a:avLst/>
          </a:prstGeom>
          <a:noFill/>
          <a:ln w="25402" cap="sq">
            <a:solidFill>
              <a:srgbClr val="4F81BD"/>
            </a:solidFill>
            <a:prstDash val="solid"/>
            <a:bevel/>
          </a:ln>
          <a:effectLst>
            <a:outerShdw dist="22997" dir="5400000" algn="tl">
              <a:srgbClr val="000000">
                <a:alpha val="35000"/>
              </a:srgbClr>
            </a:outerShdw>
          </a:effectLst>
        </p:spPr>
      </p:cxnSp>
      <p:grpSp>
        <p:nvGrpSpPr>
          <p:cNvPr id="5" name="Content Placeholder 2">
            <a:extLst>
              <a:ext uri="{FF2B5EF4-FFF2-40B4-BE49-F238E27FC236}">
                <a16:creationId xmlns:a16="http://schemas.microsoft.com/office/drawing/2014/main" id="{224C644A-03D8-CF57-6AB0-A34911BDEB6F}"/>
              </a:ext>
            </a:extLst>
          </p:cNvPr>
          <p:cNvGrpSpPr/>
          <p:nvPr/>
        </p:nvGrpSpPr>
        <p:grpSpPr>
          <a:xfrm>
            <a:off x="3831400" y="1436138"/>
            <a:ext cx="4683949" cy="4858673"/>
            <a:chOff x="3831400" y="1436138"/>
            <a:chExt cx="4683949" cy="4858673"/>
          </a:xfrm>
        </p:grpSpPr>
        <p:sp>
          <p:nvSpPr>
            <p:cNvPr id="6" name="Forma livre: Forma 5">
              <a:extLst>
                <a:ext uri="{FF2B5EF4-FFF2-40B4-BE49-F238E27FC236}">
                  <a16:creationId xmlns:a16="http://schemas.microsoft.com/office/drawing/2014/main" id="{C4A91C5C-746D-5623-12E7-2BDFF6A95BCA}"/>
                </a:ext>
              </a:extLst>
            </p:cNvPr>
            <p:cNvSpPr/>
            <p:nvPr/>
          </p:nvSpPr>
          <p:spPr>
            <a:xfrm>
              <a:off x="3831400" y="1436138"/>
              <a:ext cx="4683949" cy="1152025"/>
            </a:xfrm>
            <a:custGeom>
              <a:avLst/>
              <a:gdLst>
                <a:gd name="f0" fmla="val 10800000"/>
                <a:gd name="f1" fmla="val 5400000"/>
                <a:gd name="f2" fmla="val 180"/>
                <a:gd name="f3" fmla="val w"/>
                <a:gd name="f4" fmla="val h"/>
                <a:gd name="f5" fmla="val 0"/>
                <a:gd name="f6" fmla="val 4683949"/>
                <a:gd name="f7" fmla="val 1152029"/>
                <a:gd name="f8" fmla="val 192009"/>
                <a:gd name="f9" fmla="val 85965"/>
                <a:gd name="f10" fmla="val 4491940"/>
                <a:gd name="f11" fmla="val 4597984"/>
                <a:gd name="f12" fmla="val 960020"/>
                <a:gd name="f13" fmla="val 1066064"/>
                <a:gd name="f14" fmla="+- 0 0 -90"/>
                <a:gd name="f15" fmla="*/ f3 1 4683949"/>
                <a:gd name="f16" fmla="*/ f4 1 1152029"/>
                <a:gd name="f17" fmla="val f5"/>
                <a:gd name="f18" fmla="val f6"/>
                <a:gd name="f19" fmla="val f7"/>
                <a:gd name="f20" fmla="*/ f14 f0 1"/>
                <a:gd name="f21" fmla="+- f19 0 f17"/>
                <a:gd name="f22" fmla="+- f18 0 f17"/>
                <a:gd name="f23" fmla="*/ f20 1 f2"/>
                <a:gd name="f24" fmla="*/ f22 1 4683949"/>
                <a:gd name="f25" fmla="*/ f21 1 1152029"/>
                <a:gd name="f26" fmla="*/ 0 f22 1"/>
                <a:gd name="f27" fmla="*/ 192009 f21 1"/>
                <a:gd name="f28" fmla="*/ 192009 f22 1"/>
                <a:gd name="f29" fmla="*/ 0 f21 1"/>
                <a:gd name="f30" fmla="*/ 4491940 f22 1"/>
                <a:gd name="f31" fmla="*/ 4683949 f22 1"/>
                <a:gd name="f32" fmla="*/ 960020 f21 1"/>
                <a:gd name="f33" fmla="*/ 1152029 f21 1"/>
                <a:gd name="f34" fmla="+- f23 0 f1"/>
                <a:gd name="f35" fmla="*/ f26 1 4683949"/>
                <a:gd name="f36" fmla="*/ f27 1 1152029"/>
                <a:gd name="f37" fmla="*/ f28 1 4683949"/>
                <a:gd name="f38" fmla="*/ f29 1 1152029"/>
                <a:gd name="f39" fmla="*/ f30 1 4683949"/>
                <a:gd name="f40" fmla="*/ f31 1 4683949"/>
                <a:gd name="f41" fmla="*/ f32 1 1152029"/>
                <a:gd name="f42" fmla="*/ f33 1 115202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115202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C0504D"/>
            </a:solidFill>
            <a:ln w="25402" cap="flat">
              <a:solidFill>
                <a:srgbClr val="FFFFFF"/>
              </a:solidFill>
              <a:prstDash val="solid"/>
            </a:ln>
            <a:effectLst>
              <a:outerShdw dist="22997" dir="5400000" algn="tl">
                <a:srgbClr val="000000">
                  <a:alpha val="35000"/>
                </a:srgbClr>
              </a:outerShdw>
            </a:effectLst>
          </p:spPr>
          <p:txBody>
            <a:bodyPr vert="horz" wrap="square" lIns="166722" tIns="166722" rIns="166722" bIns="166722" anchor="ctr" anchorCtr="0" compatLnSpc="1">
              <a:noAutofit/>
            </a:bodyPr>
            <a:lstStyle/>
            <a:p>
              <a:pPr marL="0" marR="0" lvl="0" indent="0" algn="l"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rPr>
                <a:t>Step-by-step Sampling</a:t>
              </a:r>
            </a:p>
          </p:txBody>
        </p:sp>
        <p:sp>
          <p:nvSpPr>
            <p:cNvPr id="7" name="Forma livre: Forma 6">
              <a:extLst>
                <a:ext uri="{FF2B5EF4-FFF2-40B4-BE49-F238E27FC236}">
                  <a16:creationId xmlns:a16="http://schemas.microsoft.com/office/drawing/2014/main" id="{E9C779C7-55D0-C9D1-31B4-26051AA973A1}"/>
                </a:ext>
              </a:extLst>
            </p:cNvPr>
            <p:cNvSpPr/>
            <p:nvPr/>
          </p:nvSpPr>
          <p:spPr>
            <a:xfrm>
              <a:off x="3831400" y="2709833"/>
              <a:ext cx="4683949" cy="1152025"/>
            </a:xfrm>
            <a:custGeom>
              <a:avLst/>
              <a:gdLst>
                <a:gd name="f0" fmla="val 10800000"/>
                <a:gd name="f1" fmla="val 5400000"/>
                <a:gd name="f2" fmla="val 180"/>
                <a:gd name="f3" fmla="val w"/>
                <a:gd name="f4" fmla="val h"/>
                <a:gd name="f5" fmla="val 0"/>
                <a:gd name="f6" fmla="val 4683949"/>
                <a:gd name="f7" fmla="val 1152029"/>
                <a:gd name="f8" fmla="val 192009"/>
                <a:gd name="f9" fmla="val 85965"/>
                <a:gd name="f10" fmla="val 4491940"/>
                <a:gd name="f11" fmla="val 4597984"/>
                <a:gd name="f12" fmla="val 960020"/>
                <a:gd name="f13" fmla="val 1066064"/>
                <a:gd name="f14" fmla="+- 0 0 -90"/>
                <a:gd name="f15" fmla="*/ f3 1 4683949"/>
                <a:gd name="f16" fmla="*/ f4 1 1152029"/>
                <a:gd name="f17" fmla="val f5"/>
                <a:gd name="f18" fmla="val f6"/>
                <a:gd name="f19" fmla="val f7"/>
                <a:gd name="f20" fmla="*/ f14 f0 1"/>
                <a:gd name="f21" fmla="+- f19 0 f17"/>
                <a:gd name="f22" fmla="+- f18 0 f17"/>
                <a:gd name="f23" fmla="*/ f20 1 f2"/>
                <a:gd name="f24" fmla="*/ f22 1 4683949"/>
                <a:gd name="f25" fmla="*/ f21 1 1152029"/>
                <a:gd name="f26" fmla="*/ 0 f22 1"/>
                <a:gd name="f27" fmla="*/ 192009 f21 1"/>
                <a:gd name="f28" fmla="*/ 192009 f22 1"/>
                <a:gd name="f29" fmla="*/ 0 f21 1"/>
                <a:gd name="f30" fmla="*/ 4491940 f22 1"/>
                <a:gd name="f31" fmla="*/ 4683949 f22 1"/>
                <a:gd name="f32" fmla="*/ 960020 f21 1"/>
                <a:gd name="f33" fmla="*/ 1152029 f21 1"/>
                <a:gd name="f34" fmla="+- f23 0 f1"/>
                <a:gd name="f35" fmla="*/ f26 1 4683949"/>
                <a:gd name="f36" fmla="*/ f27 1 1152029"/>
                <a:gd name="f37" fmla="*/ f28 1 4683949"/>
                <a:gd name="f38" fmla="*/ f29 1 1152029"/>
                <a:gd name="f39" fmla="*/ f30 1 4683949"/>
                <a:gd name="f40" fmla="*/ f31 1 4683949"/>
                <a:gd name="f41" fmla="*/ f32 1 1152029"/>
                <a:gd name="f42" fmla="*/ f33 1 115202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115202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BE8351"/>
            </a:solidFill>
            <a:ln w="25402" cap="flat">
              <a:solidFill>
                <a:srgbClr val="FFFFFF"/>
              </a:solidFill>
              <a:prstDash val="solid"/>
            </a:ln>
            <a:effectLst>
              <a:outerShdw dist="22997" dir="5400000" algn="tl">
                <a:srgbClr val="000000">
                  <a:alpha val="35000"/>
                </a:srgbClr>
              </a:outerShdw>
            </a:effectLst>
          </p:spPr>
          <p:txBody>
            <a:bodyPr vert="horz" wrap="square" lIns="166722" tIns="166722" rIns="166722" bIns="166722" anchor="ctr" anchorCtr="0" compatLnSpc="1">
              <a:noAutofit/>
            </a:bodyPr>
            <a:lstStyle/>
            <a:p>
              <a:pPr marL="0" marR="0" lvl="0" indent="0" algn="l"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rPr>
                <a:t>1. Start with Gaussian noise</a:t>
              </a:r>
            </a:p>
          </p:txBody>
        </p:sp>
        <p:sp>
          <p:nvSpPr>
            <p:cNvPr id="8" name="Forma livre: Forma 7">
              <a:extLst>
                <a:ext uri="{FF2B5EF4-FFF2-40B4-BE49-F238E27FC236}">
                  <a16:creationId xmlns:a16="http://schemas.microsoft.com/office/drawing/2014/main" id="{85711590-36EA-EC53-C2F6-CAD63C4846F1}"/>
                </a:ext>
              </a:extLst>
            </p:cNvPr>
            <p:cNvSpPr/>
            <p:nvPr/>
          </p:nvSpPr>
          <p:spPr>
            <a:xfrm>
              <a:off x="3831400" y="3907231"/>
              <a:ext cx="4683949" cy="1152025"/>
            </a:xfrm>
            <a:custGeom>
              <a:avLst/>
              <a:gdLst>
                <a:gd name="f0" fmla="val 10800000"/>
                <a:gd name="f1" fmla="val 5400000"/>
                <a:gd name="f2" fmla="val 180"/>
                <a:gd name="f3" fmla="val w"/>
                <a:gd name="f4" fmla="val h"/>
                <a:gd name="f5" fmla="val 0"/>
                <a:gd name="f6" fmla="val 4683949"/>
                <a:gd name="f7" fmla="val 1152029"/>
                <a:gd name="f8" fmla="val 192009"/>
                <a:gd name="f9" fmla="val 85965"/>
                <a:gd name="f10" fmla="val 4491940"/>
                <a:gd name="f11" fmla="val 4597984"/>
                <a:gd name="f12" fmla="val 960020"/>
                <a:gd name="f13" fmla="val 1066064"/>
                <a:gd name="f14" fmla="+- 0 0 -90"/>
                <a:gd name="f15" fmla="*/ f3 1 4683949"/>
                <a:gd name="f16" fmla="*/ f4 1 1152029"/>
                <a:gd name="f17" fmla="val f5"/>
                <a:gd name="f18" fmla="val f6"/>
                <a:gd name="f19" fmla="val f7"/>
                <a:gd name="f20" fmla="*/ f14 f0 1"/>
                <a:gd name="f21" fmla="+- f19 0 f17"/>
                <a:gd name="f22" fmla="+- f18 0 f17"/>
                <a:gd name="f23" fmla="*/ f20 1 f2"/>
                <a:gd name="f24" fmla="*/ f22 1 4683949"/>
                <a:gd name="f25" fmla="*/ f21 1 1152029"/>
                <a:gd name="f26" fmla="*/ 0 f22 1"/>
                <a:gd name="f27" fmla="*/ 192009 f21 1"/>
                <a:gd name="f28" fmla="*/ 192009 f22 1"/>
                <a:gd name="f29" fmla="*/ 0 f21 1"/>
                <a:gd name="f30" fmla="*/ 4491940 f22 1"/>
                <a:gd name="f31" fmla="*/ 4683949 f22 1"/>
                <a:gd name="f32" fmla="*/ 960020 f21 1"/>
                <a:gd name="f33" fmla="*/ 1152029 f21 1"/>
                <a:gd name="f34" fmla="+- f23 0 f1"/>
                <a:gd name="f35" fmla="*/ f26 1 4683949"/>
                <a:gd name="f36" fmla="*/ f27 1 1152029"/>
                <a:gd name="f37" fmla="*/ f28 1 4683949"/>
                <a:gd name="f38" fmla="*/ f29 1 1152029"/>
                <a:gd name="f39" fmla="*/ f30 1 4683949"/>
                <a:gd name="f40" fmla="*/ f31 1 4683949"/>
                <a:gd name="f41" fmla="*/ f32 1 1152029"/>
                <a:gd name="f42" fmla="*/ f33 1 115202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115202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BDB255"/>
            </a:solidFill>
            <a:ln w="25402" cap="flat">
              <a:solidFill>
                <a:srgbClr val="FFFFFF"/>
              </a:solidFill>
              <a:prstDash val="solid"/>
            </a:ln>
            <a:effectLst>
              <a:outerShdw dist="22997" dir="5400000" algn="tl">
                <a:srgbClr val="000000">
                  <a:alpha val="35000"/>
                </a:srgbClr>
              </a:outerShdw>
            </a:effectLst>
          </p:spPr>
          <p:txBody>
            <a:bodyPr vert="horz" wrap="square" lIns="166722" tIns="166722" rIns="166722" bIns="166722" anchor="ctr" anchorCtr="0" compatLnSpc="1">
              <a:noAutofit/>
            </a:bodyPr>
            <a:lstStyle/>
            <a:p>
              <a:pPr marL="0" marR="0" lvl="0" indent="0" algn="l"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rPr>
                <a:t>2. Iteratively denoise using learned</a:t>
              </a:r>
            </a:p>
          </p:txBody>
        </p:sp>
        <p:sp>
          <p:nvSpPr>
            <p:cNvPr id="9" name="Forma livre: Forma 8">
              <a:extLst>
                <a:ext uri="{FF2B5EF4-FFF2-40B4-BE49-F238E27FC236}">
                  <a16:creationId xmlns:a16="http://schemas.microsoft.com/office/drawing/2014/main" id="{448F874D-7352-5E7E-90EC-E8A518CA26D7}"/>
                </a:ext>
              </a:extLst>
            </p:cNvPr>
            <p:cNvSpPr/>
            <p:nvPr/>
          </p:nvSpPr>
          <p:spPr>
            <a:xfrm>
              <a:off x="3831400" y="5142786"/>
              <a:ext cx="4683949" cy="1152025"/>
            </a:xfrm>
            <a:custGeom>
              <a:avLst/>
              <a:gdLst>
                <a:gd name="f0" fmla="val 10800000"/>
                <a:gd name="f1" fmla="val 5400000"/>
                <a:gd name="f2" fmla="val 180"/>
                <a:gd name="f3" fmla="val w"/>
                <a:gd name="f4" fmla="val h"/>
                <a:gd name="f5" fmla="val 0"/>
                <a:gd name="f6" fmla="val 4683949"/>
                <a:gd name="f7" fmla="val 1152029"/>
                <a:gd name="f8" fmla="val 192009"/>
                <a:gd name="f9" fmla="val 85965"/>
                <a:gd name="f10" fmla="val 4491940"/>
                <a:gd name="f11" fmla="val 4597984"/>
                <a:gd name="f12" fmla="val 960020"/>
                <a:gd name="f13" fmla="val 1066064"/>
                <a:gd name="f14" fmla="+- 0 0 -90"/>
                <a:gd name="f15" fmla="*/ f3 1 4683949"/>
                <a:gd name="f16" fmla="*/ f4 1 1152029"/>
                <a:gd name="f17" fmla="val f5"/>
                <a:gd name="f18" fmla="val f6"/>
                <a:gd name="f19" fmla="val f7"/>
                <a:gd name="f20" fmla="*/ f14 f0 1"/>
                <a:gd name="f21" fmla="+- f19 0 f17"/>
                <a:gd name="f22" fmla="+- f18 0 f17"/>
                <a:gd name="f23" fmla="*/ f20 1 f2"/>
                <a:gd name="f24" fmla="*/ f22 1 4683949"/>
                <a:gd name="f25" fmla="*/ f21 1 1152029"/>
                <a:gd name="f26" fmla="*/ 0 f22 1"/>
                <a:gd name="f27" fmla="*/ 192009 f21 1"/>
                <a:gd name="f28" fmla="*/ 192009 f22 1"/>
                <a:gd name="f29" fmla="*/ 0 f21 1"/>
                <a:gd name="f30" fmla="*/ 4491940 f22 1"/>
                <a:gd name="f31" fmla="*/ 4683949 f22 1"/>
                <a:gd name="f32" fmla="*/ 960020 f21 1"/>
                <a:gd name="f33" fmla="*/ 1152029 f21 1"/>
                <a:gd name="f34" fmla="+- f23 0 f1"/>
                <a:gd name="f35" fmla="*/ f26 1 4683949"/>
                <a:gd name="f36" fmla="*/ f27 1 1152029"/>
                <a:gd name="f37" fmla="*/ f28 1 4683949"/>
                <a:gd name="f38" fmla="*/ f29 1 1152029"/>
                <a:gd name="f39" fmla="*/ f30 1 4683949"/>
                <a:gd name="f40" fmla="*/ f31 1 4683949"/>
                <a:gd name="f41" fmla="*/ f32 1 1152029"/>
                <a:gd name="f42" fmla="*/ f33 1 1152029"/>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1152029">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9BBB59"/>
            </a:solidFill>
            <a:ln w="25402" cap="flat">
              <a:solidFill>
                <a:srgbClr val="FFFFFF"/>
              </a:solidFill>
              <a:prstDash val="solid"/>
            </a:ln>
            <a:effectLst>
              <a:outerShdw dist="22997" dir="5400000" algn="tl">
                <a:srgbClr val="000000">
                  <a:alpha val="35000"/>
                </a:srgbClr>
              </a:outerShdw>
            </a:effectLst>
          </p:spPr>
          <p:txBody>
            <a:bodyPr vert="horz" wrap="square" lIns="166722" tIns="166722" rIns="166722" bIns="166722" anchor="ctr" anchorCtr="0" compatLnSpc="1">
              <a:noAutofit/>
            </a:bodyPr>
            <a:lstStyle/>
            <a:p>
              <a:pPr marL="0" marR="0" lvl="0" indent="0" algn="l" defTabSz="1289047" rtl="0" fontAlgn="auto" hangingPunct="1">
                <a:lnSpc>
                  <a:spcPct val="90000"/>
                </a:lnSpc>
                <a:spcBef>
                  <a:spcPts val="0"/>
                </a:spcBef>
                <a:spcAft>
                  <a:spcPts val="1200"/>
                </a:spcAft>
                <a:buNone/>
                <a:tabLst/>
                <a:defRPr sz="1800" b="0" i="0" u="none" strike="noStrike" kern="0" cap="none" spc="0" baseline="0">
                  <a:solidFill>
                    <a:srgbClr val="000000"/>
                  </a:solidFill>
                  <a:uFillTx/>
                </a:defRPr>
              </a:pPr>
              <a:r>
                <a:rPr lang="en-US" sz="2900" b="0" i="0" u="none" strike="noStrike" kern="1200" cap="none" spc="0" baseline="0">
                  <a:solidFill>
                    <a:srgbClr val="FFFFFF"/>
                  </a:solidFill>
                  <a:uFillTx/>
                  <a:latin typeface="Calibri"/>
                </a:rPr>
                <a:t>3. After T steps, obtain a sample resembling real data.</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2">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8253FA1F-99E2-9AF3-1257-65B3FF9E2A8E}"/>
              </a:ext>
              <a:ext uri="{C183D7F6-B498-43B3-948B-1728B52AA6E4}">
                <adec:decorative xmlns:adec="http://schemas.microsoft.com/office/drawing/2017/decorative" val="1"/>
              </a:ext>
            </a:extLst>
          </p:cNvPr>
          <p:cNvSpPr>
            <a:spLocks noMove="1" noResize="1"/>
          </p:cNvSpPr>
          <p:nvPr/>
        </p:nvSpPr>
        <p:spPr>
          <a:xfrm>
            <a:off x="0" y="8311"/>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83F94A3A-1823-D654-02DD-A3183B5BC643}"/>
              </a:ext>
            </a:extLst>
          </p:cNvPr>
          <p:cNvSpPr txBox="1">
            <a:spLocks noGrp="1"/>
          </p:cNvSpPr>
          <p:nvPr>
            <p:ph type="title"/>
          </p:nvPr>
        </p:nvSpPr>
        <p:spPr>
          <a:xfrm>
            <a:off x="359542" y="1070798"/>
            <a:ext cx="2954764" cy="5583125"/>
          </a:xfrm>
        </p:spPr>
        <p:txBody>
          <a:bodyPr anchorCtr="0"/>
          <a:lstStyle/>
          <a:p>
            <a:pPr lvl="0" algn="r">
              <a:lnSpc>
                <a:spcPct val="90000"/>
              </a:lnSpc>
            </a:pPr>
            <a:r>
              <a:rPr lang="en-GB" sz="5400"/>
              <a:t>Sampling from a Diffusion Model</a:t>
            </a:r>
          </a:p>
        </p:txBody>
      </p:sp>
      <p:cxnSp>
        <p:nvCxnSpPr>
          <p:cNvPr id="4" name="Straight Connector 10">
            <a:extLst>
              <a:ext uri="{FF2B5EF4-FFF2-40B4-BE49-F238E27FC236}">
                <a16:creationId xmlns:a16="http://schemas.microsoft.com/office/drawing/2014/main" id="{DC86090D-209B-5839-4D75-1F7E817862D4}"/>
              </a:ext>
              <a:ext uri="{C183D7F6-B498-43B3-948B-1728B52AA6E4}">
                <adec:decorative xmlns:adec="http://schemas.microsoft.com/office/drawing/2017/decorative" val="1"/>
              </a:ext>
            </a:extLst>
          </p:cNvPr>
          <p:cNvCxnSpPr>
            <a:cxnSpLocks noMove="1" noResize="1"/>
          </p:cNvCxnSpPr>
          <p:nvPr/>
        </p:nvCxnSpPr>
        <p:spPr>
          <a:xfrm>
            <a:off x="3546043" y="1132109"/>
            <a:ext cx="0" cy="5717579"/>
          </a:xfrm>
          <a:prstGeom prst="straightConnector1">
            <a:avLst/>
          </a:prstGeom>
          <a:noFill/>
          <a:ln w="25402" cap="sq">
            <a:solidFill>
              <a:srgbClr val="4F81BD"/>
            </a:solidFill>
            <a:prstDash val="solid"/>
            <a:bevel/>
          </a:ln>
          <a:effectLst>
            <a:outerShdw dist="22997" dir="5400000" algn="tl">
              <a:srgbClr val="000000">
                <a:alpha val="35000"/>
              </a:srgbClr>
            </a:outerShdw>
          </a:effectLst>
        </p:spPr>
      </p:cxnSp>
      <p:grpSp>
        <p:nvGrpSpPr>
          <p:cNvPr id="5" name="Content Placeholder 2">
            <a:extLst>
              <a:ext uri="{FF2B5EF4-FFF2-40B4-BE49-F238E27FC236}">
                <a16:creationId xmlns:a16="http://schemas.microsoft.com/office/drawing/2014/main" id="{E1293B85-FF90-1173-D6D3-ED81B7855129}"/>
              </a:ext>
            </a:extLst>
          </p:cNvPr>
          <p:cNvGrpSpPr/>
          <p:nvPr/>
        </p:nvGrpSpPr>
        <p:grpSpPr>
          <a:xfrm>
            <a:off x="3831400" y="1979072"/>
            <a:ext cx="4683949" cy="3772814"/>
            <a:chOff x="3831400" y="1979072"/>
            <a:chExt cx="4683949" cy="3772814"/>
          </a:xfrm>
        </p:grpSpPr>
        <p:sp>
          <p:nvSpPr>
            <p:cNvPr id="6" name="Forma livre: Forma 5">
              <a:extLst>
                <a:ext uri="{FF2B5EF4-FFF2-40B4-BE49-F238E27FC236}">
                  <a16:creationId xmlns:a16="http://schemas.microsoft.com/office/drawing/2014/main" id="{D17B0A66-70F4-5848-7A88-A4360F810800}"/>
                </a:ext>
              </a:extLst>
            </p:cNvPr>
            <p:cNvSpPr/>
            <p:nvPr/>
          </p:nvSpPr>
          <p:spPr>
            <a:xfrm>
              <a:off x="3831400" y="1979072"/>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Run">
              <a:extLst>
                <a:ext uri="{FF2B5EF4-FFF2-40B4-BE49-F238E27FC236}">
                  <a16:creationId xmlns:a16="http://schemas.microsoft.com/office/drawing/2014/main" id="{C402F52A-F7E6-8809-CDE7-E675F12E07F0}"/>
                </a:ext>
              </a:extLst>
            </p:cNvPr>
            <p:cNvSpPr/>
            <p:nvPr/>
          </p:nvSpPr>
          <p:spPr>
            <a:xfrm>
              <a:off x="4338635" y="2356344"/>
              <a:ext cx="922245" cy="922245"/>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05CCECF1-6095-F3BB-882C-28125EF6002D}"/>
                </a:ext>
              </a:extLst>
            </p:cNvPr>
            <p:cNvSpPr/>
            <p:nvPr/>
          </p:nvSpPr>
          <p:spPr>
            <a:xfrm>
              <a:off x="5768108" y="1979072"/>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Sampling Acceleration</a:t>
              </a:r>
            </a:p>
          </p:txBody>
        </p:sp>
        <p:sp>
          <p:nvSpPr>
            <p:cNvPr id="9" name="Forma livre: Forma 8">
              <a:extLst>
                <a:ext uri="{FF2B5EF4-FFF2-40B4-BE49-F238E27FC236}">
                  <a16:creationId xmlns:a16="http://schemas.microsoft.com/office/drawing/2014/main" id="{B103C7CD-095B-5724-C10E-25BFA7BC8512}"/>
                </a:ext>
              </a:extLst>
            </p:cNvPr>
            <p:cNvSpPr/>
            <p:nvPr/>
          </p:nvSpPr>
          <p:spPr>
            <a:xfrm>
              <a:off x="3831400" y="4075078"/>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Flowchart">
              <a:extLst>
                <a:ext uri="{FF2B5EF4-FFF2-40B4-BE49-F238E27FC236}">
                  <a16:creationId xmlns:a16="http://schemas.microsoft.com/office/drawing/2014/main" id="{BD6532B2-A52C-EF88-D68F-D6EA4D7C7AB9}"/>
                </a:ext>
              </a:extLst>
            </p:cNvPr>
            <p:cNvSpPr/>
            <p:nvPr/>
          </p:nvSpPr>
          <p:spPr>
            <a:xfrm>
              <a:off x="4338635" y="4452350"/>
              <a:ext cx="922245" cy="922245"/>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5C138B40-6B45-6D39-26D3-6AE25533FCBB}"/>
                </a:ext>
              </a:extLst>
            </p:cNvPr>
            <p:cNvSpPr/>
            <p:nvPr/>
          </p:nvSpPr>
          <p:spPr>
            <a:xfrm>
              <a:off x="5768108" y="4075078"/>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Methods like DDIM (Denoising Diffusion Implicit Models) reduce the number of required steps.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3">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DC96DB1-AC00-3ECC-6169-6F6C99EB7332}"/>
              </a:ext>
              <a:ext uri="{C183D7F6-B498-43B3-948B-1728B52AA6E4}">
                <adec:decorative xmlns:adec="http://schemas.microsoft.com/office/drawing/2017/decorative" val="1"/>
              </a:ext>
            </a:extLst>
          </p:cNvPr>
          <p:cNvSpPr>
            <a:spLocks noMove="1" noResize="1"/>
          </p:cNvSpPr>
          <p:nvPr/>
        </p:nvSpPr>
        <p:spPr>
          <a:xfrm>
            <a:off x="0" y="8311"/>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48A82FB5-F9F9-7C0D-A125-DB27B55CC125}"/>
              </a:ext>
            </a:extLst>
          </p:cNvPr>
          <p:cNvSpPr txBox="1">
            <a:spLocks noGrp="1"/>
          </p:cNvSpPr>
          <p:nvPr>
            <p:ph type="title"/>
          </p:nvPr>
        </p:nvSpPr>
        <p:spPr>
          <a:xfrm>
            <a:off x="359542" y="1070798"/>
            <a:ext cx="2954764" cy="5583125"/>
          </a:xfrm>
        </p:spPr>
        <p:txBody>
          <a:bodyPr anchorCtr="0"/>
          <a:lstStyle/>
          <a:p>
            <a:pPr lvl="0" algn="r"/>
            <a:r>
              <a:rPr lang="en-GB" sz="3900"/>
              <a:t>Architectural Choices</a:t>
            </a:r>
          </a:p>
        </p:txBody>
      </p:sp>
      <p:cxnSp>
        <p:nvCxnSpPr>
          <p:cNvPr id="4" name="Straight Connector 10">
            <a:extLst>
              <a:ext uri="{FF2B5EF4-FFF2-40B4-BE49-F238E27FC236}">
                <a16:creationId xmlns:a16="http://schemas.microsoft.com/office/drawing/2014/main" id="{307FF92E-0C43-199C-4E67-1E005DB5D6B5}"/>
              </a:ext>
              <a:ext uri="{C183D7F6-B498-43B3-948B-1728B52AA6E4}">
                <adec:decorative xmlns:adec="http://schemas.microsoft.com/office/drawing/2017/decorative" val="1"/>
              </a:ext>
            </a:extLst>
          </p:cNvPr>
          <p:cNvCxnSpPr>
            <a:cxnSpLocks noMove="1" noResize="1"/>
          </p:cNvCxnSpPr>
          <p:nvPr/>
        </p:nvCxnSpPr>
        <p:spPr>
          <a:xfrm>
            <a:off x="3546043" y="1132109"/>
            <a:ext cx="0" cy="5717579"/>
          </a:xfrm>
          <a:prstGeom prst="straightConnector1">
            <a:avLst/>
          </a:prstGeom>
          <a:noFill/>
          <a:ln w="25402" cap="sq">
            <a:solidFill>
              <a:srgbClr val="4F81BD"/>
            </a:solidFill>
            <a:prstDash val="solid"/>
            <a:bevel/>
          </a:ln>
          <a:effectLst>
            <a:outerShdw dist="22997" dir="5400000" algn="tl">
              <a:srgbClr val="000000">
                <a:alpha val="35000"/>
              </a:srgbClr>
            </a:outerShdw>
          </a:effectLst>
        </p:spPr>
      </p:cxnSp>
      <p:grpSp>
        <p:nvGrpSpPr>
          <p:cNvPr id="5" name="Content Placeholder 2">
            <a:extLst>
              <a:ext uri="{FF2B5EF4-FFF2-40B4-BE49-F238E27FC236}">
                <a16:creationId xmlns:a16="http://schemas.microsoft.com/office/drawing/2014/main" id="{86AA9165-B419-C76F-0C04-9562EC3E3D3F}"/>
              </a:ext>
            </a:extLst>
          </p:cNvPr>
          <p:cNvGrpSpPr/>
          <p:nvPr/>
        </p:nvGrpSpPr>
        <p:grpSpPr>
          <a:xfrm>
            <a:off x="3831400" y="1979072"/>
            <a:ext cx="4683949" cy="3772814"/>
            <a:chOff x="3831400" y="1979072"/>
            <a:chExt cx="4683949" cy="3772814"/>
          </a:xfrm>
        </p:grpSpPr>
        <p:sp>
          <p:nvSpPr>
            <p:cNvPr id="6" name="Forma livre: Forma 5">
              <a:extLst>
                <a:ext uri="{FF2B5EF4-FFF2-40B4-BE49-F238E27FC236}">
                  <a16:creationId xmlns:a16="http://schemas.microsoft.com/office/drawing/2014/main" id="{9C033DFE-8A3B-F85A-D4CB-AD72A6A35407}"/>
                </a:ext>
              </a:extLst>
            </p:cNvPr>
            <p:cNvSpPr/>
            <p:nvPr/>
          </p:nvSpPr>
          <p:spPr>
            <a:xfrm>
              <a:off x="3831400" y="1979072"/>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2F2F2"/>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Table">
              <a:extLst>
                <a:ext uri="{FF2B5EF4-FFF2-40B4-BE49-F238E27FC236}">
                  <a16:creationId xmlns:a16="http://schemas.microsoft.com/office/drawing/2014/main" id="{228BC7C3-75A3-DBAB-5AA8-8C1FE5D07BB6}"/>
                </a:ext>
              </a:extLst>
            </p:cNvPr>
            <p:cNvSpPr/>
            <p:nvPr/>
          </p:nvSpPr>
          <p:spPr>
            <a:xfrm>
              <a:off x="4338635" y="2356344"/>
              <a:ext cx="922245" cy="922245"/>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FA1496E1-B909-51FA-2594-ED3CA7200F8B}"/>
                </a:ext>
              </a:extLst>
            </p:cNvPr>
            <p:cNvSpPr/>
            <p:nvPr/>
          </p:nvSpPr>
          <p:spPr>
            <a:xfrm>
              <a:off x="5768108" y="1979072"/>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1022354"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300" b="0" i="0" u="none" strike="noStrike" kern="1200" cap="none" spc="0" baseline="0">
                  <a:solidFill>
                    <a:srgbClr val="000000"/>
                  </a:solidFill>
                  <a:uFillTx/>
                  <a:latin typeface="Calibri"/>
                </a:rPr>
                <a:t>UNet-based Models</a:t>
              </a:r>
            </a:p>
          </p:txBody>
        </p:sp>
        <p:sp>
          <p:nvSpPr>
            <p:cNvPr id="9" name="Forma livre: Forma 8">
              <a:extLst>
                <a:ext uri="{FF2B5EF4-FFF2-40B4-BE49-F238E27FC236}">
                  <a16:creationId xmlns:a16="http://schemas.microsoft.com/office/drawing/2014/main" id="{423B47BA-4CDF-8DF0-2F90-C9CCF9BE5C07}"/>
                </a:ext>
              </a:extLst>
            </p:cNvPr>
            <p:cNvSpPr/>
            <p:nvPr/>
          </p:nvSpPr>
          <p:spPr>
            <a:xfrm>
              <a:off x="3831400" y="4075078"/>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2F2F2"/>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Repeat">
              <a:extLst>
                <a:ext uri="{FF2B5EF4-FFF2-40B4-BE49-F238E27FC236}">
                  <a16:creationId xmlns:a16="http://schemas.microsoft.com/office/drawing/2014/main" id="{735108CE-2E7F-CA0F-A016-723B99F2BA36}"/>
                </a:ext>
              </a:extLst>
            </p:cNvPr>
            <p:cNvSpPr/>
            <p:nvPr/>
          </p:nvSpPr>
          <p:spPr>
            <a:xfrm>
              <a:off x="4338635" y="4452350"/>
              <a:ext cx="922245" cy="922245"/>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D152D40E-CDBE-AC5F-1227-CAC21C19C682}"/>
                </a:ext>
              </a:extLst>
            </p:cNvPr>
            <p:cNvSpPr/>
            <p:nvPr/>
          </p:nvSpPr>
          <p:spPr>
            <a:xfrm>
              <a:off x="5768108" y="4075078"/>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1022354" rtl="0" fontAlgn="auto" hangingPunct="1">
                <a:lnSpc>
                  <a:spcPct val="90000"/>
                </a:lnSpc>
                <a:spcBef>
                  <a:spcPts val="0"/>
                </a:spcBef>
                <a:spcAft>
                  <a:spcPts val="1000"/>
                </a:spcAft>
                <a:buNone/>
                <a:tabLst/>
                <a:defRPr sz="1800" b="0" i="0" u="none" strike="noStrike" kern="0" cap="none" spc="0" baseline="0">
                  <a:solidFill>
                    <a:srgbClr val="000000"/>
                  </a:solidFill>
                  <a:uFillTx/>
                </a:defRPr>
              </a:pPr>
              <a:r>
                <a:rPr lang="en-US" sz="2300" b="0" i="0" u="none" strike="noStrike" kern="1200" cap="none" spc="0" baseline="0">
                  <a:solidFill>
                    <a:srgbClr val="000000"/>
                  </a:solidFill>
                  <a:uFillTx/>
                  <a:latin typeface="Calibri"/>
                </a:rPr>
                <a:t>Most diffusion models use UNet architectures for effective denoising.</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4">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276604C-A69B-7E2D-60FD-B716E05A8946}"/>
              </a:ext>
              <a:ext uri="{C183D7F6-B498-43B3-948B-1728B52AA6E4}">
                <adec:decorative xmlns:adec="http://schemas.microsoft.com/office/drawing/2017/decorative" val="1"/>
              </a:ext>
            </a:extLst>
          </p:cNvPr>
          <p:cNvSpPr>
            <a:spLocks noMove="1" noResize="1"/>
          </p:cNvSpPr>
          <p:nvPr/>
        </p:nvSpPr>
        <p:spPr>
          <a:xfrm>
            <a:off x="0" y="8311"/>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B4ED6FF4-532E-6978-BCC4-0E9B7B361A5F}"/>
              </a:ext>
            </a:extLst>
          </p:cNvPr>
          <p:cNvSpPr txBox="1">
            <a:spLocks noGrp="1"/>
          </p:cNvSpPr>
          <p:nvPr>
            <p:ph type="title"/>
          </p:nvPr>
        </p:nvSpPr>
        <p:spPr>
          <a:xfrm>
            <a:off x="359542" y="1070798"/>
            <a:ext cx="2954764" cy="5583125"/>
          </a:xfrm>
        </p:spPr>
        <p:txBody>
          <a:bodyPr anchorCtr="0"/>
          <a:lstStyle/>
          <a:p>
            <a:pPr lvl="0" algn="r"/>
            <a:r>
              <a:rPr lang="en-GB" sz="3900"/>
              <a:t>Architectural Choices</a:t>
            </a:r>
          </a:p>
        </p:txBody>
      </p:sp>
      <p:cxnSp>
        <p:nvCxnSpPr>
          <p:cNvPr id="4" name="Straight Connector 10">
            <a:extLst>
              <a:ext uri="{FF2B5EF4-FFF2-40B4-BE49-F238E27FC236}">
                <a16:creationId xmlns:a16="http://schemas.microsoft.com/office/drawing/2014/main" id="{913F6C80-97F0-12A4-31E6-2D4D15E402F8}"/>
              </a:ext>
              <a:ext uri="{C183D7F6-B498-43B3-948B-1728B52AA6E4}">
                <adec:decorative xmlns:adec="http://schemas.microsoft.com/office/drawing/2017/decorative" val="1"/>
              </a:ext>
            </a:extLst>
          </p:cNvPr>
          <p:cNvCxnSpPr>
            <a:cxnSpLocks noMove="1" noResize="1"/>
          </p:cNvCxnSpPr>
          <p:nvPr/>
        </p:nvCxnSpPr>
        <p:spPr>
          <a:xfrm>
            <a:off x="3546043" y="1132109"/>
            <a:ext cx="0" cy="5717579"/>
          </a:xfrm>
          <a:prstGeom prst="straightConnector1">
            <a:avLst/>
          </a:prstGeom>
          <a:noFill/>
          <a:ln w="25402" cap="sq">
            <a:solidFill>
              <a:srgbClr val="4F81BD"/>
            </a:solidFill>
            <a:prstDash val="solid"/>
            <a:bevel/>
          </a:ln>
          <a:effectLst>
            <a:outerShdw dist="22997" dir="5400000" algn="tl">
              <a:srgbClr val="000000">
                <a:alpha val="35000"/>
              </a:srgbClr>
            </a:outerShdw>
          </a:effectLst>
        </p:spPr>
      </p:cxnSp>
      <p:grpSp>
        <p:nvGrpSpPr>
          <p:cNvPr id="5" name="Content Placeholder 2">
            <a:extLst>
              <a:ext uri="{FF2B5EF4-FFF2-40B4-BE49-F238E27FC236}">
                <a16:creationId xmlns:a16="http://schemas.microsoft.com/office/drawing/2014/main" id="{07632667-3D8D-F5D2-7860-896C1E0F4A45}"/>
              </a:ext>
            </a:extLst>
          </p:cNvPr>
          <p:cNvGrpSpPr/>
          <p:nvPr/>
        </p:nvGrpSpPr>
        <p:grpSpPr>
          <a:xfrm>
            <a:off x="3831400" y="1118146"/>
            <a:ext cx="4683949" cy="5494657"/>
            <a:chOff x="3831400" y="1118146"/>
            <a:chExt cx="4683949" cy="5494657"/>
          </a:xfrm>
        </p:grpSpPr>
        <p:sp>
          <p:nvSpPr>
            <p:cNvPr id="6" name="Forma livre: Forma 5">
              <a:extLst>
                <a:ext uri="{FF2B5EF4-FFF2-40B4-BE49-F238E27FC236}">
                  <a16:creationId xmlns:a16="http://schemas.microsoft.com/office/drawing/2014/main" id="{ED170CF1-D1F9-AEB7-5AEB-6943A8C43991}"/>
                </a:ext>
              </a:extLst>
            </p:cNvPr>
            <p:cNvSpPr/>
            <p:nvPr/>
          </p:nvSpPr>
          <p:spPr>
            <a:xfrm>
              <a:off x="3831400" y="1118146"/>
              <a:ext cx="4683949" cy="2692606"/>
            </a:xfrm>
            <a:custGeom>
              <a:avLst/>
              <a:gdLst>
                <a:gd name="f0" fmla="val 10800000"/>
                <a:gd name="f1" fmla="val 5400000"/>
                <a:gd name="f2" fmla="val 180"/>
                <a:gd name="f3" fmla="val w"/>
                <a:gd name="f4" fmla="val h"/>
                <a:gd name="f5" fmla="val 0"/>
                <a:gd name="f6" fmla="val 4683949"/>
                <a:gd name="f7" fmla="val 2692608"/>
                <a:gd name="f8" fmla="val 448777"/>
                <a:gd name="f9" fmla="val 200924"/>
                <a:gd name="f10" fmla="val 4235172"/>
                <a:gd name="f11" fmla="val 4483025"/>
                <a:gd name="f12" fmla="val 2243831"/>
                <a:gd name="f13" fmla="val 2491684"/>
                <a:gd name="f14" fmla="+- 0 0 -90"/>
                <a:gd name="f15" fmla="*/ f3 1 4683949"/>
                <a:gd name="f16" fmla="*/ f4 1 2692608"/>
                <a:gd name="f17" fmla="val f5"/>
                <a:gd name="f18" fmla="val f6"/>
                <a:gd name="f19" fmla="val f7"/>
                <a:gd name="f20" fmla="*/ f14 f0 1"/>
                <a:gd name="f21" fmla="+- f19 0 f17"/>
                <a:gd name="f22" fmla="+- f18 0 f17"/>
                <a:gd name="f23" fmla="*/ f20 1 f2"/>
                <a:gd name="f24" fmla="*/ f22 1 4683949"/>
                <a:gd name="f25" fmla="*/ f21 1 2692608"/>
                <a:gd name="f26" fmla="*/ 0 f22 1"/>
                <a:gd name="f27" fmla="*/ 448777 f21 1"/>
                <a:gd name="f28" fmla="*/ 448777 f22 1"/>
                <a:gd name="f29" fmla="*/ 0 f21 1"/>
                <a:gd name="f30" fmla="*/ 4235172 f22 1"/>
                <a:gd name="f31" fmla="*/ 4683949 f22 1"/>
                <a:gd name="f32" fmla="*/ 2243831 f21 1"/>
                <a:gd name="f33" fmla="*/ 2692608 f21 1"/>
                <a:gd name="f34" fmla="+- f23 0 f1"/>
                <a:gd name="f35" fmla="*/ f26 1 4683949"/>
                <a:gd name="f36" fmla="*/ f27 1 2692608"/>
                <a:gd name="f37" fmla="*/ f28 1 4683949"/>
                <a:gd name="f38" fmla="*/ f29 1 2692608"/>
                <a:gd name="f39" fmla="*/ f30 1 4683949"/>
                <a:gd name="f40" fmla="*/ f31 1 4683949"/>
                <a:gd name="f41" fmla="*/ f32 1 2692608"/>
                <a:gd name="f42" fmla="*/ f33 1 2692608"/>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2692608">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C0504D"/>
            </a:solidFill>
            <a:ln w="25402" cap="flat">
              <a:solidFill>
                <a:srgbClr val="FFFFFF"/>
              </a:solidFill>
              <a:prstDash val="solid"/>
            </a:ln>
            <a:effectLst>
              <a:outerShdw dist="22997" dir="5400000" algn="tl">
                <a:srgbClr val="000000">
                  <a:alpha val="35000"/>
                </a:srgbClr>
              </a:outerShdw>
            </a:effectLst>
          </p:spPr>
          <p:txBody>
            <a:bodyPr vert="horz" wrap="square" lIns="276221" tIns="276221" rIns="276221" bIns="276221" anchor="ctr" anchorCtr="0" compatLnSpc="1">
              <a:noAutofit/>
            </a:bodyPr>
            <a:lstStyle/>
            <a:p>
              <a:pPr marL="0" marR="0" lvl="0" indent="0" algn="l" defTabSz="1689097" rtl="0" fontAlgn="auto" hangingPunct="1">
                <a:lnSpc>
                  <a:spcPct val="90000"/>
                </a:lnSpc>
                <a:spcBef>
                  <a:spcPts val="0"/>
                </a:spcBef>
                <a:spcAft>
                  <a:spcPts val="1600"/>
                </a:spcAft>
                <a:buNone/>
                <a:tabLst/>
                <a:defRPr sz="1800" b="0" i="0" u="none" strike="noStrike" kern="0" cap="none" spc="0" baseline="0">
                  <a:solidFill>
                    <a:srgbClr val="000000"/>
                  </a:solidFill>
                  <a:uFillTx/>
                </a:defRPr>
              </a:pPr>
              <a:r>
                <a:rPr lang="en-US" sz="3800" b="0" i="0" u="none" strike="noStrike" kern="1200" cap="none" spc="0" baseline="0">
                  <a:solidFill>
                    <a:srgbClr val="FFFFFF"/>
                  </a:solidFill>
                  <a:uFillTx/>
                  <a:latin typeface="Calibri"/>
                </a:rPr>
                <a:t>Positional Embeddings</a:t>
              </a:r>
            </a:p>
          </p:txBody>
        </p:sp>
        <p:sp>
          <p:nvSpPr>
            <p:cNvPr id="7" name="Forma livre: Forma 6">
              <a:extLst>
                <a:ext uri="{FF2B5EF4-FFF2-40B4-BE49-F238E27FC236}">
                  <a16:creationId xmlns:a16="http://schemas.microsoft.com/office/drawing/2014/main" id="{EA7B207B-57AE-23F2-6A8D-95468EDA6B86}"/>
                </a:ext>
              </a:extLst>
            </p:cNvPr>
            <p:cNvSpPr/>
            <p:nvPr/>
          </p:nvSpPr>
          <p:spPr>
            <a:xfrm>
              <a:off x="3831400" y="3920197"/>
              <a:ext cx="4683949" cy="2692606"/>
            </a:xfrm>
            <a:custGeom>
              <a:avLst/>
              <a:gdLst>
                <a:gd name="f0" fmla="val 10800000"/>
                <a:gd name="f1" fmla="val 5400000"/>
                <a:gd name="f2" fmla="val 180"/>
                <a:gd name="f3" fmla="val w"/>
                <a:gd name="f4" fmla="val h"/>
                <a:gd name="f5" fmla="val 0"/>
                <a:gd name="f6" fmla="val 4683949"/>
                <a:gd name="f7" fmla="val 2692608"/>
                <a:gd name="f8" fmla="val 448777"/>
                <a:gd name="f9" fmla="val 200924"/>
                <a:gd name="f10" fmla="val 4235172"/>
                <a:gd name="f11" fmla="val 4483025"/>
                <a:gd name="f12" fmla="val 2243831"/>
                <a:gd name="f13" fmla="val 2491684"/>
                <a:gd name="f14" fmla="+- 0 0 -90"/>
                <a:gd name="f15" fmla="*/ f3 1 4683949"/>
                <a:gd name="f16" fmla="*/ f4 1 2692608"/>
                <a:gd name="f17" fmla="val f5"/>
                <a:gd name="f18" fmla="val f6"/>
                <a:gd name="f19" fmla="val f7"/>
                <a:gd name="f20" fmla="*/ f14 f0 1"/>
                <a:gd name="f21" fmla="+- f19 0 f17"/>
                <a:gd name="f22" fmla="+- f18 0 f17"/>
                <a:gd name="f23" fmla="*/ f20 1 f2"/>
                <a:gd name="f24" fmla="*/ f22 1 4683949"/>
                <a:gd name="f25" fmla="*/ f21 1 2692608"/>
                <a:gd name="f26" fmla="*/ 0 f22 1"/>
                <a:gd name="f27" fmla="*/ 448777 f21 1"/>
                <a:gd name="f28" fmla="*/ 448777 f22 1"/>
                <a:gd name="f29" fmla="*/ 0 f21 1"/>
                <a:gd name="f30" fmla="*/ 4235172 f22 1"/>
                <a:gd name="f31" fmla="*/ 4683949 f22 1"/>
                <a:gd name="f32" fmla="*/ 2243831 f21 1"/>
                <a:gd name="f33" fmla="*/ 2692608 f21 1"/>
                <a:gd name="f34" fmla="+- f23 0 f1"/>
                <a:gd name="f35" fmla="*/ f26 1 4683949"/>
                <a:gd name="f36" fmla="*/ f27 1 2692608"/>
                <a:gd name="f37" fmla="*/ f28 1 4683949"/>
                <a:gd name="f38" fmla="*/ f29 1 2692608"/>
                <a:gd name="f39" fmla="*/ f30 1 4683949"/>
                <a:gd name="f40" fmla="*/ f31 1 4683949"/>
                <a:gd name="f41" fmla="*/ f32 1 2692608"/>
                <a:gd name="f42" fmla="*/ f33 1 2692608"/>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2692608">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9BBB59"/>
            </a:solidFill>
            <a:ln w="25402" cap="flat">
              <a:solidFill>
                <a:srgbClr val="FFFFFF"/>
              </a:solidFill>
              <a:prstDash val="solid"/>
            </a:ln>
            <a:effectLst>
              <a:outerShdw dist="22997" dir="5400000" algn="tl">
                <a:srgbClr val="000000">
                  <a:alpha val="35000"/>
                </a:srgbClr>
              </a:outerShdw>
            </a:effectLst>
          </p:spPr>
          <p:txBody>
            <a:bodyPr vert="horz" wrap="square" lIns="276221" tIns="276221" rIns="276221" bIns="276221" anchor="ctr" anchorCtr="0" compatLnSpc="1">
              <a:noAutofit/>
            </a:bodyPr>
            <a:lstStyle/>
            <a:p>
              <a:pPr marL="0" marR="0" lvl="0" indent="0" algn="l" defTabSz="1689097" rtl="0" fontAlgn="auto" hangingPunct="1">
                <a:lnSpc>
                  <a:spcPct val="90000"/>
                </a:lnSpc>
                <a:spcBef>
                  <a:spcPts val="0"/>
                </a:spcBef>
                <a:spcAft>
                  <a:spcPts val="1600"/>
                </a:spcAft>
                <a:buNone/>
                <a:tabLst/>
                <a:defRPr sz="1800" b="0" i="0" u="none" strike="noStrike" kern="0" cap="none" spc="0" baseline="0">
                  <a:solidFill>
                    <a:srgbClr val="000000"/>
                  </a:solidFill>
                  <a:uFillTx/>
                </a:defRPr>
              </a:pPr>
              <a:r>
                <a:rPr lang="en-US" sz="3800" b="0" i="0" u="none" strike="noStrike" kern="1200" cap="none" spc="0" baseline="0">
                  <a:solidFill>
                    <a:srgbClr val="FFFFFF"/>
                  </a:solidFill>
                  <a:uFillTx/>
                  <a:latin typeface="Calibri"/>
                </a:rPr>
                <a:t>Improve performance, especially for high-resolution data.</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5">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2A20DDA-4DAA-ABB9-F0A6-0295B5FA8E3B}"/>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95C8B13-6BD2-BC58-2278-B19A1C41A4F5}"/>
              </a:ext>
            </a:extLst>
          </p:cNvPr>
          <p:cNvSpPr txBox="1">
            <a:spLocks noGrp="1"/>
          </p:cNvSpPr>
          <p:nvPr>
            <p:ph type="title"/>
          </p:nvPr>
        </p:nvSpPr>
        <p:spPr>
          <a:xfrm>
            <a:off x="628650" y="459860"/>
            <a:ext cx="7886700" cy="1004596"/>
          </a:xfrm>
        </p:spPr>
        <p:txBody>
          <a:bodyPr/>
          <a:lstStyle/>
          <a:p>
            <a:pPr lvl="0"/>
            <a:r>
              <a:rPr lang="en-GB">
                <a:solidFill>
                  <a:srgbClr val="FFFFFF"/>
                </a:solidFill>
              </a:rPr>
              <a:t>Architectural Choices</a:t>
            </a:r>
          </a:p>
        </p:txBody>
      </p:sp>
      <p:sp>
        <p:nvSpPr>
          <p:cNvPr id="4" name="Rectangle: Rounded Corners 10">
            <a:extLst>
              <a:ext uri="{FF2B5EF4-FFF2-40B4-BE49-F238E27FC236}">
                <a16:creationId xmlns:a16="http://schemas.microsoft.com/office/drawing/2014/main" id="{3994D271-64C9-46DD-EED9-7E8C29954E97}"/>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07F831A2-09FD-3C04-7BB4-A88E3C482732}"/>
              </a:ext>
            </a:extLst>
          </p:cNvPr>
          <p:cNvGrpSpPr/>
          <p:nvPr/>
        </p:nvGrpSpPr>
        <p:grpSpPr>
          <a:xfrm>
            <a:off x="644761" y="2597024"/>
            <a:ext cx="7854468" cy="2759110"/>
            <a:chOff x="644761" y="2597024"/>
            <a:chExt cx="7854468" cy="2759110"/>
          </a:xfrm>
        </p:grpSpPr>
        <p:sp>
          <p:nvSpPr>
            <p:cNvPr id="6" name="Retângulo 5" descr="Rooster">
              <a:extLst>
                <a:ext uri="{FF2B5EF4-FFF2-40B4-BE49-F238E27FC236}">
                  <a16:creationId xmlns:a16="http://schemas.microsoft.com/office/drawing/2014/main" id="{AD7797F9-F135-A677-4E78-45F570755748}"/>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5C8D9C44-E75C-8711-7850-32AC393FDBCA}"/>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Classifier-free Guidance</a:t>
              </a:r>
            </a:p>
          </p:txBody>
        </p:sp>
        <p:sp>
          <p:nvSpPr>
            <p:cNvPr id="8" name="Retângulo 7" descr="Web Design">
              <a:extLst>
                <a:ext uri="{FF2B5EF4-FFF2-40B4-BE49-F238E27FC236}">
                  <a16:creationId xmlns:a16="http://schemas.microsoft.com/office/drawing/2014/main" id="{1E595635-23E0-ADCC-98AF-9010109B314A}"/>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084E36F7-CEAA-C344-167F-00B73394F28E}"/>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Allows conditional generation without requiring an explicit classifier.</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6">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52886775-A17C-EB1E-2B1B-B28B82EC6C39}"/>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480153F8-E202-4D69-1FBF-E9D78F9CB57B}"/>
              </a:ext>
            </a:extLst>
          </p:cNvPr>
          <p:cNvSpPr txBox="1">
            <a:spLocks noGrp="1"/>
          </p:cNvSpPr>
          <p:nvPr>
            <p:ph type="title"/>
          </p:nvPr>
        </p:nvSpPr>
        <p:spPr>
          <a:xfrm>
            <a:off x="628650" y="459860"/>
            <a:ext cx="7886700" cy="1004596"/>
          </a:xfrm>
        </p:spPr>
        <p:txBody>
          <a:bodyPr/>
          <a:lstStyle/>
          <a:p>
            <a:pPr lvl="0"/>
            <a:r>
              <a:rPr lang="en-GB">
                <a:solidFill>
                  <a:srgbClr val="FFFFFF"/>
                </a:solidFill>
              </a:rPr>
              <a:t>Key Advancements</a:t>
            </a:r>
          </a:p>
        </p:txBody>
      </p:sp>
      <p:sp>
        <p:nvSpPr>
          <p:cNvPr id="4" name="Rectangle: Rounded Corners 10">
            <a:extLst>
              <a:ext uri="{FF2B5EF4-FFF2-40B4-BE49-F238E27FC236}">
                <a16:creationId xmlns:a16="http://schemas.microsoft.com/office/drawing/2014/main" id="{551A0EC8-6539-7533-076F-CC85F0557C98}"/>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17DDDC9A-3242-9229-E8A8-8646AC5D5176}"/>
              </a:ext>
            </a:extLst>
          </p:cNvPr>
          <p:cNvGrpSpPr/>
          <p:nvPr/>
        </p:nvGrpSpPr>
        <p:grpSpPr>
          <a:xfrm>
            <a:off x="644761" y="2597024"/>
            <a:ext cx="7854468" cy="2759110"/>
            <a:chOff x="644761" y="2597024"/>
            <a:chExt cx="7854468" cy="2759110"/>
          </a:xfrm>
        </p:grpSpPr>
        <p:sp>
          <p:nvSpPr>
            <p:cNvPr id="6" name="Retângulo 5" descr="Flowchart">
              <a:extLst>
                <a:ext uri="{FF2B5EF4-FFF2-40B4-BE49-F238E27FC236}">
                  <a16:creationId xmlns:a16="http://schemas.microsoft.com/office/drawing/2014/main" id="{EE11CAC3-3CD5-0964-CE2E-A72E9A8E56D3}"/>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CEC241D3-28BE-CEA3-0512-72639291BF9C}"/>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Latent Diffusion Models (LDMs)</a:t>
              </a:r>
            </a:p>
          </p:txBody>
        </p:sp>
        <p:sp>
          <p:nvSpPr>
            <p:cNvPr id="8" name="Retângulo 7" descr="Processor">
              <a:extLst>
                <a:ext uri="{FF2B5EF4-FFF2-40B4-BE49-F238E27FC236}">
                  <a16:creationId xmlns:a16="http://schemas.microsoft.com/office/drawing/2014/main" id="{E2C480F5-AA4B-70CB-5A0E-627D3780D8C8}"/>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AE4B5829-F835-26B5-5E3C-49D700B5586B}"/>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Reduces computational cost by applying diffusion in a compressed latent space.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7">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28E96950-D5A5-76E6-ED13-E565D11359A6}"/>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2E1548EB-9CFD-DE6D-01E0-7EEF43973C17}"/>
              </a:ext>
            </a:extLst>
          </p:cNvPr>
          <p:cNvSpPr txBox="1">
            <a:spLocks noGrp="1"/>
          </p:cNvSpPr>
          <p:nvPr>
            <p:ph type="title"/>
          </p:nvPr>
        </p:nvSpPr>
        <p:spPr>
          <a:xfrm>
            <a:off x="628650" y="459860"/>
            <a:ext cx="7886700" cy="1004596"/>
          </a:xfrm>
        </p:spPr>
        <p:txBody>
          <a:bodyPr/>
          <a:lstStyle/>
          <a:p>
            <a:pPr lvl="0"/>
            <a:r>
              <a:rPr lang="en-GB">
                <a:solidFill>
                  <a:srgbClr val="FFFFFF"/>
                </a:solidFill>
              </a:rPr>
              <a:t>Key Advancements</a:t>
            </a:r>
          </a:p>
        </p:txBody>
      </p:sp>
      <p:sp>
        <p:nvSpPr>
          <p:cNvPr id="4" name="Rectangle: Rounded Corners 10">
            <a:extLst>
              <a:ext uri="{FF2B5EF4-FFF2-40B4-BE49-F238E27FC236}">
                <a16:creationId xmlns:a16="http://schemas.microsoft.com/office/drawing/2014/main" id="{E1A6ADA8-05FE-BCA5-B2AB-D0A6490E7F54}"/>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8C9643D4-4A0A-B0DF-FBD2-319B48817B14}"/>
              </a:ext>
            </a:extLst>
          </p:cNvPr>
          <p:cNvGrpSpPr/>
          <p:nvPr/>
        </p:nvGrpSpPr>
        <p:grpSpPr>
          <a:xfrm>
            <a:off x="644761" y="2597024"/>
            <a:ext cx="7854468" cy="2759110"/>
            <a:chOff x="644761" y="2597024"/>
            <a:chExt cx="7854468" cy="2759110"/>
          </a:xfrm>
        </p:grpSpPr>
        <p:sp>
          <p:nvSpPr>
            <p:cNvPr id="6" name="Retângulo 5" descr="Presentation with Org Chart">
              <a:extLst>
                <a:ext uri="{FF2B5EF4-FFF2-40B4-BE49-F238E27FC236}">
                  <a16:creationId xmlns:a16="http://schemas.microsoft.com/office/drawing/2014/main" id="{F0A9DDD1-9CD8-81D9-5B24-1983EFFE7DC0}"/>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93E35C36-E67B-E7D5-EC8B-DD2649400372}"/>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933446" rtl="0" fontAlgn="auto" hangingPunct="1">
                <a:lnSpc>
                  <a:spcPct val="90000"/>
                </a:lnSpc>
                <a:spcBef>
                  <a:spcPts val="0"/>
                </a:spcBef>
                <a:spcAft>
                  <a:spcPts val="900"/>
                </a:spcAft>
                <a:buNone/>
                <a:tabLst/>
                <a:defRPr sz="1800" b="0" i="0" u="none" strike="noStrike" kern="0" cap="none" spc="0" baseline="0">
                  <a:solidFill>
                    <a:srgbClr val="000000"/>
                  </a:solidFill>
                  <a:uFillTx/>
                </a:defRPr>
              </a:pPr>
              <a:r>
                <a:rPr lang="en-US" sz="2100" b="0" i="0" u="none" strike="noStrike" kern="1200" cap="none" spc="0" baseline="0">
                  <a:solidFill>
                    <a:srgbClr val="000000"/>
                  </a:solidFill>
                  <a:uFillTx/>
                  <a:latin typeface="Calibri"/>
                </a:rPr>
                <a:t>Score-based Generative Modeling (SGM)</a:t>
              </a:r>
            </a:p>
          </p:txBody>
        </p:sp>
        <p:sp>
          <p:nvSpPr>
            <p:cNvPr id="8" name="Retângulo 7" descr="Playbook">
              <a:extLst>
                <a:ext uri="{FF2B5EF4-FFF2-40B4-BE49-F238E27FC236}">
                  <a16:creationId xmlns:a16="http://schemas.microsoft.com/office/drawing/2014/main" id="{E0B0452C-2C42-844A-0C20-EBCAC31D8459}"/>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0021C406-FFEC-23D1-D323-221356DCD7D8}"/>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933446" rtl="0" fontAlgn="auto" hangingPunct="1">
                <a:lnSpc>
                  <a:spcPct val="90000"/>
                </a:lnSpc>
                <a:spcBef>
                  <a:spcPts val="0"/>
                </a:spcBef>
                <a:spcAft>
                  <a:spcPts val="900"/>
                </a:spcAft>
                <a:buNone/>
                <a:tabLst/>
                <a:defRPr sz="1800" b="0" i="0" u="none" strike="noStrike" kern="0" cap="none" spc="0" baseline="0">
                  <a:solidFill>
                    <a:srgbClr val="000000"/>
                  </a:solidFill>
                  <a:uFillTx/>
                </a:defRPr>
              </a:pPr>
              <a:r>
                <a:rPr lang="en-US" sz="2100" b="0" i="0" u="none" strike="noStrike" kern="1200" cap="none" spc="0" baseline="0">
                  <a:solidFill>
                    <a:srgbClr val="000000"/>
                  </a:solidFill>
                  <a:uFillTx/>
                  <a:latin typeface="Calibri"/>
                </a:rPr>
                <a:t>Uses score-matching techniques for improved training.</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8">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D958706-74F3-C784-226B-216A08D156B0}"/>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1D7A328F-7456-0ADE-DF60-C4C57864D82D}"/>
              </a:ext>
            </a:extLst>
          </p:cNvPr>
          <p:cNvSpPr txBox="1">
            <a:spLocks noGrp="1"/>
          </p:cNvSpPr>
          <p:nvPr>
            <p:ph type="title"/>
          </p:nvPr>
        </p:nvSpPr>
        <p:spPr>
          <a:xfrm>
            <a:off x="628650" y="459860"/>
            <a:ext cx="7886700" cy="1004596"/>
          </a:xfrm>
        </p:spPr>
        <p:txBody>
          <a:bodyPr/>
          <a:lstStyle/>
          <a:p>
            <a:pPr lvl="0"/>
            <a:r>
              <a:rPr lang="en-GB">
                <a:solidFill>
                  <a:srgbClr val="FFFFFF"/>
                </a:solidFill>
              </a:rPr>
              <a:t>Key Advancements</a:t>
            </a:r>
          </a:p>
        </p:txBody>
      </p:sp>
      <p:sp>
        <p:nvSpPr>
          <p:cNvPr id="4" name="Rectangle: Rounded Corners 10">
            <a:extLst>
              <a:ext uri="{FF2B5EF4-FFF2-40B4-BE49-F238E27FC236}">
                <a16:creationId xmlns:a16="http://schemas.microsoft.com/office/drawing/2014/main" id="{C80C4677-4DCA-2A93-5EB1-D745CF4E1206}"/>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D50AA31D-189C-CC6C-3929-75039EDCE06E}"/>
              </a:ext>
            </a:extLst>
          </p:cNvPr>
          <p:cNvGrpSpPr/>
          <p:nvPr/>
        </p:nvGrpSpPr>
        <p:grpSpPr>
          <a:xfrm>
            <a:off x="656996" y="2176582"/>
            <a:ext cx="7830006" cy="3599993"/>
            <a:chOff x="656996" y="2176582"/>
            <a:chExt cx="7830006" cy="3599993"/>
          </a:xfrm>
        </p:grpSpPr>
        <p:sp>
          <p:nvSpPr>
            <p:cNvPr id="6" name="Forma livre: Forma 5">
              <a:extLst>
                <a:ext uri="{FF2B5EF4-FFF2-40B4-BE49-F238E27FC236}">
                  <a16:creationId xmlns:a16="http://schemas.microsoft.com/office/drawing/2014/main" id="{8DE4F100-0147-5D4B-0724-948DB1E38D7D}"/>
                </a:ext>
              </a:extLst>
            </p:cNvPr>
            <p:cNvSpPr/>
            <p:nvPr/>
          </p:nvSpPr>
          <p:spPr>
            <a:xfrm>
              <a:off x="1358999"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ContinuousImprovement">
              <a:extLst>
                <a:ext uri="{FF2B5EF4-FFF2-40B4-BE49-F238E27FC236}">
                  <a16:creationId xmlns:a16="http://schemas.microsoft.com/office/drawing/2014/main" id="{4A9B9D7F-E4BF-F118-781B-188CABF0B731}"/>
                </a:ext>
              </a:extLst>
            </p:cNvPr>
            <p:cNvSpPr/>
            <p:nvPr/>
          </p:nvSpPr>
          <p:spPr>
            <a:xfrm>
              <a:off x="1826998" y="2644581"/>
              <a:ext cx="1259997" cy="1259997"/>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E0EB3C76-AB7D-2A5B-29B6-A9E178706D5A}"/>
                </a:ext>
              </a:extLst>
            </p:cNvPr>
            <p:cNvSpPr/>
            <p:nvPr/>
          </p:nvSpPr>
          <p:spPr>
            <a:xfrm>
              <a:off x="656996"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Guided Diffusion</a:t>
              </a:r>
            </a:p>
          </p:txBody>
        </p:sp>
        <p:sp>
          <p:nvSpPr>
            <p:cNvPr id="9" name="Forma livre: Forma 8">
              <a:extLst>
                <a:ext uri="{FF2B5EF4-FFF2-40B4-BE49-F238E27FC236}">
                  <a16:creationId xmlns:a16="http://schemas.microsoft.com/office/drawing/2014/main" id="{7C7339A8-9E74-AF96-EE8A-991985788721}"/>
                </a:ext>
              </a:extLst>
            </p:cNvPr>
            <p:cNvSpPr/>
            <p:nvPr/>
          </p:nvSpPr>
          <p:spPr>
            <a:xfrm>
              <a:off x="5588995"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Battery Charging">
              <a:extLst>
                <a:ext uri="{FF2B5EF4-FFF2-40B4-BE49-F238E27FC236}">
                  <a16:creationId xmlns:a16="http://schemas.microsoft.com/office/drawing/2014/main" id="{72377636-F378-5F86-E299-B946000C3330}"/>
                </a:ext>
              </a:extLst>
            </p:cNvPr>
            <p:cNvSpPr/>
            <p:nvPr/>
          </p:nvSpPr>
          <p:spPr>
            <a:xfrm>
              <a:off x="6057003" y="2644581"/>
              <a:ext cx="1259997" cy="1259997"/>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EC5479FC-7253-70CD-2E1C-E0604CB9C8BF}"/>
                </a:ext>
              </a:extLst>
            </p:cNvPr>
            <p:cNvSpPr/>
            <p:nvPr/>
          </p:nvSpPr>
          <p:spPr>
            <a:xfrm>
              <a:off x="4887001"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Allows conditioning for controlled generation of images and text.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A67EE3F5-4DE3-49B7-FF55-FBC46ECF79AD}"/>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alibri"/>
            </a:endParaRPr>
          </a:p>
        </p:txBody>
      </p:sp>
      <p:sp>
        <p:nvSpPr>
          <p:cNvPr id="3" name="Rectangle 10">
            <a:extLst>
              <a:ext uri="{FF2B5EF4-FFF2-40B4-BE49-F238E27FC236}">
                <a16:creationId xmlns:a16="http://schemas.microsoft.com/office/drawing/2014/main" id="{E44DC882-54B7-C2E6-0BED-189717913E14}"/>
              </a:ext>
              <a:ext uri="{C183D7F6-B498-43B3-948B-1728B52AA6E4}">
                <adec:decorative xmlns:adec="http://schemas.microsoft.com/office/drawing/2017/decorative" val="1"/>
              </a:ext>
            </a:extLst>
          </p:cNvPr>
          <p:cNvSpPr>
            <a:spLocks noMove="1" noResize="1"/>
          </p:cNvSpPr>
          <p:nvPr/>
        </p:nvSpPr>
        <p:spPr>
          <a:xfrm flipH="1">
            <a:off x="0" y="0"/>
            <a:ext cx="9144000" cy="1575959"/>
          </a:xfrm>
          <a:prstGeom prst="rect">
            <a:avLst/>
          </a:prstGeom>
          <a:gradFill>
            <a:gsLst>
              <a:gs pos="0">
                <a:srgbClr val="000000">
                  <a:alpha val="96000"/>
                </a:srgbClr>
              </a:gs>
              <a:gs pos="100000">
                <a:srgbClr val="376092"/>
              </a:gs>
            </a:gsLst>
            <a:lin ang="84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4" name="Rectangle 12">
            <a:extLst>
              <a:ext uri="{FF2B5EF4-FFF2-40B4-BE49-F238E27FC236}">
                <a16:creationId xmlns:a16="http://schemas.microsoft.com/office/drawing/2014/main" id="{4CFF4004-5263-E510-E0E3-06D310C83977}"/>
              </a:ext>
              <a:ext uri="{C183D7F6-B498-43B3-948B-1728B52AA6E4}">
                <adec:decorative xmlns:adec="http://schemas.microsoft.com/office/drawing/2017/decorative" val="1"/>
              </a:ext>
            </a:extLst>
          </p:cNvPr>
          <p:cNvSpPr>
            <a:spLocks noMove="1" noResize="1"/>
          </p:cNvSpPr>
          <p:nvPr/>
        </p:nvSpPr>
        <p:spPr>
          <a:xfrm rot="10800009" flipH="1">
            <a:off x="6096643" y="-10"/>
            <a:ext cx="3047356" cy="1576416"/>
          </a:xfrm>
          <a:prstGeom prst="rect">
            <a:avLst/>
          </a:prstGeom>
          <a:gradFill>
            <a:gsLst>
              <a:gs pos="0">
                <a:srgbClr val="254061">
                  <a:alpha val="68000"/>
                </a:srgbClr>
              </a:gs>
              <a:gs pos="100000">
                <a:srgbClr val="4F81BD">
                  <a:alpha val="79000"/>
                </a:srgbClr>
              </a:gs>
            </a:gsLst>
            <a:lin ang="192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Rectangle 14">
            <a:extLst>
              <a:ext uri="{FF2B5EF4-FFF2-40B4-BE49-F238E27FC236}">
                <a16:creationId xmlns:a16="http://schemas.microsoft.com/office/drawing/2014/main" id="{EE5A6137-187E-1A9D-8916-6ED5C7B6B087}"/>
              </a:ext>
              <a:ext uri="{C183D7F6-B498-43B3-948B-1728B52AA6E4}">
                <adec:decorative xmlns:adec="http://schemas.microsoft.com/office/drawing/2017/decorative" val="1"/>
              </a:ext>
            </a:extLst>
          </p:cNvPr>
          <p:cNvSpPr>
            <a:spLocks noMove="1" noResize="1"/>
          </p:cNvSpPr>
          <p:nvPr/>
        </p:nvSpPr>
        <p:spPr>
          <a:xfrm rot="5400013">
            <a:off x="3783779" y="-3783779"/>
            <a:ext cx="1576443" cy="9144000"/>
          </a:xfrm>
          <a:prstGeom prst="rect">
            <a:avLst/>
          </a:prstGeom>
          <a:gradFill>
            <a:gsLst>
              <a:gs pos="0">
                <a:srgbClr val="4F81BD">
                  <a:alpha val="0"/>
                </a:srgbClr>
              </a:gs>
              <a:gs pos="100000">
                <a:srgbClr val="000000">
                  <a:alpha val="74000"/>
                </a:srgbClr>
              </a:gs>
            </a:gsLst>
            <a:lin ang="204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Title 1">
            <a:extLst>
              <a:ext uri="{FF2B5EF4-FFF2-40B4-BE49-F238E27FC236}">
                <a16:creationId xmlns:a16="http://schemas.microsoft.com/office/drawing/2014/main" id="{88A7EE3B-253C-DFC1-2AA6-1E274B63423C}"/>
              </a:ext>
            </a:extLst>
          </p:cNvPr>
          <p:cNvSpPr txBox="1">
            <a:spLocks noGrp="1"/>
          </p:cNvSpPr>
          <p:nvPr>
            <p:ph type="title"/>
          </p:nvPr>
        </p:nvSpPr>
        <p:spPr>
          <a:xfrm>
            <a:off x="1028700" y="348861"/>
            <a:ext cx="7533019" cy="877732"/>
          </a:xfrm>
        </p:spPr>
        <p:txBody>
          <a:bodyPr/>
          <a:lstStyle/>
          <a:p>
            <a:pPr lvl="0"/>
            <a:r>
              <a:rPr lang="en-GB" sz="3500">
                <a:solidFill>
                  <a:srgbClr val="FFFFFF"/>
                </a:solidFill>
              </a:rPr>
              <a:t>Introduction to Diffusion Models</a:t>
            </a:r>
          </a:p>
        </p:txBody>
      </p:sp>
      <p:grpSp>
        <p:nvGrpSpPr>
          <p:cNvPr id="7" name="Content Placeholder 2">
            <a:extLst>
              <a:ext uri="{FF2B5EF4-FFF2-40B4-BE49-F238E27FC236}">
                <a16:creationId xmlns:a16="http://schemas.microsoft.com/office/drawing/2014/main" id="{2B1F41AB-DCB4-9C13-3772-8325F822C179}"/>
              </a:ext>
            </a:extLst>
          </p:cNvPr>
          <p:cNvGrpSpPr/>
          <p:nvPr/>
        </p:nvGrpSpPr>
        <p:grpSpPr>
          <a:xfrm>
            <a:off x="665975" y="2408977"/>
            <a:ext cx="7830007" cy="3600002"/>
            <a:chOff x="665975" y="2408977"/>
            <a:chExt cx="7830007" cy="3600002"/>
          </a:xfrm>
        </p:grpSpPr>
        <p:sp>
          <p:nvSpPr>
            <p:cNvPr id="8" name="Forma livre: Forma 7">
              <a:extLst>
                <a:ext uri="{FF2B5EF4-FFF2-40B4-BE49-F238E27FC236}">
                  <a16:creationId xmlns:a16="http://schemas.microsoft.com/office/drawing/2014/main" id="{F5FC18F9-7305-E13E-B719-685B68F9EF1B}"/>
                </a:ext>
              </a:extLst>
            </p:cNvPr>
            <p:cNvSpPr/>
            <p:nvPr/>
          </p:nvSpPr>
          <p:spPr>
            <a:xfrm>
              <a:off x="1367978" y="2408977"/>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Retângulo 8" descr="Document">
              <a:extLst>
                <a:ext uri="{FF2B5EF4-FFF2-40B4-BE49-F238E27FC236}">
                  <a16:creationId xmlns:a16="http://schemas.microsoft.com/office/drawing/2014/main" id="{604BBBFE-A257-79EA-1A7E-9B18B5E0CB75}"/>
                </a:ext>
              </a:extLst>
            </p:cNvPr>
            <p:cNvSpPr/>
            <p:nvPr/>
          </p:nvSpPr>
          <p:spPr>
            <a:xfrm>
              <a:off x="1835978" y="2876976"/>
              <a:ext cx="1259997" cy="1259997"/>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Forma livre: Forma 9">
              <a:extLst>
                <a:ext uri="{FF2B5EF4-FFF2-40B4-BE49-F238E27FC236}">
                  <a16:creationId xmlns:a16="http://schemas.microsoft.com/office/drawing/2014/main" id="{7FEA2784-3141-C3B6-F6E3-0E0051E16E06}"/>
                </a:ext>
              </a:extLst>
            </p:cNvPr>
            <p:cNvSpPr/>
            <p:nvPr/>
          </p:nvSpPr>
          <p:spPr>
            <a:xfrm>
              <a:off x="665975" y="5288981"/>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all" spc="0" baseline="0">
                  <a:solidFill>
                    <a:srgbClr val="000000"/>
                  </a:solidFill>
                  <a:uFillTx/>
                </a:defRPr>
              </a:pPr>
              <a:r>
                <a:rPr lang="en-GB" sz="1300" b="0" i="0" u="none" strike="noStrike" kern="1200" cap="all" spc="0" baseline="0">
                  <a:solidFill>
                    <a:srgbClr val="000000"/>
                  </a:solidFill>
                  <a:uFillTx/>
                  <a:latin typeface="Calibri"/>
                </a:rPr>
                <a:t>Definition</a:t>
              </a:r>
              <a:endParaRPr lang="en-US" sz="1300" b="0" i="0" u="none" strike="noStrike" kern="1200" cap="all" spc="0" baseline="0">
                <a:solidFill>
                  <a:srgbClr val="000000"/>
                </a:solidFill>
                <a:uFillTx/>
                <a:latin typeface="Calibri"/>
              </a:endParaRPr>
            </a:p>
          </p:txBody>
        </p:sp>
        <p:sp>
          <p:nvSpPr>
            <p:cNvPr id="11" name="Forma livre: Forma 10">
              <a:extLst>
                <a:ext uri="{FF2B5EF4-FFF2-40B4-BE49-F238E27FC236}">
                  <a16:creationId xmlns:a16="http://schemas.microsoft.com/office/drawing/2014/main" id="{79058D37-75EC-9DCE-0291-7596CC577C73}"/>
                </a:ext>
              </a:extLst>
            </p:cNvPr>
            <p:cNvSpPr/>
            <p:nvPr/>
          </p:nvSpPr>
          <p:spPr>
            <a:xfrm>
              <a:off x="5597975" y="2408977"/>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2" name="Retângulo 11" descr="Head with Gears">
              <a:extLst>
                <a:ext uri="{FF2B5EF4-FFF2-40B4-BE49-F238E27FC236}">
                  <a16:creationId xmlns:a16="http://schemas.microsoft.com/office/drawing/2014/main" id="{F1B9D92B-6776-7CC3-4DD6-B56041445FD0}"/>
                </a:ext>
              </a:extLst>
            </p:cNvPr>
            <p:cNvSpPr/>
            <p:nvPr/>
          </p:nvSpPr>
          <p:spPr>
            <a:xfrm>
              <a:off x="6065974" y="2876976"/>
              <a:ext cx="1259997" cy="1259997"/>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3" name="Forma livre: Forma 12">
              <a:extLst>
                <a:ext uri="{FF2B5EF4-FFF2-40B4-BE49-F238E27FC236}">
                  <a16:creationId xmlns:a16="http://schemas.microsoft.com/office/drawing/2014/main" id="{2A728737-1259-31BB-BC9A-D72CE440DB34}"/>
                </a:ext>
              </a:extLst>
            </p:cNvPr>
            <p:cNvSpPr/>
            <p:nvPr/>
          </p:nvSpPr>
          <p:spPr>
            <a:xfrm>
              <a:off x="4895981" y="5288981"/>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all" spc="0" baseline="0">
                  <a:solidFill>
                    <a:srgbClr val="000000"/>
                  </a:solidFill>
                  <a:uFillTx/>
                </a:defRPr>
              </a:pPr>
              <a:r>
                <a:rPr lang="en-GB" sz="1300" b="0" i="0" u="none" strike="noStrike" kern="1200" cap="all" spc="0" baseline="0">
                  <a:solidFill>
                    <a:srgbClr val="000000"/>
                  </a:solidFill>
                  <a:uFillTx/>
                  <a:latin typeface="Calibri"/>
                </a:rPr>
                <a:t>Diffusion models are generative models that learn to reverse a gradual noise corruption process to generate data from noise.</a:t>
              </a:r>
              <a:endParaRPr lang="en-US" sz="1300" b="0" i="0" u="none" strike="noStrike" kern="1200" cap="all" spc="0" baseline="0">
                <a:solidFill>
                  <a:srgbClr val="000000"/>
                </a:solidFill>
                <a:uFillTx/>
                <a:latin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19">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62990B18-D5AE-15CD-FDBD-5043A4B42D6F}"/>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8A64C8DC-4767-3572-E53A-6210E79B5458}"/>
              </a:ext>
            </a:extLst>
          </p:cNvPr>
          <p:cNvSpPr txBox="1">
            <a:spLocks noGrp="1"/>
          </p:cNvSpPr>
          <p:nvPr>
            <p:ph type="title"/>
          </p:nvPr>
        </p:nvSpPr>
        <p:spPr>
          <a:xfrm>
            <a:off x="628650" y="459860"/>
            <a:ext cx="7886700" cy="1004596"/>
          </a:xfrm>
        </p:spPr>
        <p:txBody>
          <a:bodyPr/>
          <a:lstStyle/>
          <a:p>
            <a:pPr lvl="0"/>
            <a:r>
              <a:rPr lang="en-GB">
                <a:solidFill>
                  <a:srgbClr val="FFFFFF"/>
                </a:solidFill>
              </a:rPr>
              <a:t>Applications in Industry</a:t>
            </a:r>
          </a:p>
        </p:txBody>
      </p:sp>
      <p:sp>
        <p:nvSpPr>
          <p:cNvPr id="4" name="Rectangle: Rounded Corners 10">
            <a:extLst>
              <a:ext uri="{FF2B5EF4-FFF2-40B4-BE49-F238E27FC236}">
                <a16:creationId xmlns:a16="http://schemas.microsoft.com/office/drawing/2014/main" id="{D818B57A-F6CF-5B70-93B7-85F60873B83E}"/>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0F360BAF-C3C5-68DE-6768-389E3F4C1737}"/>
              </a:ext>
            </a:extLst>
          </p:cNvPr>
          <p:cNvGrpSpPr/>
          <p:nvPr/>
        </p:nvGrpSpPr>
        <p:grpSpPr>
          <a:xfrm>
            <a:off x="644761" y="2597024"/>
            <a:ext cx="7854468" cy="2759110"/>
            <a:chOff x="644761" y="2597024"/>
            <a:chExt cx="7854468" cy="2759110"/>
          </a:xfrm>
        </p:grpSpPr>
        <p:sp>
          <p:nvSpPr>
            <p:cNvPr id="6" name="Retângulo 5" descr="Camera">
              <a:extLst>
                <a:ext uri="{FF2B5EF4-FFF2-40B4-BE49-F238E27FC236}">
                  <a16:creationId xmlns:a16="http://schemas.microsoft.com/office/drawing/2014/main" id="{3870D908-82CB-9CDB-2C2B-AA682DD5AB25}"/>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0AA7A7E1-1B06-BA94-3FF5-5C5E1F5672E0}"/>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Image Synthesis</a:t>
              </a:r>
            </a:p>
          </p:txBody>
        </p:sp>
        <p:sp>
          <p:nvSpPr>
            <p:cNvPr id="8" name="Retângulo 7" descr="Circle with Left Arrow">
              <a:extLst>
                <a:ext uri="{FF2B5EF4-FFF2-40B4-BE49-F238E27FC236}">
                  <a16:creationId xmlns:a16="http://schemas.microsoft.com/office/drawing/2014/main" id="{EB39E4C2-907E-F687-A84B-CF3771012DC8}"/>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04E55C5B-A0D9-877A-8763-5D34FA827F93}"/>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DALL·E, Stable Diffusion, and Imagen use diffusion for high-quality image generation.</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0">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F5C0375B-AF9C-42B3-7104-18B99BED8105}"/>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0DF4AE2D-B2BF-2BBD-7A70-E45D06E517D2}"/>
              </a:ext>
            </a:extLst>
          </p:cNvPr>
          <p:cNvSpPr txBox="1">
            <a:spLocks noGrp="1"/>
          </p:cNvSpPr>
          <p:nvPr>
            <p:ph type="title"/>
          </p:nvPr>
        </p:nvSpPr>
        <p:spPr>
          <a:xfrm>
            <a:off x="628650" y="459860"/>
            <a:ext cx="7886700" cy="1004596"/>
          </a:xfrm>
        </p:spPr>
        <p:txBody>
          <a:bodyPr/>
          <a:lstStyle/>
          <a:p>
            <a:pPr lvl="0"/>
            <a:r>
              <a:rPr lang="en-GB">
                <a:solidFill>
                  <a:srgbClr val="FFFFFF"/>
                </a:solidFill>
              </a:rPr>
              <a:t>Applications in Industry</a:t>
            </a:r>
          </a:p>
        </p:txBody>
      </p:sp>
      <p:sp>
        <p:nvSpPr>
          <p:cNvPr id="4" name="Rectangle: Rounded Corners 10">
            <a:extLst>
              <a:ext uri="{FF2B5EF4-FFF2-40B4-BE49-F238E27FC236}">
                <a16:creationId xmlns:a16="http://schemas.microsoft.com/office/drawing/2014/main" id="{6DE34E3C-CCA3-558C-D648-C793AF108AD1}"/>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9F241401-D6DC-DFFC-C1DB-4E06E75CC859}"/>
              </a:ext>
            </a:extLst>
          </p:cNvPr>
          <p:cNvGrpSpPr/>
          <p:nvPr/>
        </p:nvGrpSpPr>
        <p:grpSpPr>
          <a:xfrm>
            <a:off x="644761" y="2597024"/>
            <a:ext cx="7854468" cy="2759110"/>
            <a:chOff x="644761" y="2597024"/>
            <a:chExt cx="7854468" cy="2759110"/>
          </a:xfrm>
        </p:grpSpPr>
        <p:sp>
          <p:nvSpPr>
            <p:cNvPr id="6" name="Retângulo 5" descr="Headphones">
              <a:extLst>
                <a:ext uri="{FF2B5EF4-FFF2-40B4-BE49-F238E27FC236}">
                  <a16:creationId xmlns:a16="http://schemas.microsoft.com/office/drawing/2014/main" id="{C900D32C-12ED-8B2A-3FC7-59EBBF46AB3F}"/>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3A9F7272-D9A6-3DB5-D053-70A1B0DB79D3}"/>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Audio Generation</a:t>
              </a:r>
            </a:p>
          </p:txBody>
        </p:sp>
        <p:sp>
          <p:nvSpPr>
            <p:cNvPr id="8" name="Retângulo 7" descr="Customer Review">
              <a:extLst>
                <a:ext uri="{FF2B5EF4-FFF2-40B4-BE49-F238E27FC236}">
                  <a16:creationId xmlns:a16="http://schemas.microsoft.com/office/drawing/2014/main" id="{6C89BB2F-9D0D-DA1B-2DE1-C19710911180}"/>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DED78C4A-36FC-94E8-63AE-B530032BC16B}"/>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WaveGrad, DiffWave, and Audio diffusion models for speech and music synthesis.</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1">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58F30074-8B15-4CC9-8E7F-7BB4ACF19120}"/>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2C28AB50-1734-A5D0-112E-4F9990687808}"/>
              </a:ext>
            </a:extLst>
          </p:cNvPr>
          <p:cNvSpPr txBox="1">
            <a:spLocks noGrp="1"/>
          </p:cNvSpPr>
          <p:nvPr>
            <p:ph type="title"/>
          </p:nvPr>
        </p:nvSpPr>
        <p:spPr>
          <a:xfrm>
            <a:off x="628650" y="459860"/>
            <a:ext cx="7886700" cy="1004596"/>
          </a:xfrm>
        </p:spPr>
        <p:txBody>
          <a:bodyPr/>
          <a:lstStyle/>
          <a:p>
            <a:pPr lvl="0"/>
            <a:r>
              <a:rPr lang="en-GB">
                <a:solidFill>
                  <a:srgbClr val="FFFFFF"/>
                </a:solidFill>
              </a:rPr>
              <a:t>Applications in Industry</a:t>
            </a:r>
          </a:p>
        </p:txBody>
      </p:sp>
      <p:sp>
        <p:nvSpPr>
          <p:cNvPr id="4" name="Rectangle: Rounded Corners 10">
            <a:extLst>
              <a:ext uri="{FF2B5EF4-FFF2-40B4-BE49-F238E27FC236}">
                <a16:creationId xmlns:a16="http://schemas.microsoft.com/office/drawing/2014/main" id="{DB85F981-1582-44A6-3A5C-97A28F728B71}"/>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4F2BC3F5-6B53-B3D0-D309-250D3BD69D35}"/>
              </a:ext>
            </a:extLst>
          </p:cNvPr>
          <p:cNvGrpSpPr/>
          <p:nvPr/>
        </p:nvGrpSpPr>
        <p:grpSpPr>
          <a:xfrm>
            <a:off x="644761" y="2597024"/>
            <a:ext cx="7854468" cy="2759110"/>
            <a:chOff x="644761" y="2597024"/>
            <a:chExt cx="7854468" cy="2759110"/>
          </a:xfrm>
        </p:grpSpPr>
        <p:sp>
          <p:nvSpPr>
            <p:cNvPr id="6" name="Retângulo 5" descr="Medicine">
              <a:extLst>
                <a:ext uri="{FF2B5EF4-FFF2-40B4-BE49-F238E27FC236}">
                  <a16:creationId xmlns:a16="http://schemas.microsoft.com/office/drawing/2014/main" id="{E10EAEE9-FD30-4BE9-4A3F-616AFED50942}"/>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381DAFD8-5E84-DF49-A164-63C414A3F8A7}"/>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Drug Discovery</a:t>
              </a:r>
            </a:p>
          </p:txBody>
        </p:sp>
        <p:sp>
          <p:nvSpPr>
            <p:cNvPr id="8" name="Retângulo 7" descr="DNA">
              <a:extLst>
                <a:ext uri="{FF2B5EF4-FFF2-40B4-BE49-F238E27FC236}">
                  <a16:creationId xmlns:a16="http://schemas.microsoft.com/office/drawing/2014/main" id="{1CE9387F-1905-2E0A-29F8-DD4FB544C53F}"/>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4449E581-6DCC-6D07-C5CE-132885A703E3}"/>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Diffusion models are used in molecular structure generation and optimization.</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2">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D7A2C731-6917-7847-C50C-4D52E9896526}"/>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ABCC1A63-61C3-E990-7953-861EE596C5B9}"/>
              </a:ext>
            </a:extLst>
          </p:cNvPr>
          <p:cNvSpPr txBox="1">
            <a:spLocks noGrp="1"/>
          </p:cNvSpPr>
          <p:nvPr>
            <p:ph type="title"/>
          </p:nvPr>
        </p:nvSpPr>
        <p:spPr>
          <a:xfrm>
            <a:off x="628650" y="459860"/>
            <a:ext cx="7886700" cy="1004596"/>
          </a:xfrm>
        </p:spPr>
        <p:txBody>
          <a:bodyPr/>
          <a:lstStyle/>
          <a:p>
            <a:pPr lvl="0"/>
            <a:r>
              <a:rPr lang="en-GB">
                <a:solidFill>
                  <a:srgbClr val="FFFFFF"/>
                </a:solidFill>
              </a:rPr>
              <a:t>Applications in Industry</a:t>
            </a:r>
          </a:p>
        </p:txBody>
      </p:sp>
      <p:sp>
        <p:nvSpPr>
          <p:cNvPr id="4" name="Rectangle: Rounded Corners 10">
            <a:extLst>
              <a:ext uri="{FF2B5EF4-FFF2-40B4-BE49-F238E27FC236}">
                <a16:creationId xmlns:a16="http://schemas.microsoft.com/office/drawing/2014/main" id="{C4508DBD-CC75-8075-6939-342F0BF7C5A6}"/>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BBDA2283-9AD8-B102-8A2E-A2B090090D9C}"/>
              </a:ext>
            </a:extLst>
          </p:cNvPr>
          <p:cNvGrpSpPr/>
          <p:nvPr/>
        </p:nvGrpSpPr>
        <p:grpSpPr>
          <a:xfrm>
            <a:off x="656996" y="2176582"/>
            <a:ext cx="7830006" cy="3599993"/>
            <a:chOff x="656996" y="2176582"/>
            <a:chExt cx="7830006" cy="3599993"/>
          </a:xfrm>
        </p:grpSpPr>
        <p:sp>
          <p:nvSpPr>
            <p:cNvPr id="6" name="Forma livre: Forma 5">
              <a:extLst>
                <a:ext uri="{FF2B5EF4-FFF2-40B4-BE49-F238E27FC236}">
                  <a16:creationId xmlns:a16="http://schemas.microsoft.com/office/drawing/2014/main" id="{12F02FDD-9D2D-8BF4-DD71-7A5626FC2C17}"/>
                </a:ext>
              </a:extLst>
            </p:cNvPr>
            <p:cNvSpPr/>
            <p:nvPr/>
          </p:nvSpPr>
          <p:spPr>
            <a:xfrm>
              <a:off x="1358999"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Video camera">
              <a:extLst>
                <a:ext uri="{FF2B5EF4-FFF2-40B4-BE49-F238E27FC236}">
                  <a16:creationId xmlns:a16="http://schemas.microsoft.com/office/drawing/2014/main" id="{5D8E725D-076A-8A11-5B68-2163DC627844}"/>
                </a:ext>
              </a:extLst>
            </p:cNvPr>
            <p:cNvSpPr/>
            <p:nvPr/>
          </p:nvSpPr>
          <p:spPr>
            <a:xfrm>
              <a:off x="1826998" y="2644581"/>
              <a:ext cx="1259997" cy="1259997"/>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F250067D-07E8-0C16-CE38-AACF1B43FA26}"/>
                </a:ext>
              </a:extLst>
            </p:cNvPr>
            <p:cNvSpPr/>
            <p:nvPr/>
          </p:nvSpPr>
          <p:spPr>
            <a:xfrm>
              <a:off x="656996"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Video Synthesis</a:t>
              </a:r>
            </a:p>
          </p:txBody>
        </p:sp>
        <p:sp>
          <p:nvSpPr>
            <p:cNvPr id="9" name="Forma livre: Forma 8">
              <a:extLst>
                <a:ext uri="{FF2B5EF4-FFF2-40B4-BE49-F238E27FC236}">
                  <a16:creationId xmlns:a16="http://schemas.microsoft.com/office/drawing/2014/main" id="{F9FC4B88-0291-5C13-31B8-CCAFB1EE33ED}"/>
                </a:ext>
              </a:extLst>
            </p:cNvPr>
            <p:cNvSpPr/>
            <p:nvPr/>
          </p:nvSpPr>
          <p:spPr>
            <a:xfrm>
              <a:off x="5588995"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Clapper board">
              <a:extLst>
                <a:ext uri="{FF2B5EF4-FFF2-40B4-BE49-F238E27FC236}">
                  <a16:creationId xmlns:a16="http://schemas.microsoft.com/office/drawing/2014/main" id="{728E0CDC-9551-7F2F-D033-D98FE1680353}"/>
                </a:ext>
              </a:extLst>
            </p:cNvPr>
            <p:cNvSpPr/>
            <p:nvPr/>
          </p:nvSpPr>
          <p:spPr>
            <a:xfrm>
              <a:off x="6057003" y="2644581"/>
              <a:ext cx="1259997" cy="1259997"/>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F492B822-43F8-CAAD-A337-2B05CFFA2A40}"/>
                </a:ext>
              </a:extLst>
            </p:cNvPr>
            <p:cNvSpPr/>
            <p:nvPr/>
          </p:nvSpPr>
          <p:spPr>
            <a:xfrm>
              <a:off x="4887001"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Frame-by-frame denoising enables realistic video generation.</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3">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EF964D40-C391-BD8E-FAE3-B373DD420F8B}"/>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3F1CC42D-7DC8-80B5-6B7E-58243284D0A3}"/>
              </a:ext>
            </a:extLst>
          </p:cNvPr>
          <p:cNvSpPr txBox="1">
            <a:spLocks noGrp="1"/>
          </p:cNvSpPr>
          <p:nvPr>
            <p:ph type="title"/>
          </p:nvPr>
        </p:nvSpPr>
        <p:spPr>
          <a:xfrm>
            <a:off x="628650" y="459860"/>
            <a:ext cx="7886700" cy="1004596"/>
          </a:xfrm>
        </p:spPr>
        <p:txBody>
          <a:bodyPr/>
          <a:lstStyle/>
          <a:p>
            <a:pPr lvl="0"/>
            <a:r>
              <a:rPr lang="en-GB">
                <a:solidFill>
                  <a:srgbClr val="FFFFFF"/>
                </a:solidFill>
              </a:rPr>
              <a:t>Challenges and Future Directions</a:t>
            </a:r>
          </a:p>
        </p:txBody>
      </p:sp>
      <p:sp>
        <p:nvSpPr>
          <p:cNvPr id="4" name="Rectangle: Rounded Corners 10">
            <a:extLst>
              <a:ext uri="{FF2B5EF4-FFF2-40B4-BE49-F238E27FC236}">
                <a16:creationId xmlns:a16="http://schemas.microsoft.com/office/drawing/2014/main" id="{7F844DFE-3F21-DB46-B5F7-8EDBA4FBBCA7}"/>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968092EA-A618-5F1B-DC4E-EB3256556A1A}"/>
              </a:ext>
            </a:extLst>
          </p:cNvPr>
          <p:cNvGrpSpPr/>
          <p:nvPr/>
        </p:nvGrpSpPr>
        <p:grpSpPr>
          <a:xfrm>
            <a:off x="656996" y="2176582"/>
            <a:ext cx="7830006" cy="3599993"/>
            <a:chOff x="656996" y="2176582"/>
            <a:chExt cx="7830006" cy="3599993"/>
          </a:xfrm>
        </p:grpSpPr>
        <p:sp>
          <p:nvSpPr>
            <p:cNvPr id="6" name="Forma livre: Forma 5">
              <a:extLst>
                <a:ext uri="{FF2B5EF4-FFF2-40B4-BE49-F238E27FC236}">
                  <a16:creationId xmlns:a16="http://schemas.microsoft.com/office/drawing/2014/main" id="{33150991-DD8F-846C-9458-529CF24DBAEC}"/>
                </a:ext>
              </a:extLst>
            </p:cNvPr>
            <p:cNvSpPr/>
            <p:nvPr/>
          </p:nvSpPr>
          <p:spPr>
            <a:xfrm>
              <a:off x="1358999"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Money">
              <a:extLst>
                <a:ext uri="{FF2B5EF4-FFF2-40B4-BE49-F238E27FC236}">
                  <a16:creationId xmlns:a16="http://schemas.microsoft.com/office/drawing/2014/main" id="{7DD9E5E8-F803-88DC-9490-D64CAE05A946}"/>
                </a:ext>
              </a:extLst>
            </p:cNvPr>
            <p:cNvSpPr/>
            <p:nvPr/>
          </p:nvSpPr>
          <p:spPr>
            <a:xfrm>
              <a:off x="1826998" y="2644581"/>
              <a:ext cx="1259997" cy="1259997"/>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BD63D401-781A-1453-9D30-7C45E3BC67C7}"/>
                </a:ext>
              </a:extLst>
            </p:cNvPr>
            <p:cNvSpPr/>
            <p:nvPr/>
          </p:nvSpPr>
          <p:spPr>
            <a:xfrm>
              <a:off x="656996"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Computational Cost</a:t>
              </a:r>
            </a:p>
          </p:txBody>
        </p:sp>
        <p:sp>
          <p:nvSpPr>
            <p:cNvPr id="9" name="Forma livre: Forma 8">
              <a:extLst>
                <a:ext uri="{FF2B5EF4-FFF2-40B4-BE49-F238E27FC236}">
                  <a16:creationId xmlns:a16="http://schemas.microsoft.com/office/drawing/2014/main" id="{E666938A-FE97-E244-8AB1-1C12DE24791D}"/>
                </a:ext>
              </a:extLst>
            </p:cNvPr>
            <p:cNvSpPr/>
            <p:nvPr/>
          </p:nvSpPr>
          <p:spPr>
            <a:xfrm>
              <a:off x="5588995"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Processor">
              <a:extLst>
                <a:ext uri="{FF2B5EF4-FFF2-40B4-BE49-F238E27FC236}">
                  <a16:creationId xmlns:a16="http://schemas.microsoft.com/office/drawing/2014/main" id="{D3DEC5B7-85B6-4581-3C11-611A67A445EE}"/>
                </a:ext>
              </a:extLst>
            </p:cNvPr>
            <p:cNvSpPr/>
            <p:nvPr/>
          </p:nvSpPr>
          <p:spPr>
            <a:xfrm>
              <a:off x="6057003" y="2644581"/>
              <a:ext cx="1259997" cy="1259997"/>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44E618AF-C3F6-62A2-D328-FCE09E58F29F}"/>
                </a:ext>
              </a:extLst>
            </p:cNvPr>
            <p:cNvSpPr/>
            <p:nvPr/>
          </p:nvSpPr>
          <p:spPr>
            <a:xfrm>
              <a:off x="4887001"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High memory and time requirements limit large-scale adoption.</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4">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6158F18-1074-56DF-8466-7F3E84044AED}"/>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6AE62715-79B7-EF71-DCD2-EFA27F4D4C8F}"/>
              </a:ext>
            </a:extLst>
          </p:cNvPr>
          <p:cNvSpPr txBox="1">
            <a:spLocks noGrp="1"/>
          </p:cNvSpPr>
          <p:nvPr>
            <p:ph type="title"/>
          </p:nvPr>
        </p:nvSpPr>
        <p:spPr>
          <a:xfrm>
            <a:off x="628650" y="459860"/>
            <a:ext cx="7886700" cy="1004596"/>
          </a:xfrm>
        </p:spPr>
        <p:txBody>
          <a:bodyPr/>
          <a:lstStyle/>
          <a:p>
            <a:pPr lvl="0"/>
            <a:r>
              <a:rPr lang="en-GB">
                <a:solidFill>
                  <a:srgbClr val="FFFFFF"/>
                </a:solidFill>
              </a:rPr>
              <a:t>Challenges and Future Directions</a:t>
            </a:r>
          </a:p>
        </p:txBody>
      </p:sp>
      <p:sp>
        <p:nvSpPr>
          <p:cNvPr id="4" name="Rectangle: Rounded Corners 10">
            <a:extLst>
              <a:ext uri="{FF2B5EF4-FFF2-40B4-BE49-F238E27FC236}">
                <a16:creationId xmlns:a16="http://schemas.microsoft.com/office/drawing/2014/main" id="{3A6DCA26-ECB2-5A0D-11E4-A7D7904781FC}"/>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574B9D2D-0E98-48E1-DCF4-D322BC5BEBD6}"/>
              </a:ext>
            </a:extLst>
          </p:cNvPr>
          <p:cNvGrpSpPr/>
          <p:nvPr/>
        </p:nvGrpSpPr>
        <p:grpSpPr>
          <a:xfrm>
            <a:off x="644761" y="2597024"/>
            <a:ext cx="7854468" cy="2759110"/>
            <a:chOff x="644761" y="2597024"/>
            <a:chExt cx="7854468" cy="2759110"/>
          </a:xfrm>
        </p:grpSpPr>
        <p:sp>
          <p:nvSpPr>
            <p:cNvPr id="6" name="Retângulo 5" descr="Stopwatch">
              <a:extLst>
                <a:ext uri="{FF2B5EF4-FFF2-40B4-BE49-F238E27FC236}">
                  <a16:creationId xmlns:a16="http://schemas.microsoft.com/office/drawing/2014/main" id="{B9859997-5B80-0F35-7E05-180C5E29BA37}"/>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55F29963-9FB3-5D32-CDFE-34493BEEE180}"/>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Sampling Speed</a:t>
              </a:r>
            </a:p>
          </p:txBody>
        </p:sp>
        <p:sp>
          <p:nvSpPr>
            <p:cNvPr id="8" name="Retângulo 7" descr="Workflow">
              <a:extLst>
                <a:ext uri="{FF2B5EF4-FFF2-40B4-BE49-F238E27FC236}">
                  <a16:creationId xmlns:a16="http://schemas.microsoft.com/office/drawing/2014/main" id="{75D78C63-B818-7FDE-E01E-0EDA66D2834F}"/>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95C527E7-1114-0461-3683-B1B7AA7FE6DE}"/>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Diffusion models are slower than GANs, requiring optimization for real-time applications.</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5">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B7B62722-BB41-49CE-FB3C-60D519C5DCBE}"/>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F05CB3DF-1FD0-4ABE-0883-9DABD6837E5F}"/>
              </a:ext>
            </a:extLst>
          </p:cNvPr>
          <p:cNvSpPr txBox="1">
            <a:spLocks noGrp="1"/>
          </p:cNvSpPr>
          <p:nvPr>
            <p:ph type="title"/>
          </p:nvPr>
        </p:nvSpPr>
        <p:spPr>
          <a:xfrm>
            <a:off x="628650" y="459860"/>
            <a:ext cx="7886700" cy="1004596"/>
          </a:xfrm>
        </p:spPr>
        <p:txBody>
          <a:bodyPr/>
          <a:lstStyle/>
          <a:p>
            <a:pPr lvl="0"/>
            <a:r>
              <a:rPr lang="en-GB">
                <a:solidFill>
                  <a:srgbClr val="FFFFFF"/>
                </a:solidFill>
              </a:rPr>
              <a:t>Challenges and Future Directions</a:t>
            </a:r>
          </a:p>
        </p:txBody>
      </p:sp>
      <p:sp>
        <p:nvSpPr>
          <p:cNvPr id="4" name="Rectangle: Rounded Corners 10">
            <a:extLst>
              <a:ext uri="{FF2B5EF4-FFF2-40B4-BE49-F238E27FC236}">
                <a16:creationId xmlns:a16="http://schemas.microsoft.com/office/drawing/2014/main" id="{41F42005-C322-0957-3364-AE88D0DFF0AB}"/>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BB053B38-B2A1-3596-1831-02E00433823F}"/>
              </a:ext>
            </a:extLst>
          </p:cNvPr>
          <p:cNvGrpSpPr/>
          <p:nvPr/>
        </p:nvGrpSpPr>
        <p:grpSpPr>
          <a:xfrm>
            <a:off x="628650" y="2371139"/>
            <a:ext cx="7886700" cy="3210879"/>
            <a:chOff x="628650" y="2371139"/>
            <a:chExt cx="7886700" cy="3210879"/>
          </a:xfrm>
        </p:grpSpPr>
        <p:sp>
          <p:nvSpPr>
            <p:cNvPr id="6" name="Forma livre: Forma 5">
              <a:extLst>
                <a:ext uri="{FF2B5EF4-FFF2-40B4-BE49-F238E27FC236}">
                  <a16:creationId xmlns:a16="http://schemas.microsoft.com/office/drawing/2014/main" id="{E7779DC3-5F7E-C367-D327-BFCC50859101}"/>
                </a:ext>
              </a:extLst>
            </p:cNvPr>
            <p:cNvSpPr/>
            <p:nvPr/>
          </p:nvSpPr>
          <p:spPr>
            <a:xfrm>
              <a:off x="628650" y="2371139"/>
              <a:ext cx="7886700" cy="1549277"/>
            </a:xfrm>
            <a:custGeom>
              <a:avLst/>
              <a:gdLst>
                <a:gd name="f0" fmla="val 10800000"/>
                <a:gd name="f1" fmla="val 5400000"/>
                <a:gd name="f2" fmla="val 180"/>
                <a:gd name="f3" fmla="val w"/>
                <a:gd name="f4" fmla="val h"/>
                <a:gd name="f5" fmla="val 0"/>
                <a:gd name="f6" fmla="val 7886700"/>
                <a:gd name="f7" fmla="val 1549281"/>
                <a:gd name="f8" fmla="val 258219"/>
                <a:gd name="f9" fmla="val 115609"/>
                <a:gd name="f10" fmla="val 7628481"/>
                <a:gd name="f11" fmla="val 7771091"/>
                <a:gd name="f12" fmla="val 1291062"/>
                <a:gd name="f13" fmla="val 1433672"/>
                <a:gd name="f14" fmla="+- 0 0 -90"/>
                <a:gd name="f15" fmla="*/ f3 1 7886700"/>
                <a:gd name="f16" fmla="*/ f4 1 1549281"/>
                <a:gd name="f17" fmla="val f5"/>
                <a:gd name="f18" fmla="val f6"/>
                <a:gd name="f19" fmla="val f7"/>
                <a:gd name="f20" fmla="*/ f14 f0 1"/>
                <a:gd name="f21" fmla="+- f19 0 f17"/>
                <a:gd name="f22" fmla="+- f18 0 f17"/>
                <a:gd name="f23" fmla="*/ f20 1 f2"/>
                <a:gd name="f24" fmla="*/ f22 1 7886700"/>
                <a:gd name="f25" fmla="*/ f21 1 1549281"/>
                <a:gd name="f26" fmla="*/ 0 f22 1"/>
                <a:gd name="f27" fmla="*/ 258219 f21 1"/>
                <a:gd name="f28" fmla="*/ 258219 f22 1"/>
                <a:gd name="f29" fmla="*/ 0 f21 1"/>
                <a:gd name="f30" fmla="*/ 7628481 f22 1"/>
                <a:gd name="f31" fmla="*/ 7886700 f22 1"/>
                <a:gd name="f32" fmla="*/ 1291062 f21 1"/>
                <a:gd name="f33" fmla="*/ 1549281 f21 1"/>
                <a:gd name="f34" fmla="+- f23 0 f1"/>
                <a:gd name="f35" fmla="*/ f26 1 7886700"/>
                <a:gd name="f36" fmla="*/ f27 1 1549281"/>
                <a:gd name="f37" fmla="*/ f28 1 7886700"/>
                <a:gd name="f38" fmla="*/ f29 1 1549281"/>
                <a:gd name="f39" fmla="*/ f30 1 7886700"/>
                <a:gd name="f40" fmla="*/ f31 1 7886700"/>
                <a:gd name="f41" fmla="*/ f32 1 1549281"/>
                <a:gd name="f42" fmla="*/ f33 1 154928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7886700" h="15492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C0504D"/>
            </a:solidFill>
            <a:ln w="25402" cap="flat">
              <a:solidFill>
                <a:srgbClr val="FFFFFF"/>
              </a:solidFill>
              <a:prstDash val="solid"/>
            </a:ln>
            <a:effectLst>
              <a:outerShdw dist="22997" dir="5400000" algn="tl">
                <a:srgbClr val="000000">
                  <a:alpha val="35000"/>
                </a:srgbClr>
              </a:outerShdw>
            </a:effectLst>
          </p:spPr>
          <p:txBody>
            <a:bodyPr vert="horz" wrap="square" lIns="224220" tIns="224220" rIns="224220" bIns="224220" anchor="ctr" anchorCtr="0" compatLnSpc="1">
              <a:noAutofit/>
            </a:bodyPr>
            <a:lstStyle/>
            <a:p>
              <a:pPr marL="0" marR="0" lvl="0" indent="0" algn="l" defTabSz="1733546" rtl="0" fontAlgn="auto" hangingPunct="1">
                <a:lnSpc>
                  <a:spcPct val="90000"/>
                </a:lnSpc>
                <a:spcBef>
                  <a:spcPts val="0"/>
                </a:spcBef>
                <a:spcAft>
                  <a:spcPts val="1600"/>
                </a:spcAft>
                <a:buNone/>
                <a:tabLst/>
                <a:defRPr sz="1800" b="0" i="0" u="none" strike="noStrike" kern="0" cap="none" spc="0" baseline="0">
                  <a:solidFill>
                    <a:srgbClr val="000000"/>
                  </a:solidFill>
                  <a:uFillTx/>
                </a:defRPr>
              </a:pPr>
              <a:r>
                <a:rPr lang="en-US" sz="3900" b="0" i="0" u="none" strike="noStrike" kern="1200" cap="none" spc="0" baseline="0">
                  <a:solidFill>
                    <a:srgbClr val="FFFFFF"/>
                  </a:solidFill>
                  <a:uFillTx/>
                  <a:latin typeface="Calibri"/>
                </a:rPr>
                <a:t>Mode Collapse</a:t>
              </a:r>
            </a:p>
          </p:txBody>
        </p:sp>
        <p:sp>
          <p:nvSpPr>
            <p:cNvPr id="7" name="Forma livre: Forma 6">
              <a:extLst>
                <a:ext uri="{FF2B5EF4-FFF2-40B4-BE49-F238E27FC236}">
                  <a16:creationId xmlns:a16="http://schemas.microsoft.com/office/drawing/2014/main" id="{A6876D7F-6CAC-D346-942C-37E73857FA5E}"/>
                </a:ext>
              </a:extLst>
            </p:cNvPr>
            <p:cNvSpPr/>
            <p:nvPr/>
          </p:nvSpPr>
          <p:spPr>
            <a:xfrm>
              <a:off x="628650" y="4032741"/>
              <a:ext cx="7886700" cy="1549277"/>
            </a:xfrm>
            <a:custGeom>
              <a:avLst/>
              <a:gdLst>
                <a:gd name="f0" fmla="val 10800000"/>
                <a:gd name="f1" fmla="val 5400000"/>
                <a:gd name="f2" fmla="val 180"/>
                <a:gd name="f3" fmla="val w"/>
                <a:gd name="f4" fmla="val h"/>
                <a:gd name="f5" fmla="val 0"/>
                <a:gd name="f6" fmla="val 7886700"/>
                <a:gd name="f7" fmla="val 1549281"/>
                <a:gd name="f8" fmla="val 258219"/>
                <a:gd name="f9" fmla="val 115609"/>
                <a:gd name="f10" fmla="val 7628481"/>
                <a:gd name="f11" fmla="val 7771091"/>
                <a:gd name="f12" fmla="val 1291062"/>
                <a:gd name="f13" fmla="val 1433672"/>
                <a:gd name="f14" fmla="+- 0 0 -90"/>
                <a:gd name="f15" fmla="*/ f3 1 7886700"/>
                <a:gd name="f16" fmla="*/ f4 1 1549281"/>
                <a:gd name="f17" fmla="val f5"/>
                <a:gd name="f18" fmla="val f6"/>
                <a:gd name="f19" fmla="val f7"/>
                <a:gd name="f20" fmla="*/ f14 f0 1"/>
                <a:gd name="f21" fmla="+- f19 0 f17"/>
                <a:gd name="f22" fmla="+- f18 0 f17"/>
                <a:gd name="f23" fmla="*/ f20 1 f2"/>
                <a:gd name="f24" fmla="*/ f22 1 7886700"/>
                <a:gd name="f25" fmla="*/ f21 1 1549281"/>
                <a:gd name="f26" fmla="*/ 0 f22 1"/>
                <a:gd name="f27" fmla="*/ 258219 f21 1"/>
                <a:gd name="f28" fmla="*/ 258219 f22 1"/>
                <a:gd name="f29" fmla="*/ 0 f21 1"/>
                <a:gd name="f30" fmla="*/ 7628481 f22 1"/>
                <a:gd name="f31" fmla="*/ 7886700 f22 1"/>
                <a:gd name="f32" fmla="*/ 1291062 f21 1"/>
                <a:gd name="f33" fmla="*/ 1549281 f21 1"/>
                <a:gd name="f34" fmla="+- f23 0 f1"/>
                <a:gd name="f35" fmla="*/ f26 1 7886700"/>
                <a:gd name="f36" fmla="*/ f27 1 1549281"/>
                <a:gd name="f37" fmla="*/ f28 1 7886700"/>
                <a:gd name="f38" fmla="*/ f29 1 1549281"/>
                <a:gd name="f39" fmla="*/ f30 1 7886700"/>
                <a:gd name="f40" fmla="*/ f31 1 7886700"/>
                <a:gd name="f41" fmla="*/ f32 1 1549281"/>
                <a:gd name="f42" fmla="*/ f33 1 154928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7886700" h="15492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9BBB59"/>
            </a:solidFill>
            <a:ln w="25402" cap="flat">
              <a:solidFill>
                <a:srgbClr val="FFFFFF"/>
              </a:solidFill>
              <a:prstDash val="solid"/>
            </a:ln>
            <a:effectLst>
              <a:outerShdw dist="22997" dir="5400000" algn="tl">
                <a:srgbClr val="000000">
                  <a:alpha val="35000"/>
                </a:srgbClr>
              </a:outerShdw>
            </a:effectLst>
          </p:spPr>
          <p:txBody>
            <a:bodyPr vert="horz" wrap="square" lIns="224220" tIns="224220" rIns="224220" bIns="224220" anchor="ctr" anchorCtr="0" compatLnSpc="1">
              <a:noAutofit/>
            </a:bodyPr>
            <a:lstStyle/>
            <a:p>
              <a:pPr marL="0" marR="0" lvl="0" indent="0" algn="l" defTabSz="1733546" rtl="0" fontAlgn="auto" hangingPunct="1">
                <a:lnSpc>
                  <a:spcPct val="90000"/>
                </a:lnSpc>
                <a:spcBef>
                  <a:spcPts val="0"/>
                </a:spcBef>
                <a:spcAft>
                  <a:spcPts val="1600"/>
                </a:spcAft>
                <a:buNone/>
                <a:tabLst/>
                <a:defRPr sz="1800" b="0" i="0" u="none" strike="noStrike" kern="0" cap="none" spc="0" baseline="0">
                  <a:solidFill>
                    <a:srgbClr val="000000"/>
                  </a:solidFill>
                  <a:uFillTx/>
                </a:defRPr>
              </a:pPr>
              <a:r>
                <a:rPr lang="en-US" sz="3900" b="0" i="0" u="none" strike="noStrike" kern="1200" cap="none" spc="0" baseline="0">
                  <a:solidFill>
                    <a:srgbClr val="FFFFFF"/>
                  </a:solidFill>
                  <a:uFillTx/>
                  <a:latin typeface="Calibri"/>
                </a:rPr>
                <a:t>Less frequent than in GANs, but still an issue in certain implementations.</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6">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C9FF5C1C-AF40-5760-A139-F2F3B35484BE}"/>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2F332105-D13F-D3FB-A677-1A4693BC5B07}"/>
              </a:ext>
            </a:extLst>
          </p:cNvPr>
          <p:cNvSpPr txBox="1">
            <a:spLocks noGrp="1"/>
          </p:cNvSpPr>
          <p:nvPr>
            <p:ph type="title"/>
          </p:nvPr>
        </p:nvSpPr>
        <p:spPr>
          <a:xfrm>
            <a:off x="628650" y="459860"/>
            <a:ext cx="7886700" cy="1004596"/>
          </a:xfrm>
        </p:spPr>
        <p:txBody>
          <a:bodyPr/>
          <a:lstStyle/>
          <a:p>
            <a:pPr lvl="0"/>
            <a:r>
              <a:rPr lang="en-GB">
                <a:solidFill>
                  <a:srgbClr val="FFFFFF"/>
                </a:solidFill>
              </a:rPr>
              <a:t>Challenges and Future Directions</a:t>
            </a:r>
          </a:p>
        </p:txBody>
      </p:sp>
      <p:sp>
        <p:nvSpPr>
          <p:cNvPr id="4" name="Rectangle: Rounded Corners 10">
            <a:extLst>
              <a:ext uri="{FF2B5EF4-FFF2-40B4-BE49-F238E27FC236}">
                <a16:creationId xmlns:a16="http://schemas.microsoft.com/office/drawing/2014/main" id="{3E38981D-9A15-5F3B-B392-C07C719265C1}"/>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C47C4418-A656-5D15-F228-139F6E448CE8}"/>
              </a:ext>
            </a:extLst>
          </p:cNvPr>
          <p:cNvGrpSpPr/>
          <p:nvPr/>
        </p:nvGrpSpPr>
        <p:grpSpPr>
          <a:xfrm>
            <a:off x="656996" y="2176582"/>
            <a:ext cx="7830006" cy="3599993"/>
            <a:chOff x="656996" y="2176582"/>
            <a:chExt cx="7830006" cy="3599993"/>
          </a:xfrm>
        </p:grpSpPr>
        <p:sp>
          <p:nvSpPr>
            <p:cNvPr id="6" name="Forma livre: Forma 5">
              <a:extLst>
                <a:ext uri="{FF2B5EF4-FFF2-40B4-BE49-F238E27FC236}">
                  <a16:creationId xmlns:a16="http://schemas.microsoft.com/office/drawing/2014/main" id="{9F7E4384-7A08-2478-FF1D-BABCAF1661D7}"/>
                </a:ext>
              </a:extLst>
            </p:cNvPr>
            <p:cNvSpPr/>
            <p:nvPr/>
          </p:nvSpPr>
          <p:spPr>
            <a:xfrm>
              <a:off x="1358999"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Checkmark">
              <a:extLst>
                <a:ext uri="{FF2B5EF4-FFF2-40B4-BE49-F238E27FC236}">
                  <a16:creationId xmlns:a16="http://schemas.microsoft.com/office/drawing/2014/main" id="{B2B5FCD8-4926-0142-63A5-E52A851583C6}"/>
                </a:ext>
              </a:extLst>
            </p:cNvPr>
            <p:cNvSpPr/>
            <p:nvPr/>
          </p:nvSpPr>
          <p:spPr>
            <a:xfrm>
              <a:off x="1826998" y="2644581"/>
              <a:ext cx="1259997" cy="1259997"/>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D04EACC6-59DD-3661-A7D4-7C72CA9F69B5}"/>
                </a:ext>
              </a:extLst>
            </p:cNvPr>
            <p:cNvSpPr/>
            <p:nvPr/>
          </p:nvSpPr>
          <p:spPr>
            <a:xfrm>
              <a:off x="656996"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Scalability</a:t>
              </a:r>
            </a:p>
          </p:txBody>
        </p:sp>
        <p:sp>
          <p:nvSpPr>
            <p:cNvPr id="9" name="Forma livre: Forma 8">
              <a:extLst>
                <a:ext uri="{FF2B5EF4-FFF2-40B4-BE49-F238E27FC236}">
                  <a16:creationId xmlns:a16="http://schemas.microsoft.com/office/drawing/2014/main" id="{30087048-1FBE-0D50-4175-A35F8CA5A0E6}"/>
                </a:ext>
              </a:extLst>
            </p:cNvPr>
            <p:cNvSpPr/>
            <p:nvPr/>
          </p:nvSpPr>
          <p:spPr>
            <a:xfrm>
              <a:off x="5588995" y="2176582"/>
              <a:ext cx="2195995" cy="219599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val f7"/>
                <a:gd name="f15" fmla="+- 2700000 f2 0"/>
                <a:gd name="f16" fmla="*/ f9 f1 1"/>
                <a:gd name="f17" fmla="*/ f10 f1 1"/>
                <a:gd name="f18" fmla="?: f11 f4 1"/>
                <a:gd name="f19" fmla="?: f12 f5 1"/>
                <a:gd name="f20" fmla="?: f13 f6 1"/>
                <a:gd name="f21" fmla="*/ f15 f8 1"/>
                <a:gd name="f22" fmla="*/ f16 1 f3"/>
                <a:gd name="f23" fmla="*/ f17 1 f3"/>
                <a:gd name="f24" fmla="*/ f18 1 21600"/>
                <a:gd name="f25" fmla="*/ f19 1 21600"/>
                <a:gd name="f26" fmla="*/ 21600 f18 1"/>
                <a:gd name="f27" fmla="*/ 21600 f19 1"/>
                <a:gd name="f28" fmla="*/ f21 1 f1"/>
                <a:gd name="f29" fmla="+- f22 0 f2"/>
                <a:gd name="f30" fmla="+- f23 0 f2"/>
                <a:gd name="f31" fmla="min f25 f24"/>
                <a:gd name="f32" fmla="*/ f26 1 f20"/>
                <a:gd name="f33" fmla="*/ f27 1 f20"/>
                <a:gd name="f34" fmla="+- 0 0 f28"/>
                <a:gd name="f35" fmla="val f32"/>
                <a:gd name="f36" fmla="val f33"/>
                <a:gd name="f37" fmla="+- 0 0 f34"/>
                <a:gd name="f38" fmla="*/ f14 f31 1"/>
                <a:gd name="f39" fmla="+- f36 0 f14"/>
                <a:gd name="f40" fmla="+- f35 0 f14"/>
                <a:gd name="f41" fmla="*/ f37 f1 1"/>
                <a:gd name="f42" fmla="*/ f39 1 2"/>
                <a:gd name="f43" fmla="*/ f40 1 2"/>
                <a:gd name="f44" fmla="*/ f41 1 f8"/>
                <a:gd name="f45" fmla="+- f14 f42 0"/>
                <a:gd name="f46" fmla="+- f14 f43 0"/>
                <a:gd name="f47" fmla="+- f44 0 f2"/>
                <a:gd name="f48" fmla="*/ f43 f31 1"/>
                <a:gd name="f49" fmla="*/ f42 f31 1"/>
                <a:gd name="f50" fmla="cos 1 f47"/>
                <a:gd name="f51" fmla="sin 1 f47"/>
                <a:gd name="f52" fmla="*/ f45 f31 1"/>
                <a:gd name="f53" fmla="+- 0 0 f50"/>
                <a:gd name="f54" fmla="+- 0 0 f51"/>
                <a:gd name="f55" fmla="+- 0 0 f53"/>
                <a:gd name="f56" fmla="+- 0 0 f54"/>
                <a:gd name="f57" fmla="*/ f55 f43 1"/>
                <a:gd name="f58" fmla="*/ f56 f42 1"/>
                <a:gd name="f59" fmla="+- f46 0 f57"/>
                <a:gd name="f60" fmla="+- f46 f57 0"/>
                <a:gd name="f61" fmla="+- f45 0 f58"/>
                <a:gd name="f62" fmla="+- f45 f58 0"/>
                <a:gd name="f63" fmla="*/ f59 f31 1"/>
                <a:gd name="f64" fmla="*/ f61 f31 1"/>
                <a:gd name="f65" fmla="*/ f60 f31 1"/>
                <a:gd name="f66" fmla="*/ f62 f31 1"/>
              </a:gdLst>
              <a:ahLst/>
              <a:cxnLst>
                <a:cxn ang="3cd4">
                  <a:pos x="hc" y="t"/>
                </a:cxn>
                <a:cxn ang="0">
                  <a:pos x="r" y="vc"/>
                </a:cxn>
                <a:cxn ang="cd4">
                  <a:pos x="hc" y="b"/>
                </a:cxn>
                <a:cxn ang="cd2">
                  <a:pos x="l" y="vc"/>
                </a:cxn>
                <a:cxn ang="f29">
                  <a:pos x="f63" y="f64"/>
                </a:cxn>
                <a:cxn ang="f30">
                  <a:pos x="f63" y="f66"/>
                </a:cxn>
                <a:cxn ang="f30">
                  <a:pos x="f65" y="f66"/>
                </a:cxn>
                <a:cxn ang="f29">
                  <a:pos x="f65" y="f64"/>
                </a:cxn>
              </a:cxnLst>
              <a:rect l="f63" t="f64" r="f65" b="f66"/>
              <a:pathLst>
                <a:path>
                  <a:moveTo>
                    <a:pt x="f38" y="f52"/>
                  </a:moveTo>
                  <a:arcTo wR="f48" hR="f49" stAng="f1" swAng="f0"/>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Head with Gears">
              <a:extLst>
                <a:ext uri="{FF2B5EF4-FFF2-40B4-BE49-F238E27FC236}">
                  <a16:creationId xmlns:a16="http://schemas.microsoft.com/office/drawing/2014/main" id="{4D0198FA-B0DB-6D5E-408E-6E1C88DCB795}"/>
                </a:ext>
              </a:extLst>
            </p:cNvPr>
            <p:cNvSpPr/>
            <p:nvPr/>
          </p:nvSpPr>
          <p:spPr>
            <a:xfrm>
              <a:off x="6057003" y="2644581"/>
              <a:ext cx="1259997" cy="1259997"/>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266DA9CE-0335-CFD7-1C13-DA3C78FF5B84}"/>
                </a:ext>
              </a:extLst>
            </p:cNvPr>
            <p:cNvSpPr/>
            <p:nvPr/>
          </p:nvSpPr>
          <p:spPr>
            <a:xfrm>
              <a:off x="4887001" y="5056577"/>
              <a:ext cx="3600001" cy="719998"/>
            </a:xfrm>
            <a:custGeom>
              <a:avLst/>
              <a:gdLst>
                <a:gd name="f0" fmla="val 10800000"/>
                <a:gd name="f1" fmla="val 5400000"/>
                <a:gd name="f2" fmla="val 180"/>
                <a:gd name="f3" fmla="val w"/>
                <a:gd name="f4" fmla="val h"/>
                <a:gd name="f5" fmla="val 0"/>
                <a:gd name="f6" fmla="val 3600000"/>
                <a:gd name="f7" fmla="val 720000"/>
                <a:gd name="f8" fmla="+- 0 0 -90"/>
                <a:gd name="f9" fmla="*/ f3 1 3600000"/>
                <a:gd name="f10" fmla="*/ f4 1 720000"/>
                <a:gd name="f11" fmla="val f5"/>
                <a:gd name="f12" fmla="val f6"/>
                <a:gd name="f13" fmla="val f7"/>
                <a:gd name="f14" fmla="*/ f8 f0 1"/>
                <a:gd name="f15" fmla="+- f13 0 f11"/>
                <a:gd name="f16" fmla="+- f12 0 f11"/>
                <a:gd name="f17" fmla="*/ f14 1 f2"/>
                <a:gd name="f18" fmla="*/ f16 1 3600000"/>
                <a:gd name="f19" fmla="*/ f15 1 720000"/>
                <a:gd name="f20" fmla="*/ 0 f16 1"/>
                <a:gd name="f21" fmla="*/ 0 f15 1"/>
                <a:gd name="f22" fmla="*/ 3600000 f16 1"/>
                <a:gd name="f23" fmla="*/ 720000 f15 1"/>
                <a:gd name="f24" fmla="+- f17 0 f1"/>
                <a:gd name="f25" fmla="*/ f20 1 3600000"/>
                <a:gd name="f26" fmla="*/ f21 1 720000"/>
                <a:gd name="f27" fmla="*/ f22 1 360000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0000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all" spc="0" baseline="0">
                  <a:solidFill>
                    <a:srgbClr val="000000"/>
                  </a:solidFill>
                  <a:uFillTx/>
                </a:defRPr>
              </a:pPr>
              <a:r>
                <a:rPr lang="en-US" sz="1700" b="0" i="0" u="none" strike="noStrike" kern="1200" cap="all" spc="0" baseline="0">
                  <a:solidFill>
                    <a:srgbClr val="000000"/>
                  </a:solidFill>
                  <a:uFillTx/>
                  <a:latin typeface="Calibri"/>
                </a:rPr>
                <a:t>Efforts focus on making training and inference more efficient.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7">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61B047FE-4435-7132-04BD-DCAC4AD931E3}"/>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7DEE7EBF-08E1-6300-F186-F11ACB172FF6}"/>
              </a:ext>
            </a:extLst>
          </p:cNvPr>
          <p:cNvSpPr txBox="1">
            <a:spLocks noGrp="1"/>
          </p:cNvSpPr>
          <p:nvPr>
            <p:ph type="title"/>
          </p:nvPr>
        </p:nvSpPr>
        <p:spPr>
          <a:xfrm>
            <a:off x="628650" y="459860"/>
            <a:ext cx="7886700" cy="1004596"/>
          </a:xfrm>
        </p:spPr>
        <p:txBody>
          <a:bodyPr/>
          <a:lstStyle/>
          <a:p>
            <a:pPr lvl="0"/>
            <a:r>
              <a:rPr lang="en-GB">
                <a:solidFill>
                  <a:srgbClr val="FFFFFF"/>
                </a:solidFill>
              </a:rPr>
              <a:t>Conclusion</a:t>
            </a:r>
          </a:p>
        </p:txBody>
      </p:sp>
      <p:sp>
        <p:nvSpPr>
          <p:cNvPr id="4" name="Rectangle: Rounded Corners 10">
            <a:extLst>
              <a:ext uri="{FF2B5EF4-FFF2-40B4-BE49-F238E27FC236}">
                <a16:creationId xmlns:a16="http://schemas.microsoft.com/office/drawing/2014/main" id="{ED9E44BA-1922-0297-E1B1-2854D6A9A6D7}"/>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31AE9B98-EA85-CD1D-ED51-E49367BAD566}"/>
              </a:ext>
            </a:extLst>
          </p:cNvPr>
          <p:cNvGrpSpPr/>
          <p:nvPr/>
        </p:nvGrpSpPr>
        <p:grpSpPr>
          <a:xfrm>
            <a:off x="644761" y="2597024"/>
            <a:ext cx="7854468" cy="2759110"/>
            <a:chOff x="644761" y="2597024"/>
            <a:chExt cx="7854468" cy="2759110"/>
          </a:xfrm>
        </p:grpSpPr>
        <p:sp>
          <p:nvSpPr>
            <p:cNvPr id="6" name="Retângulo 5" descr="Checkmark">
              <a:extLst>
                <a:ext uri="{FF2B5EF4-FFF2-40B4-BE49-F238E27FC236}">
                  <a16:creationId xmlns:a16="http://schemas.microsoft.com/office/drawing/2014/main" id="{B8614069-C4CD-97B0-8E02-C85A3753736F}"/>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8BC8C2B2-D49C-D15D-160A-698F46232EAB}"/>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Key Takeaways</a:t>
              </a:r>
            </a:p>
          </p:txBody>
        </p:sp>
        <p:sp>
          <p:nvSpPr>
            <p:cNvPr id="8" name="Retângulo 7" descr="Flowchart">
              <a:extLst>
                <a:ext uri="{FF2B5EF4-FFF2-40B4-BE49-F238E27FC236}">
                  <a16:creationId xmlns:a16="http://schemas.microsoft.com/office/drawing/2014/main" id="{D71F0437-BBE9-E69D-2EDD-E7072F7E98FE}"/>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69F349AA-21D2-020D-1961-22152186C9A1}"/>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11202"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600" b="0" i="0" u="none" strike="noStrike" kern="1200" cap="none" spc="0" baseline="0">
                  <a:solidFill>
                    <a:srgbClr val="000000"/>
                  </a:solidFill>
                  <a:uFillTx/>
                  <a:latin typeface="Calibri"/>
                </a:rPr>
                <a:t>Diffusion models are powerful generative models with high-quality outputs, but efficiency improvements are needed.</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28">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60298A1C-3E83-B23A-BE51-CACD66446E6C}"/>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786C5AC-8922-49B4-5592-DA814A57C210}"/>
              </a:ext>
            </a:extLst>
          </p:cNvPr>
          <p:cNvSpPr txBox="1">
            <a:spLocks noGrp="1"/>
          </p:cNvSpPr>
          <p:nvPr>
            <p:ph type="title"/>
          </p:nvPr>
        </p:nvSpPr>
        <p:spPr>
          <a:xfrm>
            <a:off x="628650" y="459860"/>
            <a:ext cx="7886700" cy="1004596"/>
          </a:xfrm>
        </p:spPr>
        <p:txBody>
          <a:bodyPr/>
          <a:lstStyle/>
          <a:p>
            <a:pPr lvl="0"/>
            <a:r>
              <a:rPr lang="en-GB">
                <a:solidFill>
                  <a:srgbClr val="FFFFFF"/>
                </a:solidFill>
              </a:rPr>
              <a:t>Conclusion</a:t>
            </a:r>
          </a:p>
        </p:txBody>
      </p:sp>
      <p:sp>
        <p:nvSpPr>
          <p:cNvPr id="4" name="Rectangle: Rounded Corners 10">
            <a:extLst>
              <a:ext uri="{FF2B5EF4-FFF2-40B4-BE49-F238E27FC236}">
                <a16:creationId xmlns:a16="http://schemas.microsoft.com/office/drawing/2014/main" id="{129B3EB4-EBDC-E735-DA98-43A09138BBEE}"/>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FFA19B5E-CCC7-7337-7E2E-7E75C368703A}"/>
              </a:ext>
            </a:extLst>
          </p:cNvPr>
          <p:cNvGrpSpPr/>
          <p:nvPr/>
        </p:nvGrpSpPr>
        <p:grpSpPr>
          <a:xfrm>
            <a:off x="644761" y="2597024"/>
            <a:ext cx="7854468" cy="2759110"/>
            <a:chOff x="644761" y="2597024"/>
            <a:chExt cx="7854468" cy="2759110"/>
          </a:xfrm>
        </p:grpSpPr>
        <p:sp>
          <p:nvSpPr>
            <p:cNvPr id="6" name="Retângulo 5" descr="Magnifying glass">
              <a:extLst>
                <a:ext uri="{FF2B5EF4-FFF2-40B4-BE49-F238E27FC236}">
                  <a16:creationId xmlns:a16="http://schemas.microsoft.com/office/drawing/2014/main" id="{EA861CFE-8A6A-D394-1F0E-DCCC541BC999}"/>
                </a:ext>
              </a:extLst>
            </p:cNvPr>
            <p:cNvSpPr/>
            <p:nvPr/>
          </p:nvSpPr>
          <p:spPr>
            <a:xfrm>
              <a:off x="1637854" y="2597024"/>
              <a:ext cx="1625062" cy="1625062"/>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E05106A5-A2E3-92A3-9DE6-28A285306E0B}"/>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Future Research</a:t>
              </a:r>
            </a:p>
          </p:txBody>
        </p:sp>
        <p:sp>
          <p:nvSpPr>
            <p:cNvPr id="8" name="Retângulo 7" descr="Processor">
              <a:extLst>
                <a:ext uri="{FF2B5EF4-FFF2-40B4-BE49-F238E27FC236}">
                  <a16:creationId xmlns:a16="http://schemas.microsoft.com/office/drawing/2014/main" id="{F28F928E-2697-CE8B-8F13-E786811600DF}"/>
                </a:ext>
              </a:extLst>
            </p:cNvPr>
            <p:cNvSpPr/>
            <p:nvPr/>
          </p:nvSpPr>
          <p:spPr>
            <a:xfrm>
              <a:off x="5881082" y="2597024"/>
              <a:ext cx="1625062" cy="1625062"/>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8860E565-D5F2-6AD4-9935-1BE2B0A0123D}"/>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755651" rtl="0" fontAlgn="auto" hangingPunct="1">
                <a:lnSpc>
                  <a:spcPct val="90000"/>
                </a:lnSpc>
                <a:spcBef>
                  <a:spcPts val="0"/>
                </a:spcBef>
                <a:spcAft>
                  <a:spcPts val="700"/>
                </a:spcAft>
                <a:buNone/>
                <a:tabLst/>
                <a:defRPr sz="1800" b="0" i="0" u="none" strike="noStrike" kern="0" cap="none" spc="0" baseline="0">
                  <a:solidFill>
                    <a:srgbClr val="000000"/>
                  </a:solidFill>
                  <a:uFillTx/>
                </a:defRPr>
              </a:pPr>
              <a:r>
                <a:rPr lang="en-US" sz="1700" b="0" i="0" u="none" strike="noStrike" kern="1200" cap="none" spc="0" baseline="0">
                  <a:solidFill>
                    <a:srgbClr val="000000"/>
                  </a:solidFill>
                  <a:uFillTx/>
                  <a:latin typeface="Calibri"/>
                </a:rPr>
                <a:t>Research focuses on making them faster, scalable, and applicable to real-world scenarios.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0">
    <p:bg>
      <p:bgPr>
        <a:solidFill>
          <a:srgbClr val="FFFFFF"/>
        </a:solidFill>
        <a:effectLst/>
      </p:bgPr>
    </p:bg>
    <p:spTree>
      <p:nvGrpSpPr>
        <p:cNvPr id="1" name=""/>
        <p:cNvGrpSpPr/>
        <p:nvPr/>
      </p:nvGrpSpPr>
      <p:grpSpPr>
        <a:xfrm>
          <a:off x="0" y="0"/>
          <a:ext cx="0" cy="0"/>
          <a:chOff x="0" y="0"/>
          <a:chExt cx="0" cy="0"/>
        </a:xfrm>
      </p:grpSpPr>
      <p:sp>
        <p:nvSpPr>
          <p:cNvPr id="2" name="Rectangle 1032">
            <a:extLst>
              <a:ext uri="{FF2B5EF4-FFF2-40B4-BE49-F238E27FC236}">
                <a16:creationId xmlns:a16="http://schemas.microsoft.com/office/drawing/2014/main" id="{95187EFA-5B47-A2BA-B402-9500269CE2CD}"/>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D7890C"/>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Rectangle 1034">
            <a:extLst>
              <a:ext uri="{FF2B5EF4-FFF2-40B4-BE49-F238E27FC236}">
                <a16:creationId xmlns:a16="http://schemas.microsoft.com/office/drawing/2014/main" id="{FA244260-B1FA-F242-A87B-B2706902EC17}"/>
              </a:ext>
              <a:ext uri="{C183D7F6-B498-43B3-948B-1728B52AA6E4}">
                <adec:decorative xmlns:adec="http://schemas.microsoft.com/office/drawing/2017/decorative" val="1"/>
              </a:ext>
            </a:extLst>
          </p:cNvPr>
          <p:cNvSpPr>
            <a:spLocks noMove="1" noResize="1"/>
          </p:cNvSpPr>
          <p:nvPr/>
        </p:nvSpPr>
        <p:spPr>
          <a:xfrm>
            <a:off x="4692645" y="480060"/>
            <a:ext cx="4093595" cy="5897880"/>
          </a:xfrm>
          <a:prstGeom prst="rect">
            <a:avLst/>
          </a:prstGeom>
          <a:solidFill>
            <a:srgbClr val="FFFFFF"/>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4" name="Picture 4" descr="Adorable Cat Images for Feline Enthusiasts | AI Art Generator | Easy-Peasy. AI">
            <a:extLst>
              <a:ext uri="{FF2B5EF4-FFF2-40B4-BE49-F238E27FC236}">
                <a16:creationId xmlns:a16="http://schemas.microsoft.com/office/drawing/2014/main" id="{93C5FDAB-D61A-B293-675A-76C9F2C042B0}"/>
              </a:ext>
            </a:extLst>
          </p:cNvPr>
          <p:cNvPicPr>
            <a:picLocks noChangeAspect="1"/>
          </p:cNvPicPr>
          <p:nvPr/>
        </p:nvPicPr>
        <p:blipFill>
          <a:blip r:embed="rId3"/>
          <a:stretch>
            <a:fillRect/>
          </a:stretch>
        </p:blipFill>
        <p:spPr>
          <a:xfrm>
            <a:off x="4815779" y="1505331"/>
            <a:ext cx="3847337" cy="3847337"/>
          </a:xfrm>
          <a:prstGeom prst="rect">
            <a:avLst/>
          </a:prstGeom>
          <a:noFill/>
          <a:ln cap="flat">
            <a:noFill/>
          </a:ln>
          <a:effectLst>
            <a:outerShdw dist="22997" dir="5400000" algn="tl">
              <a:srgbClr val="000000">
                <a:alpha val="35000"/>
              </a:srgbClr>
            </a:outerShdw>
          </a:effectLst>
        </p:spPr>
      </p:pic>
      <p:sp>
        <p:nvSpPr>
          <p:cNvPr id="5" name="Rectangle 1036">
            <a:extLst>
              <a:ext uri="{FF2B5EF4-FFF2-40B4-BE49-F238E27FC236}">
                <a16:creationId xmlns:a16="http://schemas.microsoft.com/office/drawing/2014/main" id="{5A76F5E4-A162-C84D-29FF-2AB0D4D6C878}"/>
              </a:ext>
              <a:ext uri="{C183D7F6-B498-43B3-948B-1728B52AA6E4}">
                <adec:decorative xmlns:adec="http://schemas.microsoft.com/office/drawing/2017/decorative" val="1"/>
              </a:ext>
            </a:extLst>
          </p:cNvPr>
          <p:cNvSpPr>
            <a:spLocks noMove="1" noResize="1"/>
          </p:cNvSpPr>
          <p:nvPr/>
        </p:nvSpPr>
        <p:spPr>
          <a:xfrm>
            <a:off x="357759" y="480060"/>
            <a:ext cx="4093585" cy="5897880"/>
          </a:xfrm>
          <a:prstGeom prst="rect">
            <a:avLst/>
          </a:prstGeom>
          <a:solidFill>
            <a:srgbClr val="FFFFFF"/>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pic>
        <p:nvPicPr>
          <p:cNvPr id="6" name="Picture 2" descr="Noise Review">
            <a:extLst>
              <a:ext uri="{FF2B5EF4-FFF2-40B4-BE49-F238E27FC236}">
                <a16:creationId xmlns:a16="http://schemas.microsoft.com/office/drawing/2014/main" id="{140B7F28-9BD5-2E84-2162-00CC030267F1}"/>
              </a:ext>
            </a:extLst>
          </p:cNvPr>
          <p:cNvPicPr>
            <a:picLocks noChangeAspect="1"/>
          </p:cNvPicPr>
          <p:nvPr/>
        </p:nvPicPr>
        <p:blipFill>
          <a:blip r:embed="rId4"/>
          <a:stretch>
            <a:fillRect/>
          </a:stretch>
        </p:blipFill>
        <p:spPr>
          <a:xfrm>
            <a:off x="480882" y="1986250"/>
            <a:ext cx="3847337" cy="2885498"/>
          </a:xfrm>
          <a:prstGeom prst="rect">
            <a:avLst/>
          </a:prstGeom>
          <a:noFill/>
          <a:ln cap="flat">
            <a:noFill/>
          </a:ln>
          <a:effectLst>
            <a:outerShdw dist="22997" dir="5400000" algn="tl">
              <a:srgbClr val="000000">
                <a:alpha val="35000"/>
              </a:srgbClr>
            </a:outerShdw>
          </a:effectLst>
        </p:spPr>
      </p:pic>
      <p:cxnSp>
        <p:nvCxnSpPr>
          <p:cNvPr id="7" name="Straight Arrow Connector 6">
            <a:extLst>
              <a:ext uri="{FF2B5EF4-FFF2-40B4-BE49-F238E27FC236}">
                <a16:creationId xmlns:a16="http://schemas.microsoft.com/office/drawing/2014/main" id="{2DF15E6A-4DC6-7CC0-D23A-2CE85B3436FB}"/>
              </a:ext>
            </a:extLst>
          </p:cNvPr>
          <p:cNvCxnSpPr>
            <a:endCxn id="4" idx="1"/>
          </p:cNvCxnSpPr>
          <p:nvPr/>
        </p:nvCxnSpPr>
        <p:spPr>
          <a:xfrm>
            <a:off x="3959352" y="3429000"/>
            <a:ext cx="856427" cy="0"/>
          </a:xfrm>
          <a:prstGeom prst="straightConnector1">
            <a:avLst/>
          </a:prstGeom>
          <a:noFill/>
          <a:ln w="25402" cap="flat">
            <a:solidFill>
              <a:srgbClr val="4F81BD"/>
            </a:solidFill>
            <a:prstDash val="solid"/>
            <a:tailEnd type="arrow"/>
          </a:ln>
          <a:effectLst>
            <a:outerShdw dist="19997" dir="5400000" algn="tl">
              <a:srgbClr val="000000">
                <a:alpha val="38000"/>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29">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DD38DB1D-6B89-AD3C-8A98-8F59D089DCDC}"/>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rgbClr val="C0504D"/>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3CBE784B-3258-D7C1-BDF0-35B0976D0EB7}"/>
              </a:ext>
            </a:extLst>
          </p:cNvPr>
          <p:cNvSpPr txBox="1">
            <a:spLocks noGrp="1"/>
          </p:cNvSpPr>
          <p:nvPr>
            <p:ph type="title"/>
          </p:nvPr>
        </p:nvSpPr>
        <p:spPr>
          <a:xfrm>
            <a:off x="628650" y="459860"/>
            <a:ext cx="7886700" cy="1004596"/>
          </a:xfrm>
        </p:spPr>
        <p:txBody>
          <a:bodyPr/>
          <a:lstStyle/>
          <a:p>
            <a:pPr lvl="0"/>
            <a:r>
              <a:rPr lang="en-GB">
                <a:solidFill>
                  <a:srgbClr val="FFFFFF"/>
                </a:solidFill>
              </a:rPr>
              <a:t>Thank You!</a:t>
            </a:r>
          </a:p>
        </p:txBody>
      </p:sp>
      <p:sp>
        <p:nvSpPr>
          <p:cNvPr id="4" name="Rectangle: Rounded Corners 10">
            <a:extLst>
              <a:ext uri="{FF2B5EF4-FFF2-40B4-BE49-F238E27FC236}">
                <a16:creationId xmlns:a16="http://schemas.microsoft.com/office/drawing/2014/main" id="{232E48F0-3A40-2021-6E18-9A311E664571}"/>
              </a:ext>
              <a:ext uri="{C183D7F6-B498-43B3-948B-1728B52AA6E4}">
                <adec:decorative xmlns:adec="http://schemas.microsoft.com/office/drawing/2017/decorative" val="1"/>
              </a:ext>
            </a:extLst>
          </p:cNvPr>
          <p:cNvSpPr>
            <a:spLocks noMove="1" noResize="1"/>
          </p:cNvSpPr>
          <p:nvPr/>
        </p:nvSpPr>
        <p:spPr>
          <a:xfrm>
            <a:off x="434623" y="1587974"/>
            <a:ext cx="8274753" cy="4768376"/>
          </a:xfrm>
          <a:custGeom>
            <a:avLst>
              <a:gd name="f0" fmla="val 686"/>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95000"/>
            </a:srgbClr>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nvGrpSpPr>
          <p:cNvPr id="5" name="Content Placeholder 2">
            <a:extLst>
              <a:ext uri="{FF2B5EF4-FFF2-40B4-BE49-F238E27FC236}">
                <a16:creationId xmlns:a16="http://schemas.microsoft.com/office/drawing/2014/main" id="{694E1E0A-06C3-1AAA-8BFC-E4799078496E}"/>
              </a:ext>
            </a:extLst>
          </p:cNvPr>
          <p:cNvGrpSpPr/>
          <p:nvPr/>
        </p:nvGrpSpPr>
        <p:grpSpPr>
          <a:xfrm>
            <a:off x="644761" y="2597024"/>
            <a:ext cx="7854468" cy="2759110"/>
            <a:chOff x="644761" y="2597024"/>
            <a:chExt cx="7854468" cy="2759110"/>
          </a:xfrm>
        </p:grpSpPr>
        <p:sp>
          <p:nvSpPr>
            <p:cNvPr id="6" name="Retângulo 5" descr="GanttChart">
              <a:extLst>
                <a:ext uri="{FF2B5EF4-FFF2-40B4-BE49-F238E27FC236}">
                  <a16:creationId xmlns:a16="http://schemas.microsoft.com/office/drawing/2014/main" id="{F0469418-FE45-CEEC-5C7E-AFD9A70C31CF}"/>
                </a:ext>
              </a:extLst>
            </p:cNvPr>
            <p:cNvSpPr/>
            <p:nvPr/>
          </p:nvSpPr>
          <p:spPr>
            <a:xfrm>
              <a:off x="1637854" y="2597024"/>
              <a:ext cx="1625062" cy="1625062"/>
            </a:xfrm>
            <a:prstGeom prst="rect">
              <a:avLst/>
            </a:prstGeom>
            <a:blipFill>
              <a:blip r:embed="rId2">
                <a:extLst>
                  <a:ext uri="{96DAC541-7B7A-43D3-8B79-37D633B846F1}">
                    <asvg:svgBlip xmlns:asvg="http://schemas.microsoft.com/office/drawing/2016/SVG/main" r:embed="rId3"/>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Forma livre: Forma 6">
              <a:extLst>
                <a:ext uri="{FF2B5EF4-FFF2-40B4-BE49-F238E27FC236}">
                  <a16:creationId xmlns:a16="http://schemas.microsoft.com/office/drawing/2014/main" id="{8318F568-9669-4C2E-27E8-B9C6A1054773}"/>
                </a:ext>
              </a:extLst>
            </p:cNvPr>
            <p:cNvSpPr/>
            <p:nvPr/>
          </p:nvSpPr>
          <p:spPr>
            <a:xfrm>
              <a:off x="644761"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GB" sz="2500" b="0" i="0" u="none" strike="noStrike" kern="1200" cap="none" spc="0" baseline="0">
                  <a:solidFill>
                    <a:srgbClr val="000000"/>
                  </a:solidFill>
                  <a:uFillTx/>
                  <a:latin typeface="Calibri"/>
                </a:rPr>
                <a:t>Final Slide</a:t>
              </a:r>
              <a:endParaRPr lang="en-US" sz="2500" b="0" i="0" u="none" strike="noStrike" kern="1200" cap="none" spc="0" baseline="0">
                <a:solidFill>
                  <a:srgbClr val="000000"/>
                </a:solidFill>
                <a:uFillTx/>
                <a:latin typeface="Calibri"/>
              </a:endParaRPr>
            </a:p>
          </p:txBody>
        </p:sp>
        <p:sp>
          <p:nvSpPr>
            <p:cNvPr id="8" name="Retângulo 7" descr="Questions">
              <a:extLst>
                <a:ext uri="{FF2B5EF4-FFF2-40B4-BE49-F238E27FC236}">
                  <a16:creationId xmlns:a16="http://schemas.microsoft.com/office/drawing/2014/main" id="{8A7B4448-1990-2F43-9D58-88FFC7492F4E}"/>
                </a:ext>
              </a:extLst>
            </p:cNvPr>
            <p:cNvSpPr/>
            <p:nvPr/>
          </p:nvSpPr>
          <p:spPr>
            <a:xfrm>
              <a:off x="5881082" y="2597024"/>
              <a:ext cx="1625062" cy="1625062"/>
            </a:xfrm>
            <a:prstGeom prst="rect">
              <a:avLst/>
            </a:prstGeom>
            <a:blipFill>
              <a:blip r:embed="rId4">
                <a:extLst>
                  <a:ext uri="{96DAC541-7B7A-43D3-8B79-37D633B846F1}">
                    <asvg:svgBlip xmlns:asvg="http://schemas.microsoft.com/office/drawing/2016/SVG/main" r:embed="rId5"/>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9" name="Forma livre: Forma 8">
              <a:extLst>
                <a:ext uri="{FF2B5EF4-FFF2-40B4-BE49-F238E27FC236}">
                  <a16:creationId xmlns:a16="http://schemas.microsoft.com/office/drawing/2014/main" id="{5EDEA8DA-4C8A-709F-5802-43286471BA23}"/>
                </a:ext>
              </a:extLst>
            </p:cNvPr>
            <p:cNvSpPr/>
            <p:nvPr/>
          </p:nvSpPr>
          <p:spPr>
            <a:xfrm>
              <a:off x="4887980" y="4636136"/>
              <a:ext cx="3611249" cy="719998"/>
            </a:xfrm>
            <a:custGeom>
              <a:avLst/>
              <a:gdLst>
                <a:gd name="f0" fmla="val 10800000"/>
                <a:gd name="f1" fmla="val 5400000"/>
                <a:gd name="f2" fmla="val 180"/>
                <a:gd name="f3" fmla="val w"/>
                <a:gd name="f4" fmla="val h"/>
                <a:gd name="f5" fmla="val 0"/>
                <a:gd name="f6" fmla="val 3611250"/>
                <a:gd name="f7" fmla="val 720000"/>
                <a:gd name="f8" fmla="+- 0 0 -90"/>
                <a:gd name="f9" fmla="*/ f3 1 3611250"/>
                <a:gd name="f10" fmla="*/ f4 1 720000"/>
                <a:gd name="f11" fmla="val f5"/>
                <a:gd name="f12" fmla="val f6"/>
                <a:gd name="f13" fmla="val f7"/>
                <a:gd name="f14" fmla="*/ f8 f0 1"/>
                <a:gd name="f15" fmla="+- f13 0 f11"/>
                <a:gd name="f16" fmla="+- f12 0 f11"/>
                <a:gd name="f17" fmla="*/ f14 1 f2"/>
                <a:gd name="f18" fmla="*/ f16 1 3611250"/>
                <a:gd name="f19" fmla="*/ f15 1 720000"/>
                <a:gd name="f20" fmla="*/ 0 f16 1"/>
                <a:gd name="f21" fmla="*/ 0 f15 1"/>
                <a:gd name="f22" fmla="*/ 3611250 f16 1"/>
                <a:gd name="f23" fmla="*/ 720000 f15 1"/>
                <a:gd name="f24" fmla="+- f17 0 f1"/>
                <a:gd name="f25" fmla="*/ f20 1 3611250"/>
                <a:gd name="f26" fmla="*/ f21 1 720000"/>
                <a:gd name="f27" fmla="*/ f22 1 3611250"/>
                <a:gd name="f28" fmla="*/ f23 1 72000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3611250" h="720000">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0" tIns="0" rIns="0" bIns="0" anchor="t" anchorCtr="1" compatLnSpc="1">
              <a:noAutofit/>
            </a:bodyPr>
            <a:lstStyle/>
            <a:p>
              <a:pPr marL="0" marR="0" lvl="0" indent="0" algn="ctr" defTabSz="1111252" rtl="0" fontAlgn="auto" hangingPunct="1">
                <a:lnSpc>
                  <a:spcPct val="90000"/>
                </a:lnSpc>
                <a:spcBef>
                  <a:spcPts val="0"/>
                </a:spcBef>
                <a:spcAft>
                  <a:spcPts val="1100"/>
                </a:spcAft>
                <a:buNone/>
                <a:tabLst/>
                <a:defRPr sz="1800" b="0" i="0" u="none" strike="noStrike" kern="0" cap="none" spc="0" baseline="0">
                  <a:solidFill>
                    <a:srgbClr val="000000"/>
                  </a:solidFill>
                  <a:uFillTx/>
                </a:defRPr>
              </a:pPr>
              <a:r>
                <a:rPr lang="en-US" sz="2500" b="0" i="0" u="none" strike="noStrike" kern="1200" cap="none" spc="0" baseline="0">
                  <a:solidFill>
                    <a:srgbClr val="000000"/>
                  </a:solidFill>
                  <a:uFillTx/>
                  <a:latin typeface="Calibri"/>
                </a:rPr>
                <a:t>Q&amp;A and further discussion.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1BF4-381D-7625-0C4B-3CF1FA42BB9B}"/>
              </a:ext>
            </a:extLst>
          </p:cNvPr>
          <p:cNvSpPr txBox="1">
            <a:spLocks noGrp="1"/>
          </p:cNvSpPr>
          <p:nvPr>
            <p:ph type="title"/>
          </p:nvPr>
        </p:nvSpPr>
        <p:spPr>
          <a:xfrm>
            <a:off x="5117905" y="741395"/>
            <a:ext cx="3368869" cy="1616202"/>
          </a:xfrm>
        </p:spPr>
        <p:txBody>
          <a:bodyPr anchor="b">
            <a:normAutofit fontScale="90000"/>
          </a:bodyPr>
          <a:lstStyle/>
          <a:p>
            <a:pPr lvl="0"/>
            <a:r>
              <a:rPr lang="en-GB" sz="3600" b="1"/>
              <a:t>Introduction to Diffusion Models</a:t>
            </a:r>
          </a:p>
        </p:txBody>
      </p:sp>
      <p:pic>
        <p:nvPicPr>
          <p:cNvPr id="3" name="Picture 4" descr="Glowing blue bubbles">
            <a:extLst>
              <a:ext uri="{FF2B5EF4-FFF2-40B4-BE49-F238E27FC236}">
                <a16:creationId xmlns:a16="http://schemas.microsoft.com/office/drawing/2014/main" id="{0F6A047C-922D-0028-E524-5CAA0D5AD196}"/>
              </a:ext>
            </a:extLst>
          </p:cNvPr>
          <p:cNvPicPr>
            <a:picLocks noChangeAspect="1"/>
          </p:cNvPicPr>
          <p:nvPr/>
        </p:nvPicPr>
        <p:blipFill>
          <a:blip r:embed="rId3"/>
          <a:srcRect l="44375" r="18125"/>
          <a:stretch>
            <a:fillRect/>
          </a:stretch>
        </p:blipFill>
        <p:spPr>
          <a:xfrm>
            <a:off x="18" y="9"/>
            <a:ext cx="4571981" cy="6857990"/>
          </a:xfrm>
          <a:prstGeom prst="rect">
            <a:avLst/>
          </a:prstGeom>
          <a:noFill/>
          <a:ln cap="flat">
            <a:noFill/>
          </a:ln>
          <a:effectLst>
            <a:outerShdw dist="22997" dir="5400000" algn="tl">
              <a:srgbClr val="000000">
                <a:alpha val="35000"/>
              </a:srgbClr>
            </a:outerShdw>
          </a:effectLst>
        </p:spPr>
      </p:pic>
      <p:grpSp>
        <p:nvGrpSpPr>
          <p:cNvPr id="4" name="Group 8">
            <a:extLst>
              <a:ext uri="{FF2B5EF4-FFF2-40B4-BE49-F238E27FC236}">
                <a16:creationId xmlns:a16="http://schemas.microsoft.com/office/drawing/2014/main" id="{ADA36524-84E4-8E4E-9A24-FC9B1760B783}"/>
              </a:ext>
              <a:ext uri="{C183D7F6-B498-43B3-948B-1728B52AA6E4}">
                <adec:decorative xmlns:adec="http://schemas.microsoft.com/office/drawing/2017/decorative" val="1"/>
              </a:ext>
            </a:extLst>
          </p:cNvPr>
          <p:cNvGrpSpPr/>
          <p:nvPr/>
        </p:nvGrpSpPr>
        <p:grpSpPr>
          <a:xfrm>
            <a:off x="0" y="0"/>
            <a:ext cx="92518" cy="6858000"/>
            <a:chOff x="0" y="0"/>
            <a:chExt cx="92518" cy="6858000"/>
          </a:xfrm>
        </p:grpSpPr>
        <p:sp>
          <p:nvSpPr>
            <p:cNvPr id="5" name="Rectangle 9">
              <a:extLst>
                <a:ext uri="{FF2B5EF4-FFF2-40B4-BE49-F238E27FC236}">
                  <a16:creationId xmlns:a16="http://schemas.microsoft.com/office/drawing/2014/main" id="{76E59EF3-CB27-F585-BA95-15C17E71F170}"/>
                </a:ext>
                <a:ext uri="{C183D7F6-B498-43B3-948B-1728B52AA6E4}">
                  <adec:decorative xmlns:adec="http://schemas.microsoft.com/office/drawing/2017/decorative" val="1"/>
                </a:ext>
              </a:extLst>
            </p:cNvPr>
            <p:cNvSpPr/>
            <p:nvPr/>
          </p:nvSpPr>
          <p:spPr>
            <a:xfrm>
              <a:off x="0" y="0"/>
              <a:ext cx="92518" cy="6858000"/>
            </a:xfrm>
            <a:prstGeom prst="rect">
              <a:avLst/>
            </a:prstGeom>
            <a:gradFill>
              <a:gsLst>
                <a:gs pos="0">
                  <a:srgbClr val="C0504D"/>
                </a:gs>
                <a:gs pos="100000">
                  <a:srgbClr val="4BACC6"/>
                </a:gs>
              </a:gsLst>
              <a:lin ang="18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6" name="Rectangle 10">
              <a:extLst>
                <a:ext uri="{FF2B5EF4-FFF2-40B4-BE49-F238E27FC236}">
                  <a16:creationId xmlns:a16="http://schemas.microsoft.com/office/drawing/2014/main" id="{EC042249-E5AB-851E-5D39-04A5E3F43701}"/>
                </a:ext>
                <a:ext uri="{C183D7F6-B498-43B3-948B-1728B52AA6E4}">
                  <adec:decorative xmlns:adec="http://schemas.microsoft.com/office/drawing/2017/decorative" val="1"/>
                </a:ext>
              </a:extLst>
            </p:cNvPr>
            <p:cNvSpPr/>
            <p:nvPr/>
          </p:nvSpPr>
          <p:spPr>
            <a:xfrm>
              <a:off x="0" y="4139708"/>
              <a:ext cx="92518" cy="2718291"/>
            </a:xfrm>
            <a:prstGeom prst="rect">
              <a:avLst/>
            </a:prstGeom>
            <a:gradFill>
              <a:gsLst>
                <a:gs pos="0">
                  <a:srgbClr val="4BACC6">
                    <a:alpha val="0"/>
                  </a:srgbClr>
                </a:gs>
                <a:gs pos="100000">
                  <a:srgbClr val="93CDDD"/>
                </a:gs>
              </a:gsLst>
              <a:lin ang="600000"/>
            </a:gra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grpSp>
      <p:sp>
        <p:nvSpPr>
          <p:cNvPr id="7" name="Content Placeholder 2">
            <a:extLst>
              <a:ext uri="{FF2B5EF4-FFF2-40B4-BE49-F238E27FC236}">
                <a16:creationId xmlns:a16="http://schemas.microsoft.com/office/drawing/2014/main" id="{D1841BE9-22A2-E7ED-160A-0F2FFBE4E143}"/>
              </a:ext>
            </a:extLst>
          </p:cNvPr>
          <p:cNvSpPr txBox="1">
            <a:spLocks noGrp="1"/>
          </p:cNvSpPr>
          <p:nvPr>
            <p:ph idx="1"/>
          </p:nvPr>
        </p:nvSpPr>
        <p:spPr>
          <a:xfrm>
            <a:off x="5117905" y="2533473"/>
            <a:ext cx="3898078" cy="3447827"/>
          </a:xfrm>
        </p:spPr>
        <p:txBody>
          <a:bodyPr/>
          <a:lstStyle/>
          <a:p>
            <a:pPr lvl="0"/>
            <a:r>
              <a:rPr lang="en-GB"/>
              <a:t>Inspired by non-equilibrium thermodynamics and probabilistic graphical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4">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22D4DFAA-1D98-4483-7E18-E5FB3DA0E5EE}"/>
              </a:ext>
              <a:ext uri="{C183D7F6-B498-43B3-948B-1728B52AA6E4}">
                <adec:decorative xmlns:adec="http://schemas.microsoft.com/office/drawing/2017/decorative" val="1"/>
              </a:ext>
            </a:extLst>
          </p:cNvPr>
          <p:cNvSpPr>
            <a:spLocks noMove="1" noResize="1"/>
          </p:cNvSpPr>
          <p:nvPr/>
        </p:nvSpPr>
        <p:spPr>
          <a:xfrm>
            <a:off x="0" y="8311"/>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CA6969E4-2B43-4C2F-3EF8-5261A24D8C9B}"/>
              </a:ext>
            </a:extLst>
          </p:cNvPr>
          <p:cNvSpPr txBox="1">
            <a:spLocks noGrp="1"/>
          </p:cNvSpPr>
          <p:nvPr>
            <p:ph type="title"/>
          </p:nvPr>
        </p:nvSpPr>
        <p:spPr>
          <a:xfrm>
            <a:off x="359542" y="1070798"/>
            <a:ext cx="2954764" cy="5583125"/>
          </a:xfrm>
        </p:spPr>
        <p:txBody>
          <a:bodyPr anchorCtr="0"/>
          <a:lstStyle/>
          <a:p>
            <a:pPr lvl="0" algn="r"/>
            <a:r>
              <a:rPr lang="en-GB" sz="3900"/>
              <a:t>Introduction to Diffusion Models</a:t>
            </a:r>
          </a:p>
        </p:txBody>
      </p:sp>
      <p:cxnSp>
        <p:nvCxnSpPr>
          <p:cNvPr id="4" name="Straight Connector 10">
            <a:extLst>
              <a:ext uri="{FF2B5EF4-FFF2-40B4-BE49-F238E27FC236}">
                <a16:creationId xmlns:a16="http://schemas.microsoft.com/office/drawing/2014/main" id="{B8C411A6-562D-37F4-95F0-7417813EEDB4}"/>
              </a:ext>
              <a:ext uri="{C183D7F6-B498-43B3-948B-1728B52AA6E4}">
                <adec:decorative xmlns:adec="http://schemas.microsoft.com/office/drawing/2017/decorative" val="1"/>
              </a:ext>
            </a:extLst>
          </p:cNvPr>
          <p:cNvCxnSpPr>
            <a:cxnSpLocks noMove="1" noResize="1"/>
          </p:cNvCxnSpPr>
          <p:nvPr/>
        </p:nvCxnSpPr>
        <p:spPr>
          <a:xfrm>
            <a:off x="3546043" y="1132109"/>
            <a:ext cx="0" cy="5717579"/>
          </a:xfrm>
          <a:prstGeom prst="straightConnector1">
            <a:avLst/>
          </a:prstGeom>
          <a:noFill/>
          <a:ln w="25402" cap="sq">
            <a:solidFill>
              <a:srgbClr val="4F81BD"/>
            </a:solidFill>
            <a:prstDash val="solid"/>
            <a:bevel/>
          </a:ln>
          <a:effectLst>
            <a:outerShdw dist="22997" dir="5400000" algn="tl">
              <a:srgbClr val="000000">
                <a:alpha val="35000"/>
              </a:srgbClr>
            </a:outerShdw>
          </a:effectLst>
        </p:spPr>
      </p:cxnSp>
      <p:grpSp>
        <p:nvGrpSpPr>
          <p:cNvPr id="5" name="Content Placeholder 2">
            <a:extLst>
              <a:ext uri="{FF2B5EF4-FFF2-40B4-BE49-F238E27FC236}">
                <a16:creationId xmlns:a16="http://schemas.microsoft.com/office/drawing/2014/main" id="{28CC7302-E55F-4732-13A9-B7593C426939}"/>
              </a:ext>
            </a:extLst>
          </p:cNvPr>
          <p:cNvGrpSpPr/>
          <p:nvPr/>
        </p:nvGrpSpPr>
        <p:grpSpPr>
          <a:xfrm>
            <a:off x="3831400" y="1979072"/>
            <a:ext cx="4683949" cy="3772814"/>
            <a:chOff x="3831400" y="1979072"/>
            <a:chExt cx="4683949" cy="3772814"/>
          </a:xfrm>
        </p:grpSpPr>
        <p:sp>
          <p:nvSpPr>
            <p:cNvPr id="6" name="Forma livre: Forma 5">
              <a:extLst>
                <a:ext uri="{FF2B5EF4-FFF2-40B4-BE49-F238E27FC236}">
                  <a16:creationId xmlns:a16="http://schemas.microsoft.com/office/drawing/2014/main" id="{E5DFDF4B-63FC-D1CD-8F6F-73D92685B7ED}"/>
                </a:ext>
              </a:extLst>
            </p:cNvPr>
            <p:cNvSpPr/>
            <p:nvPr/>
          </p:nvSpPr>
          <p:spPr>
            <a:xfrm>
              <a:off x="3831400" y="1979072"/>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City">
              <a:extLst>
                <a:ext uri="{FF2B5EF4-FFF2-40B4-BE49-F238E27FC236}">
                  <a16:creationId xmlns:a16="http://schemas.microsoft.com/office/drawing/2014/main" id="{16F5A4B9-29E1-7996-EBFA-41919223BD90}"/>
                </a:ext>
              </a:extLst>
            </p:cNvPr>
            <p:cNvSpPr/>
            <p:nvPr/>
          </p:nvSpPr>
          <p:spPr>
            <a:xfrm>
              <a:off x="4338635" y="2356344"/>
              <a:ext cx="922245" cy="922245"/>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B74F0AED-0258-2BA8-E5B8-3EED0C2D5EDE}"/>
                </a:ext>
              </a:extLst>
            </p:cNvPr>
            <p:cNvSpPr/>
            <p:nvPr/>
          </p:nvSpPr>
          <p:spPr>
            <a:xfrm>
              <a:off x="5768108" y="1979072"/>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Applications</a:t>
              </a:r>
            </a:p>
          </p:txBody>
        </p:sp>
        <p:sp>
          <p:nvSpPr>
            <p:cNvPr id="9" name="Forma livre: Forma 8">
              <a:extLst>
                <a:ext uri="{FF2B5EF4-FFF2-40B4-BE49-F238E27FC236}">
                  <a16:creationId xmlns:a16="http://schemas.microsoft.com/office/drawing/2014/main" id="{A8EA60C8-F689-1852-143B-207D331D318E}"/>
                </a:ext>
              </a:extLst>
            </p:cNvPr>
            <p:cNvSpPr/>
            <p:nvPr/>
          </p:nvSpPr>
          <p:spPr>
            <a:xfrm>
              <a:off x="3831400" y="4075078"/>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Beaker">
              <a:extLst>
                <a:ext uri="{FF2B5EF4-FFF2-40B4-BE49-F238E27FC236}">
                  <a16:creationId xmlns:a16="http://schemas.microsoft.com/office/drawing/2014/main" id="{1CB02D1B-3F68-D199-BF10-42A74012E850}"/>
                </a:ext>
              </a:extLst>
            </p:cNvPr>
            <p:cNvSpPr/>
            <p:nvPr/>
          </p:nvSpPr>
          <p:spPr>
            <a:xfrm>
              <a:off x="4338635" y="4452350"/>
              <a:ext cx="922245" cy="922245"/>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34508F12-7A8C-C048-A44F-E45611365134}"/>
                </a:ext>
              </a:extLst>
            </p:cNvPr>
            <p:cNvSpPr/>
            <p:nvPr/>
          </p:nvSpPr>
          <p:spPr>
            <a:xfrm>
              <a:off x="5768108" y="4075078"/>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alibri"/>
                </a:rPr>
                <a:t>Used in image generation (DALL·E, Stable Diffusion), audio synthesis, and molecular design.</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bg>
      <p:bgPr>
        <a:solidFill>
          <a:srgbClr val="FFFFFF"/>
        </a:solidFill>
        <a:effectLst/>
      </p:bgPr>
    </p:bg>
    <p:spTree>
      <p:nvGrpSpPr>
        <p:cNvPr id="1" name=""/>
        <p:cNvGrpSpPr/>
        <p:nvPr/>
      </p:nvGrpSpPr>
      <p:grpSpPr>
        <a:xfrm>
          <a:off x="0" y="0"/>
          <a:ext cx="0" cy="0"/>
          <a:chOff x="0" y="0"/>
          <a:chExt cx="0" cy="0"/>
        </a:xfrm>
      </p:grpSpPr>
      <p:sp>
        <p:nvSpPr>
          <p:cNvPr id="2" name="Rectangle 51">
            <a:extLst>
              <a:ext uri="{FF2B5EF4-FFF2-40B4-BE49-F238E27FC236}">
                <a16:creationId xmlns:a16="http://schemas.microsoft.com/office/drawing/2014/main" id="{809AA4A7-FD77-7646-3C9D-B86BC937858E}"/>
              </a:ext>
              <a:ext uri="{C183D7F6-B498-43B3-948B-1728B52AA6E4}">
                <adec:decorative xmlns:adec="http://schemas.microsoft.com/office/drawing/2017/decorative" val="1"/>
              </a:ext>
            </a:extLst>
          </p:cNvPr>
          <p:cNvSpPr>
            <a:spLocks noMove="1" noResize="1"/>
          </p:cNvSpPr>
          <p:nvPr/>
        </p:nvSpPr>
        <p:spPr>
          <a:xfrm>
            <a:off x="0" y="8311"/>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4020D560-E9D3-286A-FE06-7606EE77B9C0}"/>
              </a:ext>
            </a:extLst>
          </p:cNvPr>
          <p:cNvSpPr txBox="1">
            <a:spLocks noGrp="1"/>
          </p:cNvSpPr>
          <p:nvPr>
            <p:ph type="title"/>
          </p:nvPr>
        </p:nvSpPr>
        <p:spPr>
          <a:xfrm>
            <a:off x="359542" y="1070798"/>
            <a:ext cx="2954764" cy="5583125"/>
          </a:xfrm>
        </p:spPr>
        <p:txBody>
          <a:bodyPr anchorCtr="0"/>
          <a:lstStyle/>
          <a:p>
            <a:pPr lvl="0" algn="r"/>
            <a:r>
              <a:rPr lang="en-GB" sz="7000"/>
              <a:t>Core Idea</a:t>
            </a:r>
          </a:p>
        </p:txBody>
      </p:sp>
      <p:cxnSp>
        <p:nvCxnSpPr>
          <p:cNvPr id="4" name="Straight Connector 10">
            <a:extLst>
              <a:ext uri="{FF2B5EF4-FFF2-40B4-BE49-F238E27FC236}">
                <a16:creationId xmlns:a16="http://schemas.microsoft.com/office/drawing/2014/main" id="{3251B936-B160-9928-16CC-7BE7D3C18804}"/>
              </a:ext>
              <a:ext uri="{C183D7F6-B498-43B3-948B-1728B52AA6E4}">
                <adec:decorative xmlns:adec="http://schemas.microsoft.com/office/drawing/2017/decorative" val="1"/>
              </a:ext>
            </a:extLst>
          </p:cNvPr>
          <p:cNvCxnSpPr>
            <a:cxnSpLocks noMove="1" noResize="1"/>
          </p:cNvCxnSpPr>
          <p:nvPr/>
        </p:nvCxnSpPr>
        <p:spPr>
          <a:xfrm>
            <a:off x="3546043" y="1132109"/>
            <a:ext cx="0" cy="5717579"/>
          </a:xfrm>
          <a:prstGeom prst="straightConnector1">
            <a:avLst/>
          </a:prstGeom>
          <a:noFill/>
          <a:ln w="25402" cap="sq">
            <a:solidFill>
              <a:srgbClr val="4F81BD"/>
            </a:solidFill>
            <a:prstDash val="solid"/>
            <a:bevel/>
          </a:ln>
          <a:effectLst>
            <a:outerShdw dist="22997" dir="5400000" algn="tl">
              <a:srgbClr val="000000">
                <a:alpha val="35000"/>
              </a:srgbClr>
            </a:outerShdw>
          </a:effectLst>
        </p:spPr>
      </p:cxnSp>
      <p:grpSp>
        <p:nvGrpSpPr>
          <p:cNvPr id="5" name="Content Placeholder 2">
            <a:extLst>
              <a:ext uri="{FF2B5EF4-FFF2-40B4-BE49-F238E27FC236}">
                <a16:creationId xmlns:a16="http://schemas.microsoft.com/office/drawing/2014/main" id="{87E41F99-90BA-B405-5A06-D363B751BFEF}"/>
              </a:ext>
            </a:extLst>
          </p:cNvPr>
          <p:cNvGrpSpPr/>
          <p:nvPr/>
        </p:nvGrpSpPr>
        <p:grpSpPr>
          <a:xfrm>
            <a:off x="3831400" y="1123248"/>
            <a:ext cx="4683949" cy="5484443"/>
            <a:chOff x="3831400" y="1123248"/>
            <a:chExt cx="4683949" cy="5484443"/>
          </a:xfrm>
        </p:grpSpPr>
        <p:sp>
          <p:nvSpPr>
            <p:cNvPr id="6" name="Forma livre: Forma 5">
              <a:extLst>
                <a:ext uri="{FF2B5EF4-FFF2-40B4-BE49-F238E27FC236}">
                  <a16:creationId xmlns:a16="http://schemas.microsoft.com/office/drawing/2014/main" id="{62344A8F-A907-2FF2-7274-1B1A0B77D6E5}"/>
                </a:ext>
              </a:extLst>
            </p:cNvPr>
            <p:cNvSpPr/>
            <p:nvPr/>
          </p:nvSpPr>
          <p:spPr>
            <a:xfrm>
              <a:off x="3831400" y="1123248"/>
              <a:ext cx="4683949" cy="2697580"/>
            </a:xfrm>
            <a:custGeom>
              <a:avLst/>
              <a:gdLst>
                <a:gd name="f0" fmla="val 10800000"/>
                <a:gd name="f1" fmla="val 5400000"/>
                <a:gd name="f2" fmla="val 180"/>
                <a:gd name="f3" fmla="val w"/>
                <a:gd name="f4" fmla="val h"/>
                <a:gd name="f5" fmla="val 0"/>
                <a:gd name="f6" fmla="val 4683949"/>
                <a:gd name="f7" fmla="val 2697581"/>
                <a:gd name="f8" fmla="val 449606"/>
                <a:gd name="f9" fmla="val 201295"/>
                <a:gd name="f10" fmla="val 4234343"/>
                <a:gd name="f11" fmla="val 4482654"/>
                <a:gd name="f12" fmla="val 2247975"/>
                <a:gd name="f13" fmla="val 2496286"/>
                <a:gd name="f14" fmla="+- 0 0 -90"/>
                <a:gd name="f15" fmla="*/ f3 1 4683949"/>
                <a:gd name="f16" fmla="*/ f4 1 2697581"/>
                <a:gd name="f17" fmla="val f5"/>
                <a:gd name="f18" fmla="val f6"/>
                <a:gd name="f19" fmla="val f7"/>
                <a:gd name="f20" fmla="*/ f14 f0 1"/>
                <a:gd name="f21" fmla="+- f19 0 f17"/>
                <a:gd name="f22" fmla="+- f18 0 f17"/>
                <a:gd name="f23" fmla="*/ f20 1 f2"/>
                <a:gd name="f24" fmla="*/ f22 1 4683949"/>
                <a:gd name="f25" fmla="*/ f21 1 2697581"/>
                <a:gd name="f26" fmla="*/ 0 f22 1"/>
                <a:gd name="f27" fmla="*/ 449606 f21 1"/>
                <a:gd name="f28" fmla="*/ 449606 f22 1"/>
                <a:gd name="f29" fmla="*/ 0 f21 1"/>
                <a:gd name="f30" fmla="*/ 4234343 f22 1"/>
                <a:gd name="f31" fmla="*/ 4683949 f22 1"/>
                <a:gd name="f32" fmla="*/ 2247975 f21 1"/>
                <a:gd name="f33" fmla="*/ 2697581 f21 1"/>
                <a:gd name="f34" fmla="+- f23 0 f1"/>
                <a:gd name="f35" fmla="*/ f26 1 4683949"/>
                <a:gd name="f36" fmla="*/ f27 1 2697581"/>
                <a:gd name="f37" fmla="*/ f28 1 4683949"/>
                <a:gd name="f38" fmla="*/ f29 1 2697581"/>
                <a:gd name="f39" fmla="*/ f30 1 4683949"/>
                <a:gd name="f40" fmla="*/ f31 1 4683949"/>
                <a:gd name="f41" fmla="*/ f32 1 2697581"/>
                <a:gd name="f42" fmla="*/ f33 1 269758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26975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C0504D"/>
            </a:solidFill>
            <a:ln w="25402" cap="flat">
              <a:solidFill>
                <a:srgbClr val="FFFFFF"/>
              </a:solidFill>
              <a:prstDash val="solid"/>
            </a:ln>
            <a:effectLst>
              <a:outerShdw dist="22997" dir="5400000" algn="tl">
                <a:srgbClr val="000000">
                  <a:alpha val="35000"/>
                </a:srgbClr>
              </a:outerShdw>
            </a:effectLst>
          </p:spPr>
          <p:txBody>
            <a:bodyPr vert="horz" wrap="square" lIns="249795" tIns="249795" rIns="249795" bIns="249795" anchor="ctr" anchorCtr="0" compatLnSpc="1">
              <a:noAutofit/>
            </a:bodyPr>
            <a:lstStyle/>
            <a:p>
              <a:pPr marL="0" marR="0" lvl="0" indent="0" algn="l" defTabSz="1377945" rtl="0" fontAlgn="auto" hangingPunct="1">
                <a:lnSpc>
                  <a:spcPct val="90000"/>
                </a:lnSpc>
                <a:spcBef>
                  <a:spcPts val="0"/>
                </a:spcBef>
                <a:spcAft>
                  <a:spcPts val="1300"/>
                </a:spcAft>
                <a:buNone/>
                <a:tabLst/>
                <a:defRPr sz="1800" b="0" i="0" u="none" strike="noStrike" kern="0" cap="none" spc="0" baseline="0">
                  <a:solidFill>
                    <a:srgbClr val="000000"/>
                  </a:solidFill>
                  <a:uFillTx/>
                </a:defRPr>
              </a:pPr>
              <a:r>
                <a:rPr lang="en-US" sz="3100" b="0" i="0" u="none" strike="noStrike" kern="1200" cap="none" spc="0" baseline="0">
                  <a:solidFill>
                    <a:srgbClr val="FFFFFF"/>
                  </a:solidFill>
                  <a:uFillTx/>
                  <a:latin typeface="Calibri"/>
                </a:rPr>
                <a:t>Noise Corruption and Denoising</a:t>
              </a:r>
            </a:p>
          </p:txBody>
        </p:sp>
        <p:sp>
          <p:nvSpPr>
            <p:cNvPr id="7" name="Forma livre: Forma 6">
              <a:extLst>
                <a:ext uri="{FF2B5EF4-FFF2-40B4-BE49-F238E27FC236}">
                  <a16:creationId xmlns:a16="http://schemas.microsoft.com/office/drawing/2014/main" id="{79208A8E-D3B1-6CC4-A328-48E125590125}"/>
                </a:ext>
              </a:extLst>
            </p:cNvPr>
            <p:cNvSpPr/>
            <p:nvPr/>
          </p:nvSpPr>
          <p:spPr>
            <a:xfrm>
              <a:off x="3831400" y="3910111"/>
              <a:ext cx="4683949" cy="2697580"/>
            </a:xfrm>
            <a:custGeom>
              <a:avLst/>
              <a:gdLst>
                <a:gd name="f0" fmla="val 10800000"/>
                <a:gd name="f1" fmla="val 5400000"/>
                <a:gd name="f2" fmla="val 180"/>
                <a:gd name="f3" fmla="val w"/>
                <a:gd name="f4" fmla="val h"/>
                <a:gd name="f5" fmla="val 0"/>
                <a:gd name="f6" fmla="val 4683949"/>
                <a:gd name="f7" fmla="val 2697581"/>
                <a:gd name="f8" fmla="val 449606"/>
                <a:gd name="f9" fmla="val 201295"/>
                <a:gd name="f10" fmla="val 4234343"/>
                <a:gd name="f11" fmla="val 4482654"/>
                <a:gd name="f12" fmla="val 2247975"/>
                <a:gd name="f13" fmla="val 2496286"/>
                <a:gd name="f14" fmla="+- 0 0 -90"/>
                <a:gd name="f15" fmla="*/ f3 1 4683949"/>
                <a:gd name="f16" fmla="*/ f4 1 2697581"/>
                <a:gd name="f17" fmla="val f5"/>
                <a:gd name="f18" fmla="val f6"/>
                <a:gd name="f19" fmla="val f7"/>
                <a:gd name="f20" fmla="*/ f14 f0 1"/>
                <a:gd name="f21" fmla="+- f19 0 f17"/>
                <a:gd name="f22" fmla="+- f18 0 f17"/>
                <a:gd name="f23" fmla="*/ f20 1 f2"/>
                <a:gd name="f24" fmla="*/ f22 1 4683949"/>
                <a:gd name="f25" fmla="*/ f21 1 2697581"/>
                <a:gd name="f26" fmla="*/ 0 f22 1"/>
                <a:gd name="f27" fmla="*/ 449606 f21 1"/>
                <a:gd name="f28" fmla="*/ 449606 f22 1"/>
                <a:gd name="f29" fmla="*/ 0 f21 1"/>
                <a:gd name="f30" fmla="*/ 4234343 f22 1"/>
                <a:gd name="f31" fmla="*/ 4683949 f22 1"/>
                <a:gd name="f32" fmla="*/ 2247975 f21 1"/>
                <a:gd name="f33" fmla="*/ 2697581 f21 1"/>
                <a:gd name="f34" fmla="+- f23 0 f1"/>
                <a:gd name="f35" fmla="*/ f26 1 4683949"/>
                <a:gd name="f36" fmla="*/ f27 1 2697581"/>
                <a:gd name="f37" fmla="*/ f28 1 4683949"/>
                <a:gd name="f38" fmla="*/ f29 1 2697581"/>
                <a:gd name="f39" fmla="*/ f30 1 4683949"/>
                <a:gd name="f40" fmla="*/ f31 1 4683949"/>
                <a:gd name="f41" fmla="*/ f32 1 2697581"/>
                <a:gd name="f42" fmla="*/ f33 1 2697581"/>
                <a:gd name="f43" fmla="*/ f17 1 f24"/>
                <a:gd name="f44" fmla="*/ f18 1 f24"/>
                <a:gd name="f45" fmla="*/ f17 1 f25"/>
                <a:gd name="f46" fmla="*/ f19 1 f25"/>
                <a:gd name="f47" fmla="*/ f35 1 f24"/>
                <a:gd name="f48" fmla="*/ f36 1 f25"/>
                <a:gd name="f49" fmla="*/ f37 1 f24"/>
                <a:gd name="f50" fmla="*/ f38 1 f25"/>
                <a:gd name="f51" fmla="*/ f39 1 f24"/>
                <a:gd name="f52" fmla="*/ f40 1 f24"/>
                <a:gd name="f53" fmla="*/ f41 1 f25"/>
                <a:gd name="f54" fmla="*/ f42 1 f25"/>
                <a:gd name="f55" fmla="*/ f43 f15 1"/>
                <a:gd name="f56" fmla="*/ f44 f15 1"/>
                <a:gd name="f57" fmla="*/ f46 f16 1"/>
                <a:gd name="f58" fmla="*/ f45 f16 1"/>
                <a:gd name="f59" fmla="*/ f47 f15 1"/>
                <a:gd name="f60" fmla="*/ f48 f16 1"/>
                <a:gd name="f61" fmla="*/ f49 f15 1"/>
                <a:gd name="f62" fmla="*/ f50 f16 1"/>
                <a:gd name="f63" fmla="*/ f51 f15 1"/>
                <a:gd name="f64" fmla="*/ f52 f15 1"/>
                <a:gd name="f65" fmla="*/ f53 f16 1"/>
                <a:gd name="f66" fmla="*/ f54 f16 1"/>
              </a:gdLst>
              <a:ahLst/>
              <a:cxnLst>
                <a:cxn ang="3cd4">
                  <a:pos x="hc" y="t"/>
                </a:cxn>
                <a:cxn ang="0">
                  <a:pos x="r" y="vc"/>
                </a:cxn>
                <a:cxn ang="cd4">
                  <a:pos x="hc" y="b"/>
                </a:cxn>
                <a:cxn ang="cd2">
                  <a:pos x="l" y="vc"/>
                </a:cxn>
                <a:cxn ang="f34">
                  <a:pos x="f59" y="f60"/>
                </a:cxn>
                <a:cxn ang="f34">
                  <a:pos x="f61" y="f62"/>
                </a:cxn>
                <a:cxn ang="f34">
                  <a:pos x="f63" y="f62"/>
                </a:cxn>
                <a:cxn ang="f34">
                  <a:pos x="f64" y="f60"/>
                </a:cxn>
                <a:cxn ang="f34">
                  <a:pos x="f64" y="f65"/>
                </a:cxn>
                <a:cxn ang="f34">
                  <a:pos x="f63" y="f66"/>
                </a:cxn>
                <a:cxn ang="f34">
                  <a:pos x="f61" y="f66"/>
                </a:cxn>
                <a:cxn ang="f34">
                  <a:pos x="f59" y="f65"/>
                </a:cxn>
                <a:cxn ang="f34">
                  <a:pos x="f59" y="f60"/>
                </a:cxn>
              </a:cxnLst>
              <a:rect l="f55" t="f58" r="f56" b="f57"/>
              <a:pathLst>
                <a:path w="4683949" h="269758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9BBB59"/>
            </a:solidFill>
            <a:ln w="25402" cap="flat">
              <a:solidFill>
                <a:srgbClr val="FFFFFF"/>
              </a:solidFill>
              <a:prstDash val="solid"/>
            </a:ln>
            <a:effectLst>
              <a:outerShdw dist="22997" dir="5400000" algn="tl">
                <a:srgbClr val="000000">
                  <a:alpha val="35000"/>
                </a:srgbClr>
              </a:outerShdw>
            </a:effectLst>
          </p:spPr>
          <p:txBody>
            <a:bodyPr vert="horz" wrap="square" lIns="249795" tIns="249795" rIns="249795" bIns="249795" anchor="ctr" anchorCtr="0" compatLnSpc="1">
              <a:noAutofit/>
            </a:bodyPr>
            <a:lstStyle/>
            <a:p>
              <a:pPr marL="0" marR="0" lvl="0" indent="0" algn="l" defTabSz="1377945" rtl="0" fontAlgn="auto" hangingPunct="1">
                <a:lnSpc>
                  <a:spcPct val="90000"/>
                </a:lnSpc>
                <a:spcBef>
                  <a:spcPts val="0"/>
                </a:spcBef>
                <a:spcAft>
                  <a:spcPts val="1300"/>
                </a:spcAft>
                <a:buNone/>
                <a:tabLst/>
                <a:defRPr sz="1800" b="0" i="0" u="none" strike="noStrike" kern="0" cap="none" spc="0" baseline="0">
                  <a:solidFill>
                    <a:srgbClr val="000000"/>
                  </a:solidFill>
                  <a:uFillTx/>
                </a:defRPr>
              </a:pPr>
              <a:r>
                <a:rPr lang="en-US" sz="3100" b="0" i="0" u="none" strike="noStrike" kern="1200" cap="none" spc="0" baseline="0">
                  <a:solidFill>
                    <a:srgbClr val="FFFFFF"/>
                  </a:solidFill>
                  <a:uFillTx/>
                  <a:latin typeface="Calibri"/>
                </a:rPr>
                <a:t>Data is incrementally noised over a series of time steps, and a neural network is trained to reverse the noise.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6">
    <p:bg>
      <p:bgPr>
        <a:solidFill>
          <a:srgbClr val="FFFFFF"/>
        </a:solidFill>
        <a:effectLst/>
      </p:bgPr>
    </p:bg>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E39E72D-73B6-F2E3-51D6-27546A49799C}"/>
              </a:ext>
              <a:ext uri="{C183D7F6-B498-43B3-948B-1728B52AA6E4}">
                <adec:decorative xmlns:adec="http://schemas.microsoft.com/office/drawing/2017/decorative" val="1"/>
              </a:ext>
            </a:extLst>
          </p:cNvPr>
          <p:cNvSpPr>
            <a:spLocks noMove="1" noResize="1"/>
          </p:cNvSpPr>
          <p:nvPr/>
        </p:nvSpPr>
        <p:spPr>
          <a:xfrm>
            <a:off x="0" y="8311"/>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20A5231B-D8A9-9623-067F-57768E0968B6}"/>
              </a:ext>
            </a:extLst>
          </p:cNvPr>
          <p:cNvSpPr txBox="1">
            <a:spLocks noGrp="1"/>
          </p:cNvSpPr>
          <p:nvPr>
            <p:ph type="title"/>
          </p:nvPr>
        </p:nvSpPr>
        <p:spPr>
          <a:xfrm>
            <a:off x="359542" y="1070798"/>
            <a:ext cx="2954764" cy="5583125"/>
          </a:xfrm>
        </p:spPr>
        <p:txBody>
          <a:bodyPr anchorCtr="0"/>
          <a:lstStyle/>
          <a:p>
            <a:pPr lvl="0" algn="r"/>
            <a:r>
              <a:rPr lang="en-GB" sz="7000"/>
              <a:t>Core Idea</a:t>
            </a:r>
          </a:p>
        </p:txBody>
      </p:sp>
      <p:cxnSp>
        <p:nvCxnSpPr>
          <p:cNvPr id="4" name="Straight Connector 10">
            <a:extLst>
              <a:ext uri="{FF2B5EF4-FFF2-40B4-BE49-F238E27FC236}">
                <a16:creationId xmlns:a16="http://schemas.microsoft.com/office/drawing/2014/main" id="{0795E266-1DBD-6C14-B00C-4CD3D82468DE}"/>
              </a:ext>
              <a:ext uri="{C183D7F6-B498-43B3-948B-1728B52AA6E4}">
                <adec:decorative xmlns:adec="http://schemas.microsoft.com/office/drawing/2017/decorative" val="1"/>
              </a:ext>
            </a:extLst>
          </p:cNvPr>
          <p:cNvCxnSpPr>
            <a:cxnSpLocks noMove="1" noResize="1"/>
          </p:cNvCxnSpPr>
          <p:nvPr/>
        </p:nvCxnSpPr>
        <p:spPr>
          <a:xfrm>
            <a:off x="3546043" y="1132109"/>
            <a:ext cx="0" cy="5717579"/>
          </a:xfrm>
          <a:prstGeom prst="straightConnector1">
            <a:avLst/>
          </a:prstGeom>
          <a:noFill/>
          <a:ln w="25402" cap="sq">
            <a:solidFill>
              <a:srgbClr val="4F81BD"/>
            </a:solidFill>
            <a:prstDash val="solid"/>
            <a:bevel/>
          </a:ln>
          <a:effectLst>
            <a:outerShdw dist="22997" dir="5400000" algn="tl">
              <a:srgbClr val="000000">
                <a:alpha val="35000"/>
              </a:srgbClr>
            </a:outerShdw>
          </a:effectLst>
        </p:spPr>
      </p:cxnSp>
      <p:grpSp>
        <p:nvGrpSpPr>
          <p:cNvPr id="5" name="Content Placeholder 2">
            <a:extLst>
              <a:ext uri="{FF2B5EF4-FFF2-40B4-BE49-F238E27FC236}">
                <a16:creationId xmlns:a16="http://schemas.microsoft.com/office/drawing/2014/main" id="{1AF1C4D0-F1B1-A796-7379-C6F54574B14C}"/>
              </a:ext>
            </a:extLst>
          </p:cNvPr>
          <p:cNvGrpSpPr/>
          <p:nvPr/>
        </p:nvGrpSpPr>
        <p:grpSpPr>
          <a:xfrm>
            <a:off x="3831400" y="1979072"/>
            <a:ext cx="4683949" cy="3772814"/>
            <a:chOff x="3831400" y="1979072"/>
            <a:chExt cx="4683949" cy="3772814"/>
          </a:xfrm>
        </p:grpSpPr>
        <p:sp>
          <p:nvSpPr>
            <p:cNvPr id="6" name="Forma livre: Forma 5">
              <a:extLst>
                <a:ext uri="{FF2B5EF4-FFF2-40B4-BE49-F238E27FC236}">
                  <a16:creationId xmlns:a16="http://schemas.microsoft.com/office/drawing/2014/main" id="{9FEE5655-7301-F8AD-8589-9003955AA0F5}"/>
                </a:ext>
              </a:extLst>
            </p:cNvPr>
            <p:cNvSpPr/>
            <p:nvPr/>
          </p:nvSpPr>
          <p:spPr>
            <a:xfrm>
              <a:off x="3831400" y="1979072"/>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0504D"/>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7" name="Retângulo 6" descr="Connected">
              <a:extLst>
                <a:ext uri="{FF2B5EF4-FFF2-40B4-BE49-F238E27FC236}">
                  <a16:creationId xmlns:a16="http://schemas.microsoft.com/office/drawing/2014/main" id="{33827EF3-D26F-602B-FE4E-2DBFF22D1B31}"/>
                </a:ext>
              </a:extLst>
            </p:cNvPr>
            <p:cNvSpPr/>
            <p:nvPr/>
          </p:nvSpPr>
          <p:spPr>
            <a:xfrm>
              <a:off x="4338635" y="2356344"/>
              <a:ext cx="922245" cy="922245"/>
            </a:xfrm>
            <a:prstGeom prst="rect">
              <a:avLst/>
            </a:prstGeom>
            <a:blipFill>
              <a:blip r:embed="rId3">
                <a:extLst>
                  <a:ext uri="{96DAC541-7B7A-43D3-8B79-37D633B846F1}">
                    <asvg:svgBlip xmlns:asvg="http://schemas.microsoft.com/office/drawing/2016/SVG/main" r:embed="rId4"/>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8" name="Forma livre: Forma 7">
              <a:extLst>
                <a:ext uri="{FF2B5EF4-FFF2-40B4-BE49-F238E27FC236}">
                  <a16:creationId xmlns:a16="http://schemas.microsoft.com/office/drawing/2014/main" id="{FC9481DB-9BD4-B341-977C-98843AAD6478}"/>
                </a:ext>
              </a:extLst>
            </p:cNvPr>
            <p:cNvSpPr/>
            <p:nvPr/>
          </p:nvSpPr>
          <p:spPr>
            <a:xfrm>
              <a:off x="5768108" y="1979072"/>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Calibri"/>
                </a:rPr>
                <a:t>Markov Chain Monte Carlo (MCMC)</a:t>
              </a:r>
            </a:p>
          </p:txBody>
        </p:sp>
        <p:sp>
          <p:nvSpPr>
            <p:cNvPr id="9" name="Forma livre: Forma 8">
              <a:extLst>
                <a:ext uri="{FF2B5EF4-FFF2-40B4-BE49-F238E27FC236}">
                  <a16:creationId xmlns:a16="http://schemas.microsoft.com/office/drawing/2014/main" id="{E8B40F39-5FFB-3A3E-1983-3C68EDCF7E1F}"/>
                </a:ext>
              </a:extLst>
            </p:cNvPr>
            <p:cNvSpPr/>
            <p:nvPr/>
          </p:nvSpPr>
          <p:spPr>
            <a:xfrm>
              <a:off x="3831400" y="4075078"/>
              <a:ext cx="4683949" cy="1676808"/>
            </a:xfrm>
            <a:custGeom>
              <a:avLst>
                <a:gd name="f0" fmla="val 216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BBB59"/>
            </a:solid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0" name="Retângulo 9" descr="Arrow Circle">
              <a:extLst>
                <a:ext uri="{FF2B5EF4-FFF2-40B4-BE49-F238E27FC236}">
                  <a16:creationId xmlns:a16="http://schemas.microsoft.com/office/drawing/2014/main" id="{0282EDDE-467E-1216-FAEA-5F4276827B60}"/>
                </a:ext>
              </a:extLst>
            </p:cNvPr>
            <p:cNvSpPr/>
            <p:nvPr/>
          </p:nvSpPr>
          <p:spPr>
            <a:xfrm>
              <a:off x="4338635" y="4452350"/>
              <a:ext cx="922245" cy="922245"/>
            </a:xfrm>
            <a:prstGeom prst="rect">
              <a:avLst/>
            </a:prstGeom>
            <a:blipFill>
              <a:blip r:embed="rId5">
                <a:extLst>
                  <a:ext uri="{96DAC541-7B7A-43D3-8B79-37D633B846F1}">
                    <asvg:svgBlip xmlns:asvg="http://schemas.microsoft.com/office/drawing/2016/SVG/main" r:embed="rId6"/>
                  </a:ext>
                </a:extLst>
              </a:blip>
              <a:stretch>
                <a:fillRect/>
              </a:stretch>
            </a:blipFill>
            <a:ln cap="flat">
              <a:noFill/>
              <a:prstDash val="solid"/>
            </a:ln>
            <a:effectLst>
              <a:outerShdw dist="22997" dir="5400000" algn="tl">
                <a:srgbClr val="000000">
                  <a:alpha val="35000"/>
                </a:srgbClr>
              </a:outerShdw>
            </a:effectLst>
          </p:spPr>
          <p:txBody>
            <a:bodyPr lIns="0" tIns="0" rIns="0" bIns="0"/>
            <a:lstStyle/>
            <a:p>
              <a:endParaRPr lang="en-GB"/>
            </a:p>
          </p:txBody>
        </p:sp>
        <p:sp>
          <p:nvSpPr>
            <p:cNvPr id="11" name="Forma livre: Forma 10">
              <a:extLst>
                <a:ext uri="{FF2B5EF4-FFF2-40B4-BE49-F238E27FC236}">
                  <a16:creationId xmlns:a16="http://schemas.microsoft.com/office/drawing/2014/main" id="{C6FDDB49-3F23-4CD5-7F71-B51A9EF23560}"/>
                </a:ext>
              </a:extLst>
            </p:cNvPr>
            <p:cNvSpPr/>
            <p:nvPr/>
          </p:nvSpPr>
          <p:spPr>
            <a:xfrm>
              <a:off x="5768108" y="4075078"/>
              <a:ext cx="2747241" cy="1676808"/>
            </a:xfrm>
            <a:custGeom>
              <a:avLst/>
              <a:gdLst>
                <a:gd name="f0" fmla="val 10800000"/>
                <a:gd name="f1" fmla="val 5400000"/>
                <a:gd name="f2" fmla="val 180"/>
                <a:gd name="f3" fmla="val w"/>
                <a:gd name="f4" fmla="val h"/>
                <a:gd name="f5" fmla="val 0"/>
                <a:gd name="f6" fmla="val 2747240"/>
                <a:gd name="f7" fmla="val 1676804"/>
                <a:gd name="f8" fmla="+- 0 0 -90"/>
                <a:gd name="f9" fmla="*/ f3 1 2747240"/>
                <a:gd name="f10" fmla="*/ f4 1 1676804"/>
                <a:gd name="f11" fmla="val f5"/>
                <a:gd name="f12" fmla="val f6"/>
                <a:gd name="f13" fmla="val f7"/>
                <a:gd name="f14" fmla="*/ f8 f0 1"/>
                <a:gd name="f15" fmla="+- f13 0 f11"/>
                <a:gd name="f16" fmla="+- f12 0 f11"/>
                <a:gd name="f17" fmla="*/ f14 1 f2"/>
                <a:gd name="f18" fmla="*/ f16 1 2747240"/>
                <a:gd name="f19" fmla="*/ f15 1 1676804"/>
                <a:gd name="f20" fmla="*/ 0 f16 1"/>
                <a:gd name="f21" fmla="*/ 0 f15 1"/>
                <a:gd name="f22" fmla="*/ 2747240 f16 1"/>
                <a:gd name="f23" fmla="*/ 1676804 f15 1"/>
                <a:gd name="f24" fmla="+- f17 0 f1"/>
                <a:gd name="f25" fmla="*/ f20 1 2747240"/>
                <a:gd name="f26" fmla="*/ f21 1 1676804"/>
                <a:gd name="f27" fmla="*/ f22 1 2747240"/>
                <a:gd name="f28" fmla="*/ f23 1 1676804"/>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2747240" h="1676804">
                  <a:moveTo>
                    <a:pt x="f5" y="f5"/>
                  </a:moveTo>
                  <a:lnTo>
                    <a:pt x="f6" y="f5"/>
                  </a:lnTo>
                  <a:lnTo>
                    <a:pt x="f6" y="f7"/>
                  </a:lnTo>
                  <a:lnTo>
                    <a:pt x="f5" y="f7"/>
                  </a:lnTo>
                  <a:lnTo>
                    <a:pt x="f5" y="f5"/>
                  </a:lnTo>
                  <a:close/>
                </a:path>
              </a:pathLst>
            </a:custGeom>
            <a:noFill/>
            <a:ln cap="flat">
              <a:noFill/>
              <a:prstDash val="solid"/>
            </a:ln>
            <a:effectLst>
              <a:outerShdw dist="22997" dir="5400000" algn="tl">
                <a:srgbClr val="000000">
                  <a:alpha val="35000"/>
                </a:srgbClr>
              </a:outerShdw>
            </a:effectLst>
          </p:spPr>
          <p:txBody>
            <a:bodyPr vert="horz" wrap="square" lIns="177457" tIns="177457" rIns="177457" bIns="177457" anchor="ctr" anchorCtr="0" compatLnSpc="1">
              <a:noAutofit/>
            </a:bodyPr>
            <a:lstStyle/>
            <a:p>
              <a:pPr marL="0" marR="0" lvl="0" indent="0" algn="l"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2000" b="0" i="0" u="none" strike="noStrike" kern="1200" cap="none" spc="0" baseline="0">
                  <a:solidFill>
                    <a:srgbClr val="FFFFFF"/>
                  </a:solidFill>
                  <a:uFillTx/>
                  <a:latin typeface="Calibri"/>
                </a:rPr>
                <a:t>The process follows a Markovian framework for progressive noise addition and removal.</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bg>
      <p:bgPr>
        <a:solidFill>
          <a:srgbClr val="FFFFFF"/>
        </a:solidFill>
        <a:effectLst/>
      </p:bgPr>
    </p:bg>
    <p:spTree>
      <p:nvGrpSpPr>
        <p:cNvPr id="1" name=""/>
        <p:cNvGrpSpPr/>
        <p:nvPr/>
      </p:nvGrpSpPr>
      <p:grpSpPr>
        <a:xfrm>
          <a:off x="0" y="0"/>
          <a:ext cx="0" cy="0"/>
          <a:chOff x="0" y="0"/>
          <a:chExt cx="0" cy="0"/>
        </a:xfrm>
      </p:grpSpPr>
      <p:sp>
        <p:nvSpPr>
          <p:cNvPr id="2" name="Slide Background">
            <a:extLst>
              <a:ext uri="{FF2B5EF4-FFF2-40B4-BE49-F238E27FC236}">
                <a16:creationId xmlns:a16="http://schemas.microsoft.com/office/drawing/2014/main" id="{24B542CC-75B1-26FF-405A-5E89CC91EC38}"/>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80C04E0B-359D-F80D-C84C-4A16A2F11792}"/>
              </a:ext>
            </a:extLst>
          </p:cNvPr>
          <p:cNvSpPr txBox="1">
            <a:spLocks noGrp="1"/>
          </p:cNvSpPr>
          <p:nvPr>
            <p:ph type="title"/>
          </p:nvPr>
        </p:nvSpPr>
        <p:spPr>
          <a:xfrm>
            <a:off x="571353" y="761996"/>
            <a:ext cx="4000646" cy="1708245"/>
          </a:xfrm>
        </p:spPr>
        <p:txBody>
          <a:bodyPr/>
          <a:lstStyle/>
          <a:p>
            <a:pPr lvl="0"/>
            <a:r>
              <a:rPr lang="en-GB" sz="3500"/>
              <a:t>Mathematical Formulation</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F027820F-1B4E-8F34-BE03-12F8AE51AAD6}"/>
                  </a:ext>
                </a:extLst>
              </p:cNvPr>
              <p:cNvSpPr txBox="1">
                <a:spLocks noGrp="1"/>
              </p:cNvSpPr>
              <p:nvPr>
                <p:ph idx="1"/>
              </p:nvPr>
            </p:nvSpPr>
            <p:spPr>
              <a:xfrm>
                <a:off x="571353" y="2470242"/>
                <a:ext cx="4000646" cy="3769833"/>
              </a:xfrm>
            </p:spPr>
            <p:txBody>
              <a:bodyPr anchor="ctr">
                <a:normAutofit/>
              </a:bodyPr>
              <a:lstStyle/>
              <a:p>
                <a:pPr lvl="0">
                  <a:spcBef>
                    <a:spcPts val="400"/>
                  </a:spcBef>
                </a:pPr>
                <a:r>
                  <a:rPr lang="en-GB" sz="1700" dirty="0"/>
                  <a:t>Forward Process</a:t>
                </a:r>
              </a:p>
              <a:p>
                <a:pPr lvl="0">
                  <a:spcBef>
                    <a:spcPts val="400"/>
                  </a:spcBef>
                </a:pPr>
                <a:endParaRPr lang="en-GB" sz="1700" dirty="0"/>
              </a:p>
              <a:p>
                <a:pPr lvl="0">
                  <a:spcBef>
                    <a:spcPts val="400"/>
                  </a:spcBef>
                </a:pPr>
                <a:r>
                  <a:rPr lang="en-GB" sz="1700" dirty="0"/>
                  <a:t>Defined by a Markovian process where data </a:t>
                </a:r>
                <a14:m>
                  <m:oMath xmlns:m="http://schemas.openxmlformats.org/officeDocument/2006/math">
                    <m:sSub>
                      <m:sSubPr>
                        <m:ctrlPr>
                          <a:rPr lang="en-GB" sz="1700">
                            <a:solidFill>
                              <a:srgbClr val="836967"/>
                            </a:solidFill>
                            <a:latin typeface="Cambria Math" panose="02040503050406030204" pitchFamily="18" charset="0"/>
                          </a:rPr>
                        </m:ctrlPr>
                      </m:sSubPr>
                      <m:e>
                        <m:r>
                          <a:rPr lang="en-GB" sz="1700" i="1">
                            <a:latin typeface="Cambria Math" panose="02040503050406030204" pitchFamily="18" charset="0"/>
                          </a:rPr>
                          <m:t>𝑥</m:t>
                        </m:r>
                      </m:e>
                      <m:sub>
                        <m:r>
                          <a:rPr lang="en-GB" sz="1700">
                            <a:latin typeface="Cambria Math" panose="02040503050406030204" pitchFamily="18" charset="0"/>
                          </a:rPr>
                          <m:t>0</m:t>
                        </m:r>
                      </m:sub>
                    </m:sSub>
                  </m:oMath>
                </a14:m>
                <a:r>
                  <a:rPr lang="en-GB" sz="1700" dirty="0"/>
                  <a:t>is gradually corrupted:</a:t>
                </a:r>
              </a:p>
              <a:p>
                <a:pPr lvl="0">
                  <a:spcBef>
                    <a:spcPts val="400"/>
                  </a:spcBef>
                </a:pPr>
                <a14:m>
                  <m:oMath xmlns:m="http://schemas.openxmlformats.org/officeDocument/2006/math">
                    <m:r>
                      <a:rPr lang="en-GB" sz="1700" i="1">
                        <a:latin typeface="Cambria Math" panose="02040503050406030204" pitchFamily="18" charset="0"/>
                      </a:rPr>
                      <m:t>𝑞</m:t>
                    </m:r>
                    <m:d>
                      <m:dPr>
                        <m:sepChr m:val="∣"/>
                        <m:ctrlPr>
                          <a:rPr lang="en-GB" sz="1700" i="1">
                            <a:solidFill>
                              <a:srgbClr val="836967"/>
                            </a:solidFill>
                            <a:latin typeface="Cambria Math" panose="02040503050406030204" pitchFamily="18" charset="0"/>
                          </a:rPr>
                        </m:ctrlPr>
                      </m:dPr>
                      <m:e>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𝑥</m:t>
                            </m:r>
                          </m:e>
                          <m:sub>
                            <m:r>
                              <a:rPr lang="en-GB" sz="1700" i="1">
                                <a:latin typeface="Cambria Math" panose="02040503050406030204" pitchFamily="18" charset="0"/>
                              </a:rPr>
                              <m:t>𝑡</m:t>
                            </m:r>
                          </m:sub>
                        </m:sSub>
                      </m:e>
                      <m:e>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𝑥</m:t>
                            </m:r>
                          </m:e>
                          <m:sub>
                            <m:d>
                              <m:dPr>
                                <m:begChr m:val="{"/>
                                <m:endChr m:val="}"/>
                                <m:ctrlPr>
                                  <a:rPr lang="en-GB" sz="1700" i="1">
                                    <a:solidFill>
                                      <a:srgbClr val="836967"/>
                                    </a:solidFill>
                                    <a:latin typeface="Cambria Math" panose="02040503050406030204" pitchFamily="18" charset="0"/>
                                  </a:rPr>
                                </m:ctrlPr>
                              </m:dPr>
                              <m:e>
                                <m:r>
                                  <a:rPr lang="en-GB" sz="1700" i="1">
                                    <a:latin typeface="Cambria Math" panose="02040503050406030204" pitchFamily="18" charset="0"/>
                                  </a:rPr>
                                  <m:t>𝑡</m:t>
                                </m:r>
                                <m:r>
                                  <a:rPr lang="en-GB" sz="1700">
                                    <a:latin typeface="Cambria Math" panose="02040503050406030204" pitchFamily="18" charset="0"/>
                                  </a:rPr>
                                  <m:t>−1</m:t>
                                </m:r>
                              </m:e>
                            </m:d>
                          </m:sub>
                        </m:sSub>
                      </m:e>
                    </m:d>
                    <m:r>
                      <a:rPr lang="en-GB" sz="1700">
                        <a:latin typeface="Cambria Math" panose="02040503050406030204" pitchFamily="18" charset="0"/>
                      </a:rPr>
                      <m:t>= </m:t>
                    </m:r>
                    <m:d>
                      <m:dPr>
                        <m:ctrlPr>
                          <a:rPr lang="en-GB" sz="1700" i="1">
                            <a:solidFill>
                              <a:srgbClr val="836967"/>
                            </a:solidFill>
                            <a:latin typeface="Cambria Math" panose="02040503050406030204" pitchFamily="18" charset="0"/>
                          </a:rPr>
                        </m:ctrlPr>
                      </m:dPr>
                      <m:e>
                        <m:r>
                          <a:rPr lang="en-GB" sz="1700" i="1">
                            <a:latin typeface="Cambria Math" panose="02040503050406030204" pitchFamily="18" charset="0"/>
                          </a:rPr>
                          <m:t>𝑁</m:t>
                        </m:r>
                        <m:r>
                          <a:rPr lang="en-GB" sz="1700">
                            <a:latin typeface="Cambria Math" panose="02040503050406030204" pitchFamily="18" charset="0"/>
                          </a:rPr>
                          <m:t>(</m:t>
                        </m:r>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𝑥</m:t>
                            </m:r>
                          </m:e>
                          <m:sub>
                            <m:r>
                              <a:rPr lang="en-GB" sz="1700" i="1">
                                <a:latin typeface="Cambria Math" panose="02040503050406030204" pitchFamily="18" charset="0"/>
                              </a:rPr>
                              <m:t>𝑡</m:t>
                            </m:r>
                          </m:sub>
                        </m:sSub>
                        <m:r>
                          <a:rPr lang="en-GB" sz="1700">
                            <a:latin typeface="Cambria Math" panose="02040503050406030204" pitchFamily="18" charset="0"/>
                          </a:rPr>
                          <m:t>; </m:t>
                        </m:r>
                        <m:rad>
                          <m:radPr>
                            <m:degHide m:val="on"/>
                            <m:ctrlPr>
                              <a:rPr lang="en-GB" sz="1700" i="1">
                                <a:solidFill>
                                  <a:srgbClr val="836967"/>
                                </a:solidFill>
                                <a:latin typeface="Cambria Math" panose="02040503050406030204" pitchFamily="18" charset="0"/>
                              </a:rPr>
                            </m:ctrlPr>
                          </m:radPr>
                          <m:deg/>
                          <m:e>
                            <m:d>
                              <m:dPr>
                                <m:begChr m:val="{"/>
                                <m:endChr m:val="}"/>
                                <m:ctrlPr>
                                  <a:rPr lang="en-GB" sz="1700" i="1">
                                    <a:solidFill>
                                      <a:srgbClr val="836967"/>
                                    </a:solidFill>
                                    <a:latin typeface="Cambria Math" panose="02040503050406030204" pitchFamily="18" charset="0"/>
                                  </a:rPr>
                                </m:ctrlPr>
                              </m:dPr>
                              <m:e>
                                <m:r>
                                  <a:rPr lang="en-GB" sz="1700">
                                    <a:latin typeface="Cambria Math" panose="02040503050406030204" pitchFamily="18" charset="0"/>
                                  </a:rPr>
                                  <m:t>1 − </m:t>
                                </m:r>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𝛽</m:t>
                                    </m:r>
                                  </m:e>
                                  <m:sub>
                                    <m:r>
                                      <a:rPr lang="en-GB" sz="1700" i="1">
                                        <a:latin typeface="Cambria Math" panose="02040503050406030204" pitchFamily="18" charset="0"/>
                                      </a:rPr>
                                      <m:t>𝑡</m:t>
                                    </m:r>
                                  </m:sub>
                                </m:sSub>
                              </m:e>
                            </m:d>
                            <m:r>
                              <a:rPr lang="en-GB" sz="1700">
                                <a:latin typeface="Cambria Math" panose="02040503050406030204" pitchFamily="18" charset="0"/>
                              </a:rPr>
                              <m:t>,</m:t>
                            </m:r>
                          </m:e>
                        </m:rad>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𝑥</m:t>
                            </m:r>
                          </m:e>
                          <m:sub>
                            <m:d>
                              <m:dPr>
                                <m:begChr m:val="{"/>
                                <m:endChr m:val="}"/>
                                <m:ctrlPr>
                                  <a:rPr lang="en-GB" sz="1700" i="1">
                                    <a:solidFill>
                                      <a:srgbClr val="836967"/>
                                    </a:solidFill>
                                    <a:latin typeface="Cambria Math" panose="02040503050406030204" pitchFamily="18" charset="0"/>
                                  </a:rPr>
                                </m:ctrlPr>
                              </m:dPr>
                              <m:e>
                                <m:r>
                                  <a:rPr lang="en-GB" sz="1700" i="1">
                                    <a:latin typeface="Cambria Math" panose="02040503050406030204" pitchFamily="18" charset="0"/>
                                  </a:rPr>
                                  <m:t>𝑡</m:t>
                                </m:r>
                                <m:r>
                                  <a:rPr lang="en-GB" sz="1700">
                                    <a:latin typeface="Cambria Math" panose="02040503050406030204" pitchFamily="18" charset="0"/>
                                  </a:rPr>
                                  <m:t>−1</m:t>
                                </m:r>
                              </m:e>
                            </m:d>
                          </m:sub>
                        </m:sSub>
                        <m:r>
                          <a:rPr lang="en-GB" sz="1700">
                            <a:latin typeface="Cambria Math" panose="02040503050406030204" pitchFamily="18" charset="0"/>
                          </a:rPr>
                          <m:t>, </m:t>
                        </m:r>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𝛽</m:t>
                            </m:r>
                          </m:e>
                          <m:sub>
                            <m:r>
                              <a:rPr lang="en-GB" sz="1700" i="1">
                                <a:latin typeface="Cambria Math" panose="02040503050406030204" pitchFamily="18" charset="0"/>
                              </a:rPr>
                              <m:t>𝑡</m:t>
                            </m:r>
                          </m:sub>
                        </m:sSub>
                        <m:r>
                          <a:rPr lang="en-GB" sz="1700" i="1">
                            <a:latin typeface="Cambria Math" panose="02040503050406030204" pitchFamily="18" charset="0"/>
                          </a:rPr>
                          <m:t>𝐼</m:t>
                        </m:r>
                        <m:r>
                          <a:rPr lang="en-GB" sz="1700">
                            <a:latin typeface="Cambria Math" panose="02040503050406030204" pitchFamily="18" charset="0"/>
                          </a:rPr>
                          <m:t>)</m:t>
                        </m:r>
                      </m:e>
                    </m:d>
                  </m:oMath>
                </a14:m>
                <a:endParaRPr lang="en-GB" sz="1700" dirty="0"/>
              </a:p>
              <a:p>
                <a:pPr lvl="0">
                  <a:spcBef>
                    <a:spcPts val="400"/>
                  </a:spcBef>
                </a:pPr>
                <a:endParaRPr lang="en-GB" sz="1700" dirty="0"/>
              </a:p>
            </p:txBody>
          </p:sp>
        </mc:Choice>
        <mc:Fallback>
          <p:sp>
            <p:nvSpPr>
              <p:cNvPr id="4" name="Content Placeholder 2">
                <a:extLst>
                  <a:ext uri="{FF2B5EF4-FFF2-40B4-BE49-F238E27FC236}">
                    <a16:creationId xmlns:a16="http://schemas.microsoft.com/office/drawing/2014/main" id="{F027820F-1B4E-8F34-BE03-12F8AE51AAD6}"/>
                  </a:ext>
                </a:extLst>
              </p:cNvPr>
              <p:cNvSpPr txBox="1">
                <a:spLocks noGrp="1" noRot="1" noChangeAspect="1" noMove="1" noResize="1" noEditPoints="1" noAdjustHandles="1" noChangeArrowheads="1" noChangeShapeType="1" noTextEdit="1"/>
              </p:cNvSpPr>
              <p:nvPr>
                <p:ph idx="1"/>
              </p:nvPr>
            </p:nvSpPr>
            <p:spPr>
              <a:xfrm>
                <a:off x="571353" y="2470242"/>
                <a:ext cx="4000646" cy="3769833"/>
              </a:xfrm>
              <a:blipFill>
                <a:blip r:embed="rId3"/>
                <a:stretch>
                  <a:fillRect l="-762" r="-152"/>
                </a:stretch>
              </a:blipFill>
            </p:spPr>
            <p:txBody>
              <a:bodyPr/>
              <a:lstStyle/>
              <a:p>
                <a:r>
                  <a:rPr lang="en-GB">
                    <a:noFill/>
                  </a:rPr>
                  <a:t> </a:t>
                </a:r>
              </a:p>
            </p:txBody>
          </p:sp>
        </mc:Fallback>
      </mc:AlternateContent>
      <p:pic>
        <p:nvPicPr>
          <p:cNvPr id="5" name="Picture 4" descr="Complex math formulas on a blackboard">
            <a:extLst>
              <a:ext uri="{FF2B5EF4-FFF2-40B4-BE49-F238E27FC236}">
                <a16:creationId xmlns:a16="http://schemas.microsoft.com/office/drawing/2014/main" id="{0796257D-6000-C19B-6986-653194CD9600}"/>
              </a:ext>
            </a:extLst>
          </p:cNvPr>
          <p:cNvPicPr>
            <a:picLocks noChangeAspect="1"/>
          </p:cNvPicPr>
          <p:nvPr/>
        </p:nvPicPr>
        <p:blipFill>
          <a:blip r:embed="rId4"/>
          <a:srcRect l="35702" r="21781" b="2"/>
          <a:stretch>
            <a:fillRect/>
          </a:stretch>
        </p:blipFill>
        <p:spPr>
          <a:xfrm>
            <a:off x="5143344" y="-10890"/>
            <a:ext cx="4000655" cy="6868890"/>
          </a:xfrm>
          <a:prstGeom prst="rect">
            <a:avLst/>
          </a:prstGeom>
          <a:noFill/>
          <a:ln cap="flat">
            <a:noFill/>
          </a:ln>
          <a:effectLst>
            <a:outerShdw dist="50804" dir="10800000" algn="tl">
              <a:srgbClr val="000000">
                <a:alpha val="4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bg>
      <p:bgPr>
        <a:solidFill>
          <a:srgbClr val="FFFFFF"/>
        </a:solidFill>
        <a:effectLst/>
      </p:bgPr>
    </p:bg>
    <p:spTree>
      <p:nvGrpSpPr>
        <p:cNvPr id="1" name=""/>
        <p:cNvGrpSpPr/>
        <p:nvPr/>
      </p:nvGrpSpPr>
      <p:grpSpPr>
        <a:xfrm>
          <a:off x="0" y="0"/>
          <a:ext cx="0" cy="0"/>
          <a:chOff x="0" y="0"/>
          <a:chExt cx="0" cy="0"/>
        </a:xfrm>
      </p:grpSpPr>
      <p:sp>
        <p:nvSpPr>
          <p:cNvPr id="2" name="Slide Background">
            <a:extLst>
              <a:ext uri="{FF2B5EF4-FFF2-40B4-BE49-F238E27FC236}">
                <a16:creationId xmlns:a16="http://schemas.microsoft.com/office/drawing/2014/main" id="{B58C5EA7-F045-2A34-3C09-119538CA86E9}"/>
              </a:ext>
              <a:ext uri="{C183D7F6-B498-43B3-948B-1728B52AA6E4}">
                <adec:decorative xmlns:adec="http://schemas.microsoft.com/office/drawing/2017/decorative" val="1"/>
              </a:ext>
            </a:extLst>
          </p:cNvPr>
          <p:cNvSpPr>
            <a:spLocks noMove="1" noResize="1"/>
          </p:cNvSpPr>
          <p:nvPr/>
        </p:nvSpPr>
        <p:spPr>
          <a:xfrm>
            <a:off x="0" y="0"/>
            <a:ext cx="9144000" cy="6858000"/>
          </a:xfrm>
          <a:prstGeom prst="rect">
            <a:avLst/>
          </a:prstGeom>
          <a:solidFill>
            <a:schemeClr val="bg1"/>
          </a:solidFill>
          <a:ln cap="flat">
            <a:noFill/>
            <a:prstDash val="solid"/>
          </a:ln>
          <a:effectLst>
            <a:outerShdw dist="22997" dir="5400000" algn="tl">
              <a:srgbClr val="000000">
                <a:alpha val="35000"/>
              </a:srgbClr>
            </a:outerShdw>
          </a:effectLst>
        </p:spPr>
        <p:txBody>
          <a:bodyPr vert="horz" wrap="square" lIns="91440" tIns="45720" rIns="91440" bIns="45720" anchor="ctr" anchorCtr="1" compatLnSpc="1">
            <a:no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FE4F9EF9-4FE8-B696-7C5D-CE50DF48189E}"/>
              </a:ext>
            </a:extLst>
          </p:cNvPr>
          <p:cNvSpPr txBox="1">
            <a:spLocks noGrp="1"/>
          </p:cNvSpPr>
          <p:nvPr>
            <p:ph type="title"/>
          </p:nvPr>
        </p:nvSpPr>
        <p:spPr>
          <a:xfrm>
            <a:off x="571353" y="761996"/>
            <a:ext cx="4000646" cy="1708245"/>
          </a:xfrm>
        </p:spPr>
        <p:txBody>
          <a:bodyPr/>
          <a:lstStyle/>
          <a:p>
            <a:pPr lvl="0"/>
            <a:r>
              <a:rPr lang="en-GB" sz="3500"/>
              <a:t>Mathematical Formulation</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18B888E-8B3E-103B-F520-ACE48419E6EE}"/>
                  </a:ext>
                </a:extLst>
              </p:cNvPr>
              <p:cNvSpPr txBox="1">
                <a:spLocks noGrp="1"/>
              </p:cNvSpPr>
              <p:nvPr>
                <p:ph idx="1"/>
              </p:nvPr>
            </p:nvSpPr>
            <p:spPr>
              <a:xfrm>
                <a:off x="571353" y="2470242"/>
                <a:ext cx="4000646" cy="3769833"/>
              </a:xfrm>
            </p:spPr>
            <p:txBody>
              <a:bodyPr anchor="ctr"/>
              <a:lstStyle/>
              <a:p>
                <a:pPr lvl="0">
                  <a:spcBef>
                    <a:spcPts val="400"/>
                  </a:spcBef>
                </a:pPr>
                <a:r>
                  <a:rPr lang="en-GB" sz="1700" dirty="0"/>
                  <a:t>Reverse Process</a:t>
                </a:r>
              </a:p>
              <a:p>
                <a:pPr lvl="0">
                  <a:spcBef>
                    <a:spcPts val="400"/>
                  </a:spcBef>
                </a:pPr>
                <a:endParaRPr lang="en-GB" sz="1700" dirty="0"/>
              </a:p>
              <a:p>
                <a:pPr lvl="0">
                  <a:spcBef>
                    <a:spcPts val="400"/>
                  </a:spcBef>
                </a:pPr>
                <a:r>
                  <a:rPr lang="en-GB" sz="1700" dirty="0"/>
                  <a:t>Model learns </a:t>
                </a:r>
                <a14:m>
                  <m:oMath xmlns:m="http://schemas.openxmlformats.org/officeDocument/2006/math">
                    <m:r>
                      <a:rPr lang="en-GB" sz="1700" i="1">
                        <a:latin typeface="Cambria Math" panose="02040503050406030204" pitchFamily="18" charset="0"/>
                      </a:rPr>
                      <m:t>𝑝</m:t>
                    </m:r>
                    <m:d>
                      <m:dPr>
                        <m:endChr m:val="|"/>
                        <m:ctrlPr>
                          <a:rPr lang="en-GB" sz="1700" i="1">
                            <a:solidFill>
                              <a:srgbClr val="836967"/>
                            </a:solidFill>
                            <a:latin typeface="Cambria Math" panose="02040503050406030204" pitchFamily="18" charset="0"/>
                          </a:rPr>
                        </m:ctrlPr>
                      </m:dPr>
                      <m:e>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𝑥</m:t>
                            </m:r>
                          </m:e>
                          <m:sub>
                            <m:d>
                              <m:dPr>
                                <m:begChr m:val="{"/>
                                <m:endChr m:val="}"/>
                                <m:ctrlPr>
                                  <a:rPr lang="en-GB" sz="1700" i="1">
                                    <a:solidFill>
                                      <a:srgbClr val="836967"/>
                                    </a:solidFill>
                                    <a:latin typeface="Cambria Math" panose="02040503050406030204" pitchFamily="18" charset="0"/>
                                  </a:rPr>
                                </m:ctrlPr>
                              </m:dPr>
                              <m:e>
                                <m:r>
                                  <a:rPr lang="en-GB" sz="1700" i="1">
                                    <a:latin typeface="Cambria Math" panose="02040503050406030204" pitchFamily="18" charset="0"/>
                                  </a:rPr>
                                  <m:t>𝑡</m:t>
                                </m:r>
                                <m:r>
                                  <a:rPr lang="en-GB" sz="1700">
                                    <a:latin typeface="Cambria Math" panose="02040503050406030204" pitchFamily="18" charset="0"/>
                                  </a:rPr>
                                  <m:t>−1</m:t>
                                </m:r>
                              </m:e>
                            </m:d>
                          </m:sub>
                        </m:sSub>
                      </m:e>
                    </m:d>
                    <m:sSub>
                      <m:sSubPr>
                        <m:ctrlPr>
                          <a:rPr lang="en-GB" sz="1700" i="1">
                            <a:solidFill>
                              <a:srgbClr val="836967"/>
                            </a:solidFill>
                            <a:latin typeface="Cambria Math" panose="02040503050406030204" pitchFamily="18" charset="0"/>
                          </a:rPr>
                        </m:ctrlPr>
                      </m:sSubPr>
                      <m:e>
                        <m:r>
                          <a:rPr lang="en-GB" sz="1700" i="1">
                            <a:latin typeface="Cambria Math" panose="02040503050406030204" pitchFamily="18" charset="0"/>
                          </a:rPr>
                          <m:t>𝑥</m:t>
                        </m:r>
                      </m:e>
                      <m:sub>
                        <m:r>
                          <a:rPr lang="en-GB" sz="1700" i="1">
                            <a:latin typeface="Cambria Math" panose="02040503050406030204" pitchFamily="18" charset="0"/>
                          </a:rPr>
                          <m:t>𝑡</m:t>
                        </m:r>
                      </m:sub>
                    </m:sSub>
                    <m:r>
                      <a:rPr lang="en-GB" sz="1700">
                        <a:latin typeface="Cambria Math" panose="02040503050406030204" pitchFamily="18" charset="0"/>
                      </a:rPr>
                      <m:t>) </m:t>
                    </m:r>
                  </m:oMath>
                </a14:m>
                <a:r>
                  <a:rPr lang="en-GB" sz="1700" dirty="0"/>
                  <a:t>to reconstruct data, often parameterized as a neural network predicting added noise.</a:t>
                </a:r>
              </a:p>
            </p:txBody>
          </p:sp>
        </mc:Choice>
        <mc:Fallback>
          <p:sp>
            <p:nvSpPr>
              <p:cNvPr id="4" name="Content Placeholder 2">
                <a:extLst>
                  <a:ext uri="{FF2B5EF4-FFF2-40B4-BE49-F238E27FC236}">
                    <a16:creationId xmlns:a16="http://schemas.microsoft.com/office/drawing/2014/main" id="{E18B888E-8B3E-103B-F520-ACE48419E6EE}"/>
                  </a:ext>
                </a:extLst>
              </p:cNvPr>
              <p:cNvSpPr txBox="1">
                <a:spLocks noGrp="1" noRot="1" noChangeAspect="1" noMove="1" noResize="1" noEditPoints="1" noAdjustHandles="1" noChangeArrowheads="1" noChangeShapeType="1" noTextEdit="1"/>
              </p:cNvSpPr>
              <p:nvPr>
                <p:ph idx="1"/>
              </p:nvPr>
            </p:nvSpPr>
            <p:spPr>
              <a:xfrm>
                <a:off x="571353" y="2470242"/>
                <a:ext cx="4000646" cy="3769833"/>
              </a:xfrm>
              <a:blipFill>
                <a:blip r:embed="rId3"/>
                <a:stretch>
                  <a:fillRect l="-762"/>
                </a:stretch>
              </a:blipFill>
            </p:spPr>
            <p:txBody>
              <a:bodyPr/>
              <a:lstStyle/>
              <a:p>
                <a:r>
                  <a:rPr lang="en-GB">
                    <a:noFill/>
                  </a:rPr>
                  <a:t> </a:t>
                </a:r>
              </a:p>
            </p:txBody>
          </p:sp>
        </mc:Fallback>
      </mc:AlternateContent>
      <p:pic>
        <p:nvPicPr>
          <p:cNvPr id="5" name="Picture 4" descr="Complex math formulas on a blackboard">
            <a:extLst>
              <a:ext uri="{FF2B5EF4-FFF2-40B4-BE49-F238E27FC236}">
                <a16:creationId xmlns:a16="http://schemas.microsoft.com/office/drawing/2014/main" id="{B9D01BF4-033C-9D56-799A-877988F49587}"/>
              </a:ext>
            </a:extLst>
          </p:cNvPr>
          <p:cNvPicPr>
            <a:picLocks noChangeAspect="1"/>
          </p:cNvPicPr>
          <p:nvPr/>
        </p:nvPicPr>
        <p:blipFill>
          <a:blip r:embed="rId4"/>
          <a:srcRect l="35702" r="21781" b="2"/>
          <a:stretch>
            <a:fillRect/>
          </a:stretch>
        </p:blipFill>
        <p:spPr>
          <a:xfrm>
            <a:off x="5143344" y="-10890"/>
            <a:ext cx="4000655" cy="6868890"/>
          </a:xfrm>
          <a:prstGeom prst="rect">
            <a:avLst/>
          </a:prstGeom>
          <a:noFill/>
          <a:ln cap="flat">
            <a:noFill/>
          </a:ln>
          <a:effectLst>
            <a:outerShdw dist="50804" dir="10800000" algn="tl">
              <a:srgbClr val="000000">
                <a:alpha val="40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23217</Words>
  <Application>Microsoft Office PowerPoint</Application>
  <PresentationFormat>Ecrã Panorâmico</PresentationFormat>
  <Paragraphs>374</Paragraphs>
  <Slides>30</Slides>
  <Notes>29</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30</vt:i4>
      </vt:variant>
    </vt:vector>
  </HeadingPairs>
  <TitlesOfParts>
    <vt:vector size="36" baseType="lpstr">
      <vt:lpstr>Aptos</vt:lpstr>
      <vt:lpstr>Aptos Display</vt:lpstr>
      <vt:lpstr>Arial</vt:lpstr>
      <vt:lpstr>Calibri</vt:lpstr>
      <vt:lpstr>Cambria Math</vt:lpstr>
      <vt:lpstr>Office Theme</vt:lpstr>
      <vt:lpstr>AI Society  presented by Alexandru-Sebastian Ene </vt:lpstr>
      <vt:lpstr>Introduction to Diffusion Models</vt:lpstr>
      <vt:lpstr>Apresentação do PowerPoint</vt:lpstr>
      <vt:lpstr>Introduction to Diffusion Models</vt:lpstr>
      <vt:lpstr>Introduction to Diffusion Models</vt:lpstr>
      <vt:lpstr>Core Idea</vt:lpstr>
      <vt:lpstr>Core Idea</vt:lpstr>
      <vt:lpstr>Mathematical Formulation</vt:lpstr>
      <vt:lpstr>Mathematical Formulation</vt:lpstr>
      <vt:lpstr>Training Objective</vt:lpstr>
      <vt:lpstr>Training Objective</vt:lpstr>
      <vt:lpstr>Sampling from a Diffusion Model</vt:lpstr>
      <vt:lpstr>Sampling from a Diffusion Model</vt:lpstr>
      <vt:lpstr>Architectural Choices</vt:lpstr>
      <vt:lpstr>Architectural Choices</vt:lpstr>
      <vt:lpstr>Architectural Choices</vt:lpstr>
      <vt:lpstr>Key Advancements</vt:lpstr>
      <vt:lpstr>Key Advancements</vt:lpstr>
      <vt:lpstr>Key Advancements</vt:lpstr>
      <vt:lpstr>Applications in Industry</vt:lpstr>
      <vt:lpstr>Applications in Industry</vt:lpstr>
      <vt:lpstr>Applications in Industry</vt:lpstr>
      <vt:lpstr>Applications in Industry</vt:lpstr>
      <vt:lpstr>Challenges and Future Directions</vt:lpstr>
      <vt:lpstr>Challenges and Future Directions</vt:lpstr>
      <vt:lpstr>Challenges and Future Directions</vt:lpstr>
      <vt:lpstr>Challenges and Future Directions</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Society  presented by Alexandru-Sebastian Ene</dc:title>
  <dc:subject/>
  <dc:creator>User</dc:creator>
  <dc:description>generated using python-pptx</dc:description>
  <cp:lastModifiedBy>David Afonso</cp:lastModifiedBy>
  <cp:revision>10</cp:revision>
  <dcterms:created xsi:type="dcterms:W3CDTF">2013-01-27T09:14:16Z</dcterms:created>
  <dcterms:modified xsi:type="dcterms:W3CDTF">2025-03-17T23:48:19Z</dcterms:modified>
</cp:coreProperties>
</file>