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oungup" initials="k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AE1948"/>
    <a:srgbClr val="00B050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86521" autoAdjust="0"/>
  </p:normalViewPr>
  <p:slideViewPr>
    <p:cSldViewPr snapToGrid="0">
      <p:cViewPr varScale="1">
        <p:scale>
          <a:sx n="113" d="100"/>
          <a:sy n="113" d="100"/>
        </p:scale>
        <p:origin x="15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37D3F-3976-4E8C-851A-C55DE2002F3D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33960-D572-4988-A095-E9DD6F52B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083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33960-D572-4988-A095-E9DD6F52B97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799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33960-D572-4988-A095-E9DD6F52B97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325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33960-D572-4988-A095-E9DD6F52B97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49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33960-D572-4988-A095-E9DD6F52B97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2349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33960-D572-4988-A095-E9DD6F52B97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3289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33960-D572-4988-A095-E9DD6F52B97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505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33960-D572-4988-A095-E9DD6F52B97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077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33960-D572-4988-A095-E9DD6F52B97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2618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33960-D572-4988-A095-E9DD6F52B97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742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Memory</a:t>
            </a:r>
            <a:r>
              <a:rPr lang="en-US" altLang="ko-KR" baseline="0" dirty="0" smtClean="0"/>
              <a:t> footprint</a:t>
            </a:r>
            <a:r>
              <a:rPr lang="ko-KR" altLang="en-US" baseline="0" smtClean="0"/>
              <a:t>가 작으면 </a:t>
            </a:r>
            <a:r>
              <a:rPr lang="en-US" altLang="ko-KR" baseline="0" dirty="0" smtClean="0"/>
              <a:t>main memory</a:t>
            </a:r>
            <a:r>
              <a:rPr lang="ko-KR" altLang="en-US" baseline="0" smtClean="0"/>
              <a:t>에 </a:t>
            </a:r>
            <a:r>
              <a:rPr lang="en-US" altLang="ko-KR" baseline="0" dirty="0" smtClean="0"/>
              <a:t>access</a:t>
            </a:r>
            <a:r>
              <a:rPr lang="ko-KR" altLang="en-US" baseline="0" smtClean="0"/>
              <a:t>할 일이 없기때문에</a:t>
            </a:r>
            <a:r>
              <a:rPr lang="en-US" altLang="ko-KR" baseline="0" dirty="0" smtClean="0"/>
              <a:t>, cache memory</a:t>
            </a:r>
            <a:r>
              <a:rPr lang="ko-KR" altLang="en-US" baseline="0" smtClean="0"/>
              <a:t>를 사용할 수 있어 그만큼 빠르다</a:t>
            </a:r>
            <a:r>
              <a:rPr lang="en-US" altLang="ko-KR" baseline="0" dirty="0" smtClean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33960-D572-4988-A095-E9DD6F52B97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413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33960-D572-4988-A095-E9DD6F52B97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464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33960-D572-4988-A095-E9DD6F52B97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704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33960-D572-4988-A095-E9DD6F52B97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505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33960-D572-4988-A095-E9DD6F52B97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064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33960-D572-4988-A095-E9DD6F52B97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461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33960-D572-4988-A095-E9DD6F52B97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756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33960-D572-4988-A095-E9DD6F52B97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997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900844"/>
            <a:ext cx="7772400" cy="1302429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975021"/>
            <a:ext cx="6858000" cy="1655762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8532" y="988014"/>
            <a:ext cx="8630193" cy="5837332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845" y="121287"/>
            <a:ext cx="7886700" cy="64506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0" y="836022"/>
            <a:ext cx="9144000" cy="0"/>
          </a:xfrm>
          <a:prstGeom prst="line">
            <a:avLst/>
          </a:prstGeom>
          <a:ln w="19050">
            <a:solidFill>
              <a:srgbClr val="AE1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75152" y="6447431"/>
            <a:ext cx="2057400" cy="365125"/>
          </a:xfrm>
        </p:spPr>
        <p:txBody>
          <a:bodyPr/>
          <a:lstStyle/>
          <a:p>
            <a:fld id="{D4653B7F-CCFC-4C2C-8D86-D3AEC7E3AF6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75152" y="632042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53B7F-CCFC-4C2C-8D86-D3AEC7E3AF6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69705"/>
            <a:ext cx="7772400" cy="1302429"/>
          </a:xfrm>
        </p:spPr>
        <p:txBody>
          <a:bodyPr>
            <a:normAutofit/>
          </a:bodyPr>
          <a:lstStyle/>
          <a:p>
            <a:pPr algn="r"/>
            <a:r>
              <a:rPr lang="en-US" altLang="ko-KR" sz="3300" b="1" dirty="0" smtClean="0"/>
              <a:t>Meta-Learning for semi-supervised few-shot classification</a:t>
            </a:r>
            <a:endParaRPr lang="ko-KR" altLang="en-US" sz="3300" b="1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43882"/>
            <a:ext cx="6858000" cy="646331"/>
          </a:xfrm>
        </p:spPr>
        <p:txBody>
          <a:bodyPr>
            <a:spAutoFit/>
          </a:bodyPr>
          <a:lstStyle/>
          <a:p>
            <a:r>
              <a:rPr lang="en-US" altLang="ko-KR" dirty="0" smtClean="0"/>
              <a:t>2018.10.11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mtClean="0"/>
              <a:t>김보섭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Semi-supervised few-shot learning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275465" y="911814"/>
                <a:ext cx="8630193" cy="5837332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altLang="ko-KR" sz="2400" b="1" dirty="0" smtClean="0"/>
                  <a:t>Prototypical networks with soft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ko-KR" sz="2400" b="1" dirty="0" smtClean="0"/>
                  <a:t>-means</a:t>
                </a:r>
              </a:p>
              <a:p>
                <a:pPr marL="0" indent="0" algn="just">
                  <a:buNone/>
                </a:pPr>
                <a:r>
                  <a:rPr lang="en-US" altLang="ko-KR" dirty="0"/>
                  <a:t>p</a:t>
                </a:r>
                <a:r>
                  <a:rPr lang="en-US" altLang="ko-KR" dirty="0" smtClean="0"/>
                  <a:t>rototype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smtClean="0"/>
                  <a:t>을 </a:t>
                </a:r>
                <a:r>
                  <a:rPr lang="en-US" altLang="ko-KR" dirty="0" smtClean="0"/>
                  <a:t>cluster</a:t>
                </a:r>
                <a:r>
                  <a:rPr lang="ko-KR" altLang="en-US" smtClean="0"/>
                  <a:t>의 </a:t>
                </a:r>
                <a:r>
                  <a:rPr lang="en-US" altLang="ko-KR" dirty="0" smtClean="0"/>
                  <a:t>centroid</a:t>
                </a:r>
                <a:r>
                  <a:rPr lang="ko-KR" altLang="en-US" smtClean="0"/>
                  <a:t>로 간주하고</a:t>
                </a:r>
                <a:r>
                  <a:rPr lang="en-US" altLang="ko-KR" dirty="0" smtClean="0"/>
                  <a:t>, 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soft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 smtClean="0">
                    <a:solidFill>
                      <a:srgbClr val="0070C0"/>
                    </a:solidFill>
                  </a:rPr>
                  <a:t>-means clustering </a:t>
                </a:r>
                <a:r>
                  <a:rPr lang="ko-KR" altLang="en-US" smtClean="0">
                    <a:solidFill>
                      <a:srgbClr val="0070C0"/>
                    </a:solidFill>
                  </a:rPr>
                  <a:t>기반으로 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unlabeled set</a:t>
                </a:r>
                <a:r>
                  <a:rPr lang="ko-KR" altLang="en-US" smtClean="0">
                    <a:solidFill>
                      <a:srgbClr val="0070C0"/>
                    </a:solidFill>
                  </a:rPr>
                  <a:t>을 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cluster</a:t>
                </a:r>
                <a:r>
                  <a:rPr lang="ko-KR" altLang="en-US" smtClean="0">
                    <a:solidFill>
                      <a:srgbClr val="0070C0"/>
                    </a:solidFill>
                  </a:rPr>
                  <a:t>에 할당 </a:t>
                </a:r>
                <a:r>
                  <a:rPr lang="ko-KR" altLang="en-US">
                    <a:solidFill>
                      <a:srgbClr val="0070C0"/>
                    </a:solidFill>
                  </a:rPr>
                  <a:t>후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 </a:t>
                </a:r>
                <a:r>
                  <a:rPr lang="ko-KR" altLang="en-US" smtClean="0">
                    <a:solidFill>
                      <a:srgbClr val="0070C0"/>
                    </a:solidFill>
                  </a:rPr>
                  <a:t>새로운 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centroid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smtClean="0">
                    <a:solidFill>
                      <a:srgbClr val="0070C0"/>
                    </a:solidFill>
                  </a:rPr>
                  <a:t>를 생성</a:t>
                </a:r>
                <a:endParaRPr lang="en-US" altLang="ko-KR" dirty="0" smtClean="0">
                  <a:solidFill>
                    <a:srgbClr val="0070C0"/>
                  </a:solidFill>
                </a:endParaRPr>
              </a:p>
              <a:p>
                <a:pPr marL="0" indent="0" algn="just">
                  <a:buNone/>
                </a:pPr>
                <a:endParaRPr lang="en-US" altLang="ko-KR" sz="400" dirty="0" smtClean="0"/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altLang="ko-KR" sz="1600" dirty="0" smtClean="0"/>
                  <a:t>unlabeled set</a:t>
                </a:r>
                <a:r>
                  <a:rPr lang="ko-KR" altLang="en-US" sz="1600" smtClean="0"/>
                  <a:t>의 </a:t>
                </a:r>
                <a:r>
                  <a:rPr lang="en-US" altLang="ko-KR" sz="1600" dirty="0" smtClean="0"/>
                  <a:t>class set</a:t>
                </a:r>
                <a:r>
                  <a:rPr lang="ko-KR" altLang="en-US" sz="1600" smtClean="0"/>
                  <a:t>은 </a:t>
                </a:r>
                <a:r>
                  <a:rPr lang="en-US" altLang="ko-KR" sz="1600" dirty="0" smtClean="0"/>
                  <a:t>support set, query set</a:t>
                </a:r>
                <a:r>
                  <a:rPr lang="ko-KR" altLang="en-US" sz="1600" smtClean="0"/>
                  <a:t>의 </a:t>
                </a:r>
                <a:r>
                  <a:rPr lang="en-US" altLang="ko-KR" sz="1600" dirty="0" smtClean="0"/>
                  <a:t>class set</a:t>
                </a:r>
                <a:r>
                  <a:rPr lang="ko-KR" altLang="en-US" sz="1600" smtClean="0"/>
                  <a:t>과</a:t>
                </a:r>
                <a:r>
                  <a:rPr lang="en-US" altLang="ko-KR" sz="1600" dirty="0" smtClean="0"/>
                  <a:t> </a:t>
                </a:r>
                <a:r>
                  <a:rPr lang="ko-KR" altLang="en-US" sz="1600" smtClean="0"/>
                  <a:t>동일</a:t>
                </a:r>
                <a:endParaRPr lang="en-US" altLang="ko-KR" sz="1600" dirty="0"/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altLang="ko-KR" sz="1600" dirty="0" smtClean="0"/>
                  <a:t>soft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sz="1600" dirty="0" smtClean="0"/>
                  <a:t>-means</a:t>
                </a:r>
                <a:r>
                  <a:rPr lang="ko-KR" altLang="en-US" sz="1600" smtClean="0"/>
                  <a:t>의 방식의 </a:t>
                </a:r>
                <a:r>
                  <a:rPr lang="en-US" altLang="ko-KR" sz="1600" dirty="0" smtClean="0"/>
                  <a:t>assignment step</a:t>
                </a:r>
                <a:r>
                  <a:rPr lang="ko-KR" altLang="en-US" sz="1600" smtClean="0"/>
                  <a:t>은 한번만</a:t>
                </a:r>
                <a:r>
                  <a:rPr lang="en-US" altLang="ko-KR" sz="1600" dirty="0" smtClean="0"/>
                  <a:t>!</a:t>
                </a:r>
              </a:p>
              <a:p>
                <a:pPr algn="just">
                  <a:buFont typeface="Wingdings" panose="05000000000000000000" pitchFamily="2" charset="2"/>
                  <a:buChar char="ü"/>
                </a:pPr>
                <a:endParaRPr lang="en-US" altLang="ko-KR" dirty="0" smtClean="0"/>
              </a:p>
              <a:p>
                <a:pPr marL="0" indent="0" algn="just">
                  <a:buNone/>
                </a:pPr>
                <a:endParaRPr lang="en-US" altLang="ko-KR" sz="1600" b="0" i="1" dirty="0" smtClean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altLang="ko-KR" sz="1600" b="0" i="1" dirty="0" smtClean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altLang="ko-KR" sz="16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5465" y="911814"/>
                <a:ext cx="8630193" cy="5837332"/>
              </a:xfrm>
              <a:blipFill rotWithShape="0">
                <a:blip r:embed="rId3"/>
                <a:stretch>
                  <a:fillRect l="-1059" t="-1463" r="-7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3B7F-CCFC-4C2C-8D86-D3AEC7E3AF60}" type="slidenum">
              <a:rPr lang="ko-KR" altLang="en-US" smtClean="0"/>
              <a:t>10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090400" y="3767137"/>
                <a:ext cx="3293533" cy="1912127"/>
              </a:xfrm>
              <a:prstGeom prst="rect">
                <a:avLst/>
              </a:prstGeom>
              <a:noFill/>
              <a:ln w="19050"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16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sz="1600" dirty="0" smtClean="0"/>
              </a:p>
              <a:p>
                <a:endParaRPr lang="en-US" altLang="ko-KR" sz="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ko-KR" sz="1600">
                          <a:latin typeface="Cambria Math" panose="02040503050406030204" pitchFamily="18" charset="0"/>
                        </a:rPr>
                        <m:t>I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ko-KR" altLang="en-US" sz="1600"/>
              </a:p>
              <a:p>
                <a:endParaRPr lang="en-US" altLang="ko-KR" sz="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6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̃"/>
                                                      <m:ctrlPr>
                                                        <a:rPr lang="en-US" altLang="ko-KR" sz="1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altLang="ko-KR" sz="1600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𝒙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altLang="ko-KR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b="1" i="1">
                                                  <a:latin typeface="Cambria Math" panose="02040503050406030204" pitchFamily="18" charset="0"/>
                                                </a:rPr>
                                                <m:t>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Sup>
                                <m:sSubSup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en-US" altLang="ko-KR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ko-KR" sz="16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b="1" i="1">
                                              <a:latin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sz="1600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400" y="3767137"/>
                <a:ext cx="3293533" cy="191212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/>
          <p:cNvCxnSpPr>
            <a:stCxn id="8" idx="1"/>
          </p:cNvCxnSpPr>
          <p:nvPr/>
        </p:nvCxnSpPr>
        <p:spPr>
          <a:xfrm flipH="1">
            <a:off x="4637727" y="4723201"/>
            <a:ext cx="452673" cy="219200"/>
          </a:xfrm>
          <a:prstGeom prst="straightConnector1">
            <a:avLst/>
          </a:prstGeom>
          <a:ln w="19050">
            <a:solidFill>
              <a:srgbClr val="C55A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000" y="3283200"/>
            <a:ext cx="4279015" cy="288000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598024" y="4773068"/>
            <a:ext cx="4039702" cy="338667"/>
          </a:xfrm>
          <a:prstGeom prst="rect">
            <a:avLst/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83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Semi-supervised few-shot learning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275465" y="911814"/>
                <a:ext cx="8630193" cy="5837332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altLang="ko-KR" sz="2400" b="1" spc="-150" dirty="0" smtClean="0"/>
                  <a:t>Prototypical networks with soft </a:t>
                </a:r>
                <a14:m>
                  <m:oMath xmlns:m="http://schemas.openxmlformats.org/officeDocument/2006/math">
                    <m:r>
                      <a:rPr lang="en-US" altLang="ko-KR" sz="2400" b="1" i="1" spc="-15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ko-KR" sz="2400" b="1" spc="-150" dirty="0" smtClean="0"/>
                  <a:t>-means with a distractor cluster</a:t>
                </a:r>
              </a:p>
              <a:p>
                <a:pPr marL="0" lvl="0" indent="0" algn="just">
                  <a:buNone/>
                </a:pPr>
                <a:r>
                  <a:rPr lang="en-US" altLang="ko-KR" dirty="0">
                    <a:solidFill>
                      <a:prstClr val="black"/>
                    </a:solidFill>
                  </a:rPr>
                  <a:t>u</a:t>
                </a:r>
                <a:r>
                  <a:rPr lang="en-US" altLang="ko-KR" dirty="0" smtClean="0">
                    <a:solidFill>
                      <a:prstClr val="black"/>
                    </a:solidFill>
                  </a:rPr>
                  <a:t>nlabeled set</a:t>
                </a:r>
                <a:r>
                  <a:rPr lang="ko-KR" altLang="en-US" smtClean="0">
                    <a:solidFill>
                      <a:prstClr val="black"/>
                    </a:solidFill>
                  </a:rPr>
                  <a:t>에 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support set, query set</a:t>
                </a:r>
                <a:r>
                  <a:rPr lang="ko-KR" altLang="en-US" smtClean="0">
                    <a:solidFill>
                      <a:srgbClr val="0070C0"/>
                    </a:solidFill>
                  </a:rPr>
                  <a:t>에 없는 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class</a:t>
                </a:r>
                <a:r>
                  <a:rPr lang="ko-KR" altLang="en-US" smtClean="0">
                    <a:solidFill>
                      <a:srgbClr val="0070C0"/>
                    </a:solidFill>
                  </a:rPr>
                  <a:t>들이 존재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, </a:t>
                </a:r>
                <a:r>
                  <a:rPr lang="ko-KR" altLang="en-US" smtClean="0">
                    <a:solidFill>
                      <a:srgbClr val="0070C0"/>
                    </a:solidFill>
                  </a:rPr>
                  <a:t>이를 하나의 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distractor class</a:t>
                </a:r>
                <a:r>
                  <a:rPr lang="ko-KR" altLang="en-US" smtClean="0">
                    <a:solidFill>
                      <a:srgbClr val="0070C0"/>
                    </a:solidFill>
                  </a:rPr>
                  <a:t>로 가정하고 하나의 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cluster</a:t>
                </a:r>
                <a:r>
                  <a:rPr lang="ko-KR" altLang="en-US" smtClean="0">
                    <a:solidFill>
                      <a:srgbClr val="0070C0"/>
                    </a:solidFill>
                  </a:rPr>
                  <a:t>로 간주</a:t>
                </a:r>
                <a:endParaRPr lang="en-US" altLang="ko-KR" dirty="0" smtClean="0">
                  <a:solidFill>
                    <a:srgbClr val="0070C0"/>
                  </a:solidFill>
                </a:endParaRPr>
              </a:p>
              <a:p>
                <a:pPr marL="0" lvl="0" indent="0" algn="just">
                  <a:buNone/>
                </a:pPr>
                <a:endParaRPr lang="en-US" altLang="ko-KR" sz="400" dirty="0" smtClean="0">
                  <a:solidFill>
                    <a:srgbClr val="0070C0"/>
                  </a:solidFill>
                </a:endParaRPr>
              </a:p>
              <a:p>
                <a:pPr lvl="0" algn="just">
                  <a:buFont typeface="Arial" panose="020B0604020202020204" pitchFamily="34" charset="0"/>
                  <a:buChar char="•"/>
                </a:pPr>
                <a:r>
                  <a:rPr lang="en-US" altLang="ko-KR" sz="1600" dirty="0" smtClean="0">
                    <a:solidFill>
                      <a:prstClr val="black"/>
                    </a:solidFill>
                  </a:rPr>
                  <a:t>unlabeled set</a:t>
                </a:r>
                <a:r>
                  <a:rPr lang="ko-KR" altLang="en-US" sz="1600" smtClean="0">
                    <a:solidFill>
                      <a:prstClr val="black"/>
                    </a:solidFill>
                  </a:rPr>
                  <a:t>에 </a:t>
                </a:r>
                <a:r>
                  <a:rPr lang="en-US" altLang="ko-KR" sz="1600" dirty="0" smtClean="0">
                    <a:solidFill>
                      <a:prstClr val="black"/>
                    </a:solidFill>
                  </a:rPr>
                  <a:t>support set, query set</a:t>
                </a:r>
                <a:r>
                  <a:rPr lang="ko-KR" altLang="en-US" sz="1600" smtClean="0">
                    <a:solidFill>
                      <a:prstClr val="black"/>
                    </a:solidFill>
                  </a:rPr>
                  <a:t>에 없는 </a:t>
                </a:r>
                <a:r>
                  <a:rPr lang="en-US" altLang="ko-KR" sz="1600" dirty="0" smtClean="0">
                    <a:solidFill>
                      <a:prstClr val="black"/>
                    </a:solidFill>
                  </a:rPr>
                  <a:t>class</a:t>
                </a:r>
                <a:r>
                  <a:rPr lang="ko-KR" altLang="en-US" sz="1600" smtClean="0">
                    <a:solidFill>
                      <a:prstClr val="black"/>
                    </a:solidFill>
                  </a:rPr>
                  <a:t>들도 존재</a:t>
                </a:r>
                <a:r>
                  <a:rPr lang="en-US" altLang="ko-KR" sz="1600" dirty="0" smtClean="0">
                    <a:solidFill>
                      <a:prstClr val="black"/>
                    </a:solidFill>
                  </a:rPr>
                  <a:t>, </a:t>
                </a:r>
                <a:r>
                  <a:rPr lang="ko-KR" altLang="en-US" sz="1600" smtClean="0">
                    <a:solidFill>
                      <a:prstClr val="black"/>
                    </a:solidFill>
                  </a:rPr>
                  <a:t>이들은 하나의</a:t>
                </a:r>
                <a:r>
                  <a:rPr lang="en-US" altLang="ko-KR" sz="1600" dirty="0" smtClean="0">
                    <a:solidFill>
                      <a:prstClr val="black"/>
                    </a:solidFill>
                  </a:rPr>
                  <a:t> class</a:t>
                </a:r>
                <a:r>
                  <a:rPr lang="ko-KR" altLang="en-US" sz="1600" smtClean="0">
                    <a:solidFill>
                      <a:prstClr val="black"/>
                    </a:solidFill>
                  </a:rPr>
                  <a:t>로 간주 </a:t>
                </a:r>
                <a:r>
                  <a:rPr lang="en-US" altLang="ko-KR" sz="1600" dirty="0" smtClean="0">
                    <a:solidFill>
                      <a:prstClr val="black"/>
                    </a:solidFill>
                  </a:rPr>
                  <a:t>(distractor class)</a:t>
                </a:r>
              </a:p>
              <a:p>
                <a:pPr lvl="0" algn="just">
                  <a:buFont typeface="Arial" panose="020B0604020202020204" pitchFamily="34" charset="0"/>
                  <a:buChar char="•"/>
                </a:pPr>
                <a:r>
                  <a:rPr lang="en-US" altLang="ko-KR" sz="1600" dirty="0" smtClean="0">
                    <a:solidFill>
                      <a:prstClr val="black"/>
                    </a:solidFill>
                  </a:rPr>
                  <a:t>soft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sz="1600" dirty="0">
                    <a:solidFill>
                      <a:prstClr val="black"/>
                    </a:solidFill>
                  </a:rPr>
                  <a:t>-means</a:t>
                </a:r>
                <a:r>
                  <a:rPr lang="ko-KR" altLang="en-US" sz="1600">
                    <a:solidFill>
                      <a:prstClr val="black"/>
                    </a:solidFill>
                  </a:rPr>
                  <a:t>의 방식의 </a:t>
                </a:r>
                <a:r>
                  <a:rPr lang="en-US" altLang="ko-KR" sz="1600" dirty="0">
                    <a:solidFill>
                      <a:prstClr val="black"/>
                    </a:solidFill>
                  </a:rPr>
                  <a:t>assignment step</a:t>
                </a:r>
                <a:r>
                  <a:rPr lang="ko-KR" altLang="en-US" sz="1600">
                    <a:solidFill>
                      <a:prstClr val="black"/>
                    </a:solidFill>
                  </a:rPr>
                  <a:t>은 한번만</a:t>
                </a:r>
                <a:r>
                  <a:rPr lang="en-US" altLang="ko-KR" sz="1600" dirty="0">
                    <a:solidFill>
                      <a:prstClr val="black"/>
                    </a:solidFill>
                  </a:rPr>
                  <a:t>!</a:t>
                </a:r>
              </a:p>
              <a:p>
                <a:pPr marL="0" indent="0" algn="just">
                  <a:buNone/>
                </a:pPr>
                <a:endParaRPr lang="en-US" altLang="ko-KR" sz="1600" b="0" i="1" dirty="0" smtClean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altLang="ko-KR" sz="1600" b="0" i="1" dirty="0" smtClean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altLang="ko-KR" sz="16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5465" y="911814"/>
                <a:ext cx="8630193" cy="5837332"/>
              </a:xfrm>
              <a:blipFill rotWithShape="0">
                <a:blip r:embed="rId3"/>
                <a:stretch>
                  <a:fillRect l="-1059" t="-1463" r="-7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3B7F-CCFC-4C2C-8D86-D3AEC7E3AF60}" type="slidenum">
              <a:rPr lang="ko-KR" altLang="en-US" smtClean="0"/>
              <a:t>11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054600" y="3465067"/>
                <a:ext cx="3699933" cy="2516266"/>
              </a:xfrm>
              <a:prstGeom prst="rect">
                <a:avLst/>
              </a:prstGeom>
              <a:noFill/>
              <a:ln w="19050"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sz="1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1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nary>
                                            <m:naryPr>
                                              <m:chr m:val="∑"/>
                                              <m:supHide m:val="on"/>
                                              <m:ctrlPr>
                                                <a:rPr lang="en-US" altLang="ko-KR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/>
                                            <m:e>
                                              <m:r>
                                                <a:rPr lang="en-US" altLang="ko-KR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altLang="ko-KR" sz="1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sz="1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sz="1000" b="1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𝒙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sz="1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  <m:sSub>
                                                <m:sSubPr>
                                                  <m:ctrlPr>
                                                    <a:rPr lang="en-US" altLang="ko-KR" sz="1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altLang="ko-KR" sz="1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num>
                                        <m:den>
                                          <m:nary>
                                            <m:naryPr>
                                              <m:chr m:val="∑"/>
                                              <m:supHide m:val="on"/>
                                              <m:ctrlPr>
                                                <a:rPr lang="en-US" altLang="ko-KR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1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altLang="ko-KR" sz="1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den>
                                      </m:f>
                                    </m:e>
                                    <m:e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𝑓𝑜𝑟</m:t>
                                      </m:r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=1,…,</m:t>
                                      </m:r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000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  <m:e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𝑓𝑜𝑟</m:t>
                                      </m:r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1000" b="1" i="1" dirty="0" smtClean="0">
                  <a:latin typeface="Cambria Math" panose="02040503050406030204" pitchFamily="18" charset="0"/>
                </a:endParaRPr>
              </a:p>
              <a:p>
                <a:endParaRPr lang="en-US" altLang="ko-KR" sz="40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0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acc>
                        </m:e>
                        <m:sub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sz="1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10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sz="1000" dirty="0" smtClean="0"/>
              </a:p>
              <a:p>
                <a:endParaRPr lang="en-US" altLang="ko-KR" sz="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sz="1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ko-KR" sz="1000">
                          <a:latin typeface="Cambria Math" panose="02040503050406030204" pitchFamily="18" charset="0"/>
                        </a:rPr>
                        <m:t>I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sz="1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0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bSup>
                                            <m:sSubSupPr>
                                              <m:ctrlPr>
                                                <a:rPr lang="en-US" altLang="ko-KR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ko-KR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ko-KR" sz="1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1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̃"/>
                                                      <m:ctrlPr>
                                                        <a:rPr lang="en-US" altLang="ko-KR" sz="1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altLang="ko-KR" sz="1000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𝒙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altLang="ko-KR" sz="1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000" b="1" i="1">
                                                  <a:latin typeface="Cambria Math" panose="02040503050406030204" pitchFamily="18" charset="0"/>
                                                </a:rPr>
                                                <m:t>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0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d>
                                    <m:dPr>
                                      <m:ctrlP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ko-KR" sz="10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Sup>
                                <m:sSubSupPr>
                                  <m:ctrlP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altLang="ko-KR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  <m:sup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en-US" altLang="ko-KR" sz="1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ko-KR" sz="10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ko-KR" sz="10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000" b="1" i="1">
                                              <a:latin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altLang="ko-KR" sz="1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10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1000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</m:e>
                              </m:d>
                              <m: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sz="1000" dirty="0" smtClean="0"/>
              </a:p>
              <a:p>
                <a:endParaRPr lang="en-US" altLang="ko-KR" sz="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1000" b="0" i="1" dirty="0" smtClean="0">
                  <a:latin typeface="Cambria Math" panose="02040503050406030204" pitchFamily="18" charset="0"/>
                </a:endParaRPr>
              </a:p>
              <a:p>
                <a:endParaRPr lang="en-US" altLang="ko-KR" sz="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1,…</m:t>
                          </m:r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𝑝𝑎𝑟𝑎𝑚𝑒𝑡𝑒𝑟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4600" y="3465067"/>
                <a:ext cx="3699933" cy="251626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000" y="3283200"/>
            <a:ext cx="4279015" cy="2880000"/>
          </a:xfrm>
          <a:prstGeom prst="rect">
            <a:avLst/>
          </a:prstGeom>
        </p:spPr>
      </p:pic>
      <p:cxnSp>
        <p:nvCxnSpPr>
          <p:cNvPr id="12" name="직선 화살표 연결선 11"/>
          <p:cNvCxnSpPr>
            <a:stCxn id="8" idx="1"/>
            <a:endCxn id="17" idx="3"/>
          </p:cNvCxnSpPr>
          <p:nvPr/>
        </p:nvCxnSpPr>
        <p:spPr>
          <a:xfrm flipH="1">
            <a:off x="4637726" y="4723200"/>
            <a:ext cx="416874" cy="219202"/>
          </a:xfrm>
          <a:prstGeom prst="straightConnector1">
            <a:avLst/>
          </a:prstGeom>
          <a:ln w="19050">
            <a:solidFill>
              <a:srgbClr val="C55A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98024" y="4773068"/>
            <a:ext cx="4039702" cy="338667"/>
          </a:xfrm>
          <a:prstGeom prst="rect">
            <a:avLst/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06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Semi-supervised few-shot learning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275465" y="911814"/>
                <a:ext cx="8630193" cy="5837332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altLang="ko-KR" sz="2400" b="1" dirty="0" smtClean="0"/>
                  <a:t>Prototypical networks with soft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ko-KR" sz="2400" b="1" dirty="0" smtClean="0"/>
                  <a:t>-means and masking</a:t>
                </a:r>
              </a:p>
              <a:p>
                <a:pPr marL="0" lvl="0" indent="0" algn="just">
                  <a:buNone/>
                </a:pPr>
                <a:r>
                  <a:rPr lang="en-US" altLang="ko-KR" dirty="0">
                    <a:solidFill>
                      <a:prstClr val="black"/>
                    </a:solidFill>
                  </a:rPr>
                  <a:t>distractor class</a:t>
                </a:r>
                <a:r>
                  <a:rPr lang="ko-KR" altLang="en-US">
                    <a:solidFill>
                      <a:prstClr val="black"/>
                    </a:solidFill>
                  </a:rPr>
                  <a:t>를</a:t>
                </a:r>
                <a:r>
                  <a:rPr lang="en-US" altLang="ko-KR" dirty="0">
                    <a:solidFill>
                      <a:prstClr val="black"/>
                    </a:solidFill>
                  </a:rPr>
                  <a:t> </a:t>
                </a:r>
                <a:r>
                  <a:rPr lang="ko-KR" altLang="en-US">
                    <a:solidFill>
                      <a:prstClr val="black"/>
                    </a:solidFill>
                  </a:rPr>
                  <a:t>가정하는 </a:t>
                </a:r>
                <a:r>
                  <a:rPr lang="ko-KR" altLang="en-US" smtClean="0">
                    <a:solidFill>
                      <a:prstClr val="black"/>
                    </a:solidFill>
                  </a:rPr>
                  <a:t>대신 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prototype</a:t>
                </a:r>
                <a:r>
                  <a:rPr lang="ko-KR" altLang="en-US" smtClean="0">
                    <a:solidFill>
                      <a:srgbClr val="0070C0"/>
                    </a:solidFill>
                  </a:rPr>
                  <a:t>을 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update</a:t>
                </a:r>
                <a:r>
                  <a:rPr lang="ko-KR" altLang="en-US" smtClean="0">
                    <a:solidFill>
                      <a:srgbClr val="0070C0"/>
                    </a:solidFill>
                  </a:rPr>
                  <a:t>할 </a:t>
                </a:r>
                <a:r>
                  <a:rPr lang="ko-KR" altLang="en-US">
                    <a:solidFill>
                      <a:srgbClr val="0070C0"/>
                    </a:solidFill>
                  </a:rPr>
                  <a:t>때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, unlabeled example</a:t>
                </a:r>
                <a:r>
                  <a:rPr lang="ko-KR" altLang="en-US" smtClean="0">
                    <a:solidFill>
                      <a:srgbClr val="0070C0"/>
                    </a:solidFill>
                  </a:rPr>
                  <a:t>의 반영도를 계산하는 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multi-layer perceptron</a:t>
                </a:r>
                <a:r>
                  <a:rPr lang="ko-KR" altLang="en-US" smtClean="0">
                    <a:solidFill>
                      <a:srgbClr val="0070C0"/>
                    </a:solidFill>
                  </a:rPr>
                  <a:t>를 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prototypical network</a:t>
                </a:r>
                <a:r>
                  <a:rPr lang="ko-KR" altLang="en-US" smtClean="0">
                    <a:solidFill>
                      <a:srgbClr val="0070C0"/>
                    </a:solidFill>
                  </a:rPr>
                  <a:t>와 같이 학습</a:t>
                </a:r>
                <a:r>
                  <a:rPr lang="en-US" altLang="ko-KR" dirty="0" smtClean="0">
                    <a:solidFill>
                      <a:prstClr val="black"/>
                    </a:solidFill>
                  </a:rPr>
                  <a:t> </a:t>
                </a:r>
                <a:endParaRPr lang="en-US" altLang="ko-KR" dirty="0">
                  <a:solidFill>
                    <a:prstClr val="black"/>
                  </a:solidFill>
                </a:endParaRPr>
              </a:p>
              <a:p>
                <a:pPr marL="0" lvl="0" indent="0" algn="just">
                  <a:buNone/>
                </a:pPr>
                <a:endParaRPr lang="en-US" altLang="ko-KR" sz="400" dirty="0" smtClean="0">
                  <a:solidFill>
                    <a:srgbClr val="0070C0"/>
                  </a:solidFill>
                </a:endParaRPr>
              </a:p>
              <a:p>
                <a:pPr lvl="0" algn="just">
                  <a:buFont typeface="Arial" panose="020B0604020202020204" pitchFamily="34" charset="0"/>
                  <a:buChar char="•"/>
                </a:pPr>
                <a:r>
                  <a:rPr lang="en-US" altLang="ko-KR" sz="1600" dirty="0" smtClean="0">
                    <a:solidFill>
                      <a:prstClr val="black"/>
                    </a:solidFill>
                  </a:rPr>
                  <a:t>Multi-layer perceptron</a:t>
                </a:r>
                <a:r>
                  <a:rPr lang="ko-KR" altLang="en-US" sz="1600">
                    <a:solidFill>
                      <a:prstClr val="black"/>
                    </a:solidFill>
                  </a:rPr>
                  <a:t>은</a:t>
                </a:r>
                <a:r>
                  <a:rPr lang="ko-KR" altLang="en-US" sz="1600" smtClean="0">
                    <a:solidFill>
                      <a:prstClr val="black"/>
                    </a:solidFill>
                  </a:rPr>
                  <a:t> </a:t>
                </a:r>
                <a:r>
                  <a:rPr lang="en-US" altLang="ko-KR" sz="1600" dirty="0" smtClean="0">
                    <a:solidFill>
                      <a:prstClr val="black"/>
                    </a:solidFill>
                  </a:rPr>
                  <a:t>prototype </a:t>
                </a:r>
                <a:r>
                  <a:rPr lang="ko-KR" altLang="en-US" sz="1600" smtClean="0">
                    <a:solidFill>
                      <a:prstClr val="black"/>
                    </a:solidFill>
                  </a:rPr>
                  <a:t>별 </a:t>
                </a:r>
                <a:r>
                  <a:rPr lang="en-US" altLang="ko-KR" sz="1600" dirty="0" smtClean="0">
                    <a:solidFill>
                      <a:prstClr val="black"/>
                    </a:solidFill>
                  </a:rPr>
                  <a:t>cluster</a:t>
                </a:r>
                <a:r>
                  <a:rPr lang="ko-KR" altLang="en-US" sz="1600" smtClean="0">
                    <a:solidFill>
                      <a:prstClr val="black"/>
                    </a:solidFill>
                  </a:rPr>
                  <a:t>의 </a:t>
                </a:r>
                <a:r>
                  <a:rPr lang="en-US" altLang="ko-KR" sz="1600" dirty="0" smtClean="0">
                    <a:solidFill>
                      <a:prstClr val="black"/>
                    </a:solidFill>
                  </a:rPr>
                  <a:t>centroid update </a:t>
                </a:r>
                <a:r>
                  <a:rPr lang="ko-KR" altLang="en-US" sz="1600" smtClean="0">
                    <a:solidFill>
                      <a:prstClr val="black"/>
                    </a:solidFill>
                  </a:rPr>
                  <a:t>시</a:t>
                </a:r>
                <a:r>
                  <a:rPr lang="en-US" altLang="ko-KR" sz="1600" dirty="0" smtClean="0">
                    <a:solidFill>
                      <a:prstClr val="black"/>
                    </a:solidFill>
                  </a:rPr>
                  <a:t>,</a:t>
                </a:r>
                <a:r>
                  <a:rPr lang="ko-KR" altLang="en-US" sz="1600" smtClean="0">
                    <a:solidFill>
                      <a:prstClr val="black"/>
                    </a:solidFill>
                  </a:rPr>
                  <a:t> </a:t>
                </a:r>
                <a:r>
                  <a:rPr lang="en-US" altLang="ko-KR" sz="1600" dirty="0" smtClean="0">
                    <a:solidFill>
                      <a:prstClr val="black"/>
                    </a:solidFill>
                  </a:rPr>
                  <a:t>unlabeled example</a:t>
                </a:r>
                <a:r>
                  <a:rPr lang="ko-KR" altLang="en-US" sz="1600" smtClean="0">
                    <a:solidFill>
                      <a:prstClr val="black"/>
                    </a:solidFill>
                  </a:rPr>
                  <a:t>을 반영하기위한 </a:t>
                </a:r>
                <a:r>
                  <a:rPr lang="en-US" altLang="ko-KR" sz="1600" dirty="0" smtClean="0">
                    <a:solidFill>
                      <a:prstClr val="black"/>
                    </a:solidFill>
                  </a:rPr>
                  <a:t>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ko-KR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sz="1600" smtClean="0">
                    <a:solidFill>
                      <a:prstClr val="black"/>
                    </a:solidFill>
                  </a:rPr>
                  <a:t>를 계산</a:t>
                </a:r>
                <a:endParaRPr lang="en-US" altLang="ko-KR" sz="1600" dirty="0" smtClean="0">
                  <a:solidFill>
                    <a:prstClr val="black"/>
                  </a:solidFill>
                </a:endParaRPr>
              </a:p>
              <a:p>
                <a:pPr lvl="0" algn="just">
                  <a:buFont typeface="Arial" panose="020B0604020202020204" pitchFamily="34" charset="0"/>
                  <a:buChar char="•"/>
                </a:pPr>
                <a:r>
                  <a:rPr lang="en-US" altLang="ko-KR" sz="1600" dirty="0" smtClean="0">
                    <a:solidFill>
                      <a:prstClr val="black"/>
                    </a:solidFill>
                  </a:rPr>
                  <a:t>Soft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sz="1600" dirty="0">
                    <a:solidFill>
                      <a:prstClr val="black"/>
                    </a:solidFill>
                  </a:rPr>
                  <a:t>-means</a:t>
                </a:r>
                <a:r>
                  <a:rPr lang="ko-KR" altLang="en-US" sz="1600">
                    <a:solidFill>
                      <a:prstClr val="black"/>
                    </a:solidFill>
                  </a:rPr>
                  <a:t>의 방식의 </a:t>
                </a:r>
                <a:r>
                  <a:rPr lang="en-US" altLang="ko-KR" sz="1600" dirty="0">
                    <a:solidFill>
                      <a:prstClr val="black"/>
                    </a:solidFill>
                  </a:rPr>
                  <a:t>assignment step</a:t>
                </a:r>
                <a:r>
                  <a:rPr lang="ko-KR" altLang="en-US" sz="1600">
                    <a:solidFill>
                      <a:prstClr val="black"/>
                    </a:solidFill>
                  </a:rPr>
                  <a:t>은 한번만</a:t>
                </a:r>
                <a:r>
                  <a:rPr lang="en-US" altLang="ko-KR" sz="1600" dirty="0">
                    <a:solidFill>
                      <a:prstClr val="black"/>
                    </a:solidFill>
                  </a:rPr>
                  <a:t>!</a:t>
                </a:r>
              </a:p>
              <a:p>
                <a:pPr marL="0" indent="0" algn="just">
                  <a:buNone/>
                </a:pPr>
                <a:endParaRPr lang="en-US" altLang="ko-KR" sz="1600" b="0" i="1" dirty="0" smtClean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altLang="ko-KR" sz="1600" b="0" i="1" dirty="0" smtClean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altLang="ko-KR" sz="16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5465" y="911814"/>
                <a:ext cx="8630193" cy="5837332"/>
              </a:xfrm>
              <a:blipFill rotWithShape="0">
                <a:blip r:embed="rId3"/>
                <a:stretch>
                  <a:fillRect l="-1059" t="-1463" r="-7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3B7F-CCFC-4C2C-8D86-D3AEC7E3AF60}" type="slidenum">
              <a:rPr lang="ko-KR" altLang="en-US" smtClean="0"/>
              <a:t>12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088467" y="3659812"/>
                <a:ext cx="3696824" cy="2129750"/>
              </a:xfrm>
              <a:prstGeom prst="rect">
                <a:avLst/>
              </a:prstGeom>
              <a:noFill/>
              <a:ln w="19050"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sz="1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ko-KR" sz="1000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ko-KR" sz="1000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1000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1000" b="1" i="1" smtClean="0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1" i="1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ko-KR" sz="1000" b="0" i="1" dirty="0" smtClean="0">
                  <a:latin typeface="Cambria Math" panose="02040503050406030204" pitchFamily="18" charset="0"/>
                </a:endParaRPr>
              </a:p>
              <a:p>
                <a:endParaRPr lang="en-US" altLang="ko-KR" sz="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000" b="0" i="0" smtClean="0">
                          <a:latin typeface="Cambria Math" panose="02040503050406030204" pitchFamily="18" charset="0"/>
                        </a:rPr>
                        <m:t>MLP</m:t>
                      </m:r>
                      <m:d>
                        <m:d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000" b="0" i="0" smtClean="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lim>
                                  </m:limLow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unc>
                                <m:func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000" b="0" i="0" smtClean="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lim>
                                  </m:limLow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unc>
                                <m:func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000" b="0" i="0" smtClean="0">
                                          <a:latin typeface="Cambria Math" panose="02040503050406030204" pitchFamily="18" charset="0"/>
                                        </a:rPr>
                                        <m:t>var</m:t>
                                      </m:r>
                                    </m:e>
                                    <m:lim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lim>
                                  </m:limLow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unc>
                                <m:func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000" b="0" i="0" smtClean="0">
                                          <a:latin typeface="Cambria Math" panose="02040503050406030204" pitchFamily="18" charset="0"/>
                                        </a:rPr>
                                        <m:t>skew</m:t>
                                      </m:r>
                                    </m:e>
                                    <m:lim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lim>
                                  </m:limLow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unc>
                                <m:func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000" b="0" i="0" smtClean="0">
                                          <a:latin typeface="Cambria Math" panose="02040503050406030204" pitchFamily="18" charset="0"/>
                                        </a:rPr>
                                        <m:t>kurt</m:t>
                                      </m:r>
                                    </m:e>
                                    <m:lim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lim>
                                  </m:limLow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000" dirty="0" smtClean="0">
                  <a:latin typeface="Cambria Math" panose="02040503050406030204" pitchFamily="18" charset="0"/>
                </a:endParaRPr>
              </a:p>
              <a:p>
                <a:endParaRPr lang="en-US" altLang="ko-KR" sz="40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0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acc>
                        </m:e>
                        <m:sub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sz="1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10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sz="1000" dirty="0" smtClean="0"/>
              </a:p>
              <a:p>
                <a:endParaRPr lang="en-US" altLang="ko-KR" sz="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10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000" dirty="0" smtClean="0"/>
              </a:p>
              <a:p>
                <a:endParaRPr lang="en-US" altLang="ko-KR" sz="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sz="1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ko-KR" sz="1000">
                          <a:latin typeface="Cambria Math" panose="02040503050406030204" pitchFamily="18" charset="0"/>
                        </a:rPr>
                        <m:t>I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ko-KR" sz="10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sz="1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0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ko-KR" sz="1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1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̃"/>
                                                      <m:ctrlPr>
                                                        <a:rPr lang="en-US" altLang="ko-KR" sz="1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altLang="ko-KR" sz="1000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𝒙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altLang="ko-KR" sz="1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000" b="1" i="1">
                                                  <a:latin typeface="Cambria Math" panose="02040503050406030204" pitchFamily="18" charset="0"/>
                                                </a:rPr>
                                                <m:t>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0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ko-KR" sz="10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Sup>
                                <m:sSubSupPr>
                                  <m:ctrlP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en-US" altLang="ko-KR" sz="1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ko-KR" sz="10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ko-KR" sz="10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000" b="1" i="1">
                                              <a:latin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altLang="ko-KR" sz="1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10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1000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sz="1000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467" y="3659812"/>
                <a:ext cx="3696824" cy="2129750"/>
              </a:xfrm>
              <a:prstGeom prst="rect">
                <a:avLst/>
              </a:prstGeom>
              <a:blipFill rotWithShape="0">
                <a:blip r:embed="rId4"/>
                <a:stretch>
                  <a:fillRect b="-13598"/>
                </a:stretch>
              </a:blip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710" y="3284687"/>
            <a:ext cx="4279015" cy="2880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98024" y="4773068"/>
            <a:ext cx="4039702" cy="338667"/>
          </a:xfrm>
          <a:prstGeom prst="rect">
            <a:avLst/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8" idx="1"/>
            <a:endCxn id="10" idx="3"/>
          </p:cNvCxnSpPr>
          <p:nvPr/>
        </p:nvCxnSpPr>
        <p:spPr>
          <a:xfrm flipH="1">
            <a:off x="4637726" y="4724687"/>
            <a:ext cx="450741" cy="217715"/>
          </a:xfrm>
          <a:prstGeom prst="straightConnector1">
            <a:avLst/>
          </a:prstGeom>
          <a:ln w="19050">
            <a:solidFill>
              <a:srgbClr val="C55A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67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Experiments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275465" y="911814"/>
                <a:ext cx="8630193" cy="5837332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altLang="ko-KR" sz="2400" b="1" dirty="0" smtClean="0"/>
                  <a:t>Datasets</a:t>
                </a:r>
              </a:p>
              <a:p>
                <a:pPr marL="0" lvl="0" indent="0" algn="just">
                  <a:buNone/>
                </a:pPr>
                <a:r>
                  <a:rPr lang="ko-KR" altLang="en-US" dirty="0" smtClean="0">
                    <a:solidFill>
                      <a:prstClr val="black"/>
                    </a:solidFill>
                  </a:rPr>
                  <a:t>제안하는 방법론을 세 가지</a:t>
                </a:r>
                <a:r>
                  <a:rPr lang="en-US" altLang="ko-KR" dirty="0">
                    <a:solidFill>
                      <a:prstClr val="black"/>
                    </a:solidFill>
                  </a:rPr>
                  <a:t> </a:t>
                </a:r>
                <a:r>
                  <a:rPr lang="en-US" altLang="ko-KR" dirty="0" smtClean="0">
                    <a:solidFill>
                      <a:prstClr val="black"/>
                    </a:solidFill>
                  </a:rPr>
                  <a:t>dataset</a:t>
                </a:r>
                <a:r>
                  <a:rPr lang="ko-KR" altLang="en-US" smtClean="0">
                    <a:solidFill>
                      <a:prstClr val="black"/>
                    </a:solidFill>
                  </a:rPr>
                  <a:t>을 이용하여 성능을 검증</a:t>
                </a:r>
                <a:endParaRPr lang="en-US" altLang="ko-KR" dirty="0">
                  <a:solidFill>
                    <a:prstClr val="black"/>
                  </a:solidFill>
                </a:endParaRPr>
              </a:p>
              <a:p>
                <a:pPr marL="0" lvl="0" indent="0" algn="just">
                  <a:buNone/>
                </a:pPr>
                <a:endParaRPr lang="en-US" altLang="ko-KR" sz="400" dirty="0" smtClean="0">
                  <a:solidFill>
                    <a:srgbClr val="0070C0"/>
                  </a:solidFill>
                </a:endParaRPr>
              </a:p>
              <a:p>
                <a:pPr lvl="0" algn="just">
                  <a:buFont typeface="Arial" panose="020B0604020202020204" pitchFamily="34" charset="0"/>
                  <a:buChar char="•"/>
                </a:pPr>
                <a:r>
                  <a:rPr lang="en-US" altLang="ko-KR" sz="1600" b="1" dirty="0" err="1" smtClean="0">
                    <a:solidFill>
                      <a:prstClr val="black"/>
                    </a:solidFill>
                  </a:rPr>
                  <a:t>Omniglot</a:t>
                </a:r>
                <a:endParaRPr lang="en-US" altLang="ko-KR" sz="1600" b="1" dirty="0" smtClean="0">
                  <a:solidFill>
                    <a:prstClr val="black"/>
                  </a:solidFill>
                </a:endParaRPr>
              </a:p>
              <a:p>
                <a:pPr lvl="1" algn="just">
                  <a:buFont typeface="Wingdings" panose="05000000000000000000" pitchFamily="2" charset="2"/>
                  <a:buChar char="ü"/>
                </a:pPr>
                <a:r>
                  <a:rPr lang="en-US" altLang="ko-KR" sz="1200" dirty="0" smtClean="0">
                    <a:solidFill>
                      <a:prstClr val="black"/>
                    </a:solidFill>
                  </a:rPr>
                  <a:t>50</a:t>
                </a:r>
                <a:r>
                  <a:rPr lang="ko-KR" altLang="en-US" sz="1200" smtClean="0">
                    <a:solidFill>
                      <a:prstClr val="black"/>
                    </a:solidFill>
                  </a:rPr>
                  <a:t> 종류의 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alphabet 1,623</a:t>
                </a:r>
                <a:r>
                  <a:rPr lang="ko-KR" altLang="en-US" sz="1200" smtClean="0">
                    <a:solidFill>
                      <a:prstClr val="black"/>
                    </a:solidFill>
                  </a:rPr>
                  <a:t>개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, </a:t>
                </a:r>
                <a:r>
                  <a:rPr lang="ko-KR" altLang="en-US" sz="1200">
                    <a:solidFill>
                      <a:prstClr val="black"/>
                    </a:solidFill>
                  </a:rPr>
                  <a:t>각 </a:t>
                </a:r>
                <a:r>
                  <a:rPr lang="en-US" altLang="ko-KR" sz="1200" dirty="0">
                    <a:solidFill>
                      <a:prstClr val="black"/>
                    </a:solidFill>
                  </a:rPr>
                  <a:t>alphabet </a:t>
                </a:r>
                <a:r>
                  <a:rPr lang="ko-KR" altLang="en-US" sz="1200">
                    <a:solidFill>
                      <a:prstClr val="black"/>
                    </a:solidFill>
                  </a:rPr>
                  <a:t>별로 </a:t>
                </a:r>
                <a:r>
                  <a:rPr lang="en-US" altLang="ko-KR" sz="1200" dirty="0">
                    <a:solidFill>
                      <a:prstClr val="black"/>
                    </a:solidFill>
                  </a:rPr>
                  <a:t>20</a:t>
                </a:r>
                <a:r>
                  <a:rPr lang="ko-KR" altLang="en-US" sz="1200">
                    <a:solidFill>
                      <a:prstClr val="black"/>
                    </a:solidFill>
                  </a:rPr>
                  <a:t>명의 사람에 의하여 쓰여짐</a:t>
                </a:r>
                <a:endParaRPr lang="en-US" altLang="ko-KR" sz="1200" dirty="0" smtClean="0">
                  <a:solidFill>
                    <a:prstClr val="black"/>
                  </a:solidFill>
                </a:endParaRPr>
              </a:p>
              <a:p>
                <a:pPr lvl="1" algn="just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28×28</m:t>
                    </m:r>
                  </m:oMath>
                </a14:m>
                <a:r>
                  <a:rPr lang="ko-KR" altLang="en-US" sz="1200" smtClean="0">
                    <a:solidFill>
                      <a:prstClr val="black"/>
                    </a:solidFill>
                  </a:rPr>
                  <a:t>의 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image</a:t>
                </a:r>
                <a:r>
                  <a:rPr lang="ko-KR" altLang="en-US" sz="1200" smtClean="0">
                    <a:solidFill>
                      <a:prstClr val="black"/>
                    </a:solidFill>
                  </a:rPr>
                  <a:t>로 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resize</a:t>
                </a:r>
                <a:r>
                  <a:rPr lang="ko-KR" altLang="en-US" sz="1200" smtClean="0">
                    <a:solidFill>
                      <a:prstClr val="black"/>
                    </a:solidFill>
                  </a:rPr>
                  <a:t>한 뒤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, rotation</a:t>
                </a:r>
                <a:r>
                  <a:rPr lang="ko-KR" altLang="en-US" sz="1200" smtClean="0">
                    <a:solidFill>
                      <a:prstClr val="black"/>
                    </a:solidFill>
                  </a:rPr>
                  <a:t>을 실시하여 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6,492</a:t>
                </a:r>
                <a:r>
                  <a:rPr lang="ko-KR" altLang="en-US" sz="1200" smtClean="0">
                    <a:solidFill>
                      <a:prstClr val="black"/>
                    </a:solidFill>
                  </a:rPr>
                  <a:t>개의 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class</a:t>
                </a:r>
                <a:r>
                  <a:rPr lang="ko-KR" altLang="en-US" sz="1200" smtClean="0">
                    <a:solidFill>
                      <a:prstClr val="black"/>
                    </a:solidFill>
                  </a:rPr>
                  <a:t>를 가지게 만들고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, 4,112</a:t>
                </a:r>
                <a:r>
                  <a:rPr lang="ko-KR" altLang="en-US" sz="1200" smtClean="0">
                    <a:solidFill>
                      <a:prstClr val="black"/>
                    </a:solidFill>
                  </a:rPr>
                  <a:t>개의 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class</a:t>
                </a:r>
                <a:r>
                  <a:rPr lang="ko-KR" altLang="en-US" sz="1200" smtClean="0">
                    <a:solidFill>
                      <a:prstClr val="black"/>
                    </a:solidFill>
                  </a:rPr>
                  <a:t>에 해당하는 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image</a:t>
                </a:r>
                <a:r>
                  <a:rPr lang="ko-KR" altLang="en-US" sz="1200" smtClean="0">
                    <a:solidFill>
                      <a:prstClr val="black"/>
                    </a:solidFill>
                  </a:rPr>
                  <a:t>를 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training, 688</a:t>
                </a:r>
                <a:r>
                  <a:rPr lang="ko-KR" altLang="en-US" sz="1200" smtClean="0">
                    <a:solidFill>
                      <a:prstClr val="black"/>
                    </a:solidFill>
                  </a:rPr>
                  <a:t>개의 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class</a:t>
                </a:r>
                <a:r>
                  <a:rPr lang="ko-KR" altLang="en-US" sz="1200" smtClean="0">
                    <a:solidFill>
                      <a:prstClr val="black"/>
                    </a:solidFill>
                  </a:rPr>
                  <a:t>에 해당하는 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image</a:t>
                </a:r>
                <a:r>
                  <a:rPr lang="ko-KR" altLang="en-US" sz="1200" smtClean="0">
                    <a:solidFill>
                      <a:prstClr val="black"/>
                    </a:solidFill>
                  </a:rPr>
                  <a:t>를 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validation, 1,692</a:t>
                </a:r>
                <a:r>
                  <a:rPr lang="ko-KR" altLang="en-US" sz="1200" smtClean="0">
                    <a:solidFill>
                      <a:prstClr val="black"/>
                    </a:solidFill>
                  </a:rPr>
                  <a:t>개의 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class</a:t>
                </a:r>
                <a:r>
                  <a:rPr lang="ko-KR" altLang="en-US" sz="1200" smtClean="0">
                    <a:solidFill>
                      <a:prstClr val="black"/>
                    </a:solidFill>
                  </a:rPr>
                  <a:t>에 해당하는 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image</a:t>
                </a:r>
                <a:r>
                  <a:rPr lang="ko-KR" altLang="en-US" sz="1200" smtClean="0">
                    <a:solidFill>
                      <a:prstClr val="black"/>
                    </a:solidFill>
                  </a:rPr>
                  <a:t>를 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test</a:t>
                </a:r>
                <a:r>
                  <a:rPr lang="ko-KR" altLang="en-US" sz="1200" smtClean="0">
                    <a:solidFill>
                      <a:prstClr val="black"/>
                    </a:solidFill>
                  </a:rPr>
                  <a:t>에 활용</a:t>
                </a:r>
                <a:endParaRPr lang="en-US" altLang="ko-KR" sz="1200" dirty="0" smtClean="0">
                  <a:solidFill>
                    <a:prstClr val="black"/>
                  </a:solidFill>
                </a:endParaRPr>
              </a:p>
              <a:p>
                <a:pPr lvl="1" algn="just">
                  <a:buFont typeface="Wingdings" panose="05000000000000000000" pitchFamily="2" charset="2"/>
                  <a:buChar char="ü"/>
                </a:pPr>
                <a:r>
                  <a:rPr lang="en-US" altLang="ko-KR" sz="1200" dirty="0" err="1"/>
                  <a:t>Vinyals</a:t>
                </a:r>
                <a:r>
                  <a:rPr lang="en-US" altLang="ko-KR" sz="1200" dirty="0"/>
                  <a:t>, Oriol, et al. "Matching networks for one shot learning." </a:t>
                </a:r>
                <a:r>
                  <a:rPr lang="en-US" altLang="ko-KR" sz="1200" i="1" dirty="0"/>
                  <a:t>Advances in Neural Information Processing Systems</a:t>
                </a:r>
                <a:r>
                  <a:rPr lang="en-US" altLang="ko-KR" sz="1200" dirty="0"/>
                  <a:t>. 2016</a:t>
                </a:r>
                <a:endParaRPr lang="en-US" altLang="ko-KR" sz="1200" b="1" dirty="0" smtClean="0">
                  <a:solidFill>
                    <a:prstClr val="black"/>
                  </a:solidFill>
                </a:endParaRPr>
              </a:p>
              <a:p>
                <a:pPr lvl="0" algn="just">
                  <a:buFont typeface="Arial" panose="020B0604020202020204" pitchFamily="34" charset="0"/>
                  <a:buChar char="•"/>
                </a:pPr>
                <a:r>
                  <a:rPr lang="en-US" altLang="ko-KR" sz="1600" b="1" dirty="0" smtClean="0">
                    <a:solidFill>
                      <a:prstClr val="black"/>
                    </a:solidFill>
                  </a:rPr>
                  <a:t>mini-ImageNet</a:t>
                </a:r>
              </a:p>
              <a:p>
                <a:pPr lvl="1" algn="just">
                  <a:buFont typeface="Wingdings" panose="05000000000000000000" pitchFamily="2" charset="2"/>
                  <a:buChar char="ü"/>
                </a:pPr>
                <a:r>
                  <a:rPr lang="en-US" altLang="ko-KR" sz="1200" dirty="0" smtClean="0">
                    <a:solidFill>
                      <a:prstClr val="black"/>
                    </a:solidFill>
                  </a:rPr>
                  <a:t>ILSVRC-12 dataset</a:t>
                </a:r>
                <a:r>
                  <a:rPr lang="ko-KR" altLang="en-US" sz="1200" smtClean="0">
                    <a:solidFill>
                      <a:prstClr val="black"/>
                    </a:solidFill>
                  </a:rPr>
                  <a:t>에서 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100</a:t>
                </a:r>
                <a:r>
                  <a:rPr lang="ko-KR" altLang="en-US" sz="1200" smtClean="0">
                    <a:solidFill>
                      <a:prstClr val="black"/>
                    </a:solidFill>
                  </a:rPr>
                  <a:t>개의 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class</a:t>
                </a:r>
                <a:r>
                  <a:rPr lang="ko-KR" altLang="en-US" sz="1200" smtClean="0">
                    <a:solidFill>
                      <a:prstClr val="black"/>
                    </a:solidFill>
                  </a:rPr>
                  <a:t>를 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random</a:t>
                </a:r>
                <a:r>
                  <a:rPr lang="ko-KR" altLang="en-US" sz="1200" smtClean="0">
                    <a:solidFill>
                      <a:prstClr val="black"/>
                    </a:solidFill>
                  </a:rPr>
                  <a:t>하게 뽑고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, </a:t>
                </a:r>
                <a:r>
                  <a:rPr lang="ko-KR" altLang="en-US" sz="1200" smtClean="0">
                    <a:solidFill>
                      <a:prstClr val="black"/>
                    </a:solidFill>
                  </a:rPr>
                  <a:t>각 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class </a:t>
                </a:r>
                <a:r>
                  <a:rPr lang="ko-KR" altLang="en-US" sz="1200" smtClean="0">
                    <a:solidFill>
                      <a:prstClr val="black"/>
                    </a:solidFill>
                  </a:rPr>
                  <a:t>별로 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600</a:t>
                </a:r>
                <a:r>
                  <a:rPr lang="ko-KR" altLang="en-US" sz="1200" smtClean="0">
                    <a:solidFill>
                      <a:prstClr val="black"/>
                    </a:solidFill>
                  </a:rPr>
                  <a:t>개의 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image</a:t>
                </a:r>
                <a:r>
                  <a:rPr lang="ko-KR" altLang="en-US" sz="1200" smtClean="0">
                    <a:solidFill>
                      <a:prstClr val="black"/>
                    </a:solidFill>
                  </a:rPr>
                  <a:t>를 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sampling</a:t>
                </a:r>
              </a:p>
              <a:p>
                <a:pPr lvl="1" algn="just">
                  <a:buFont typeface="Wingdings" panose="05000000000000000000" pitchFamily="2" charset="2"/>
                  <a:buChar char="ü"/>
                </a:pPr>
                <a:r>
                  <a:rPr lang="en-US" altLang="ko-KR" sz="1200" dirty="0" smtClean="0">
                    <a:solidFill>
                      <a:prstClr val="black"/>
                    </a:solidFill>
                  </a:rPr>
                  <a:t>64</a:t>
                </a:r>
                <a:r>
                  <a:rPr lang="ko-KR" altLang="en-US" sz="1200" smtClean="0">
                    <a:solidFill>
                      <a:prstClr val="black"/>
                    </a:solidFill>
                  </a:rPr>
                  <a:t>개의 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class</a:t>
                </a:r>
                <a:r>
                  <a:rPr lang="ko-KR" altLang="en-US" sz="1200" smtClean="0">
                    <a:solidFill>
                      <a:prstClr val="black"/>
                    </a:solidFill>
                  </a:rPr>
                  <a:t>에 해당하는 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image</a:t>
                </a:r>
                <a:r>
                  <a:rPr lang="ko-KR" altLang="en-US" sz="1200" smtClean="0">
                    <a:solidFill>
                      <a:prstClr val="black"/>
                    </a:solidFill>
                  </a:rPr>
                  <a:t>를 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training, 16</a:t>
                </a:r>
                <a:r>
                  <a:rPr lang="ko-KR" altLang="en-US" sz="1200" smtClean="0">
                    <a:solidFill>
                      <a:prstClr val="black"/>
                    </a:solidFill>
                  </a:rPr>
                  <a:t>개의 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class</a:t>
                </a:r>
                <a:r>
                  <a:rPr lang="ko-KR" altLang="en-US" sz="1200" smtClean="0">
                    <a:solidFill>
                      <a:prstClr val="black"/>
                    </a:solidFill>
                  </a:rPr>
                  <a:t>에 해당하는 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image</a:t>
                </a:r>
                <a:r>
                  <a:rPr lang="ko-KR" altLang="en-US" sz="1200" smtClean="0">
                    <a:solidFill>
                      <a:prstClr val="black"/>
                    </a:solidFill>
                  </a:rPr>
                  <a:t>를 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validation, 20</a:t>
                </a:r>
                <a:r>
                  <a:rPr lang="ko-KR" altLang="en-US" sz="1200" smtClean="0">
                    <a:solidFill>
                      <a:prstClr val="black"/>
                    </a:solidFill>
                  </a:rPr>
                  <a:t>개에 해당하는 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image</a:t>
                </a:r>
                <a:r>
                  <a:rPr lang="ko-KR" altLang="en-US" sz="1200" smtClean="0">
                    <a:solidFill>
                      <a:prstClr val="black"/>
                    </a:solidFill>
                  </a:rPr>
                  <a:t>를 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test</a:t>
                </a:r>
                <a:r>
                  <a:rPr lang="ko-KR" altLang="en-US" sz="1200" smtClean="0">
                    <a:solidFill>
                      <a:prstClr val="black"/>
                    </a:solidFill>
                  </a:rPr>
                  <a:t>로 활용</a:t>
                </a:r>
                <a:endParaRPr lang="en-US" altLang="ko-KR" sz="1200" dirty="0" smtClean="0">
                  <a:solidFill>
                    <a:prstClr val="black"/>
                  </a:solidFill>
                </a:endParaRPr>
              </a:p>
              <a:p>
                <a:pPr lvl="1" algn="just">
                  <a:buFont typeface="Wingdings" panose="05000000000000000000" pitchFamily="2" charset="2"/>
                  <a:buChar char="ü"/>
                </a:pPr>
                <a:r>
                  <a:rPr lang="en-US" altLang="ko-KR" sz="1200" dirty="0"/>
                  <a:t>Ravi, </a:t>
                </a:r>
                <a:r>
                  <a:rPr lang="en-US" altLang="ko-KR" sz="1200" dirty="0" err="1"/>
                  <a:t>Sachin</a:t>
                </a:r>
                <a:r>
                  <a:rPr lang="en-US" altLang="ko-KR" sz="1200" dirty="0"/>
                  <a:t>, and Hugo </a:t>
                </a:r>
                <a:r>
                  <a:rPr lang="en-US" altLang="ko-KR" sz="1200" dirty="0" err="1"/>
                  <a:t>Larochelle</a:t>
                </a:r>
                <a:r>
                  <a:rPr lang="en-US" altLang="ko-KR" sz="1200" dirty="0"/>
                  <a:t>. "Optimization as a model for few-shot learning." (2016</a:t>
                </a:r>
                <a:r>
                  <a:rPr lang="en-US" altLang="ko-KR" sz="1200" dirty="0" smtClean="0"/>
                  <a:t>)</a:t>
                </a:r>
                <a:endParaRPr lang="en-US" altLang="ko-KR" sz="1600" b="1" dirty="0" smtClean="0">
                  <a:solidFill>
                    <a:prstClr val="black"/>
                  </a:solidFill>
                </a:endParaRPr>
              </a:p>
              <a:p>
                <a:pPr lvl="0" algn="just">
                  <a:buFont typeface="Arial" panose="020B0604020202020204" pitchFamily="34" charset="0"/>
                  <a:buChar char="•"/>
                </a:pPr>
                <a:r>
                  <a:rPr lang="en-US" altLang="ko-KR" sz="1600" b="1" dirty="0" smtClean="0">
                    <a:solidFill>
                      <a:prstClr val="black"/>
                    </a:solidFill>
                  </a:rPr>
                  <a:t>tiered-ImageNet</a:t>
                </a:r>
              </a:p>
              <a:p>
                <a:pPr lvl="1" algn="just">
                  <a:buFont typeface="Wingdings" panose="05000000000000000000" pitchFamily="2" charset="2"/>
                  <a:buChar char="ü"/>
                </a:pPr>
                <a:r>
                  <a:rPr lang="ko-KR" altLang="en-US" sz="1200" dirty="0" smtClean="0">
                    <a:solidFill>
                      <a:prstClr val="black"/>
                    </a:solidFill>
                  </a:rPr>
                  <a:t>본 논문에서 제안하는 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dataset</a:t>
                </a:r>
              </a:p>
              <a:p>
                <a:pPr lvl="1" algn="just">
                  <a:buFont typeface="Wingdings" panose="05000000000000000000" pitchFamily="2" charset="2"/>
                  <a:buChar char="ü"/>
                </a:pPr>
                <a:r>
                  <a:rPr lang="en-US" altLang="ko-KR" sz="1200" dirty="0" smtClean="0">
                    <a:solidFill>
                      <a:prstClr val="black"/>
                    </a:solidFill>
                  </a:rPr>
                  <a:t>mini-ImageNet</a:t>
                </a:r>
                <a:r>
                  <a:rPr lang="ko-KR" altLang="en-US" sz="1200" smtClean="0">
                    <a:solidFill>
                      <a:prstClr val="black"/>
                    </a:solidFill>
                  </a:rPr>
                  <a:t>과 유사하나 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608</a:t>
                </a:r>
                <a:r>
                  <a:rPr lang="ko-KR" altLang="en-US" sz="1200" smtClean="0">
                    <a:solidFill>
                      <a:prstClr val="black"/>
                    </a:solidFill>
                  </a:rPr>
                  <a:t>개의 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class</a:t>
                </a:r>
                <a:r>
                  <a:rPr lang="ko-KR" altLang="en-US" sz="1200" smtClean="0">
                    <a:solidFill>
                      <a:prstClr val="black"/>
                    </a:solidFill>
                  </a:rPr>
                  <a:t>를 활용하고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, high-level category</a:t>
                </a:r>
                <a:r>
                  <a:rPr lang="ko-KR" altLang="en-US" sz="1200" smtClean="0">
                    <a:solidFill>
                      <a:prstClr val="black"/>
                    </a:solidFill>
                  </a:rPr>
                  <a:t>를 반영한 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dataset</a:t>
                </a:r>
              </a:p>
              <a:p>
                <a:pPr lvl="1" algn="just">
                  <a:buFont typeface="Wingdings" panose="05000000000000000000" pitchFamily="2" charset="2"/>
                  <a:buChar char="ü"/>
                </a:pPr>
                <a:endParaRPr lang="en-US" altLang="ko-KR" sz="1200" dirty="0" smtClean="0">
                  <a:solidFill>
                    <a:prstClr val="black"/>
                  </a:solidFill>
                </a:endParaRPr>
              </a:p>
              <a:p>
                <a:pPr lvl="1" algn="just">
                  <a:buFont typeface="Wingdings" panose="05000000000000000000" pitchFamily="2" charset="2"/>
                  <a:buChar char="ü"/>
                </a:pPr>
                <a:endParaRPr lang="en-US" altLang="ko-KR" sz="1600" b="0" dirty="0" smtClean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altLang="ko-KR" sz="1600" b="0" i="1" dirty="0" smtClean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altLang="ko-KR" sz="16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5465" y="911814"/>
                <a:ext cx="8630193" cy="5837332"/>
              </a:xfrm>
              <a:blipFill rotWithShape="0">
                <a:blip r:embed="rId3"/>
                <a:stretch>
                  <a:fillRect l="-1059" t="-1463" r="-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3B7F-CCFC-4C2C-8D86-D3AEC7E3AF6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20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Experiments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275465" y="911814"/>
                <a:ext cx="8630193" cy="5837332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altLang="ko-KR" sz="2400" b="1" dirty="0" smtClean="0"/>
                  <a:t>Adapting the datasets for semi-supervised learning</a:t>
                </a:r>
              </a:p>
              <a:p>
                <a:pPr marL="0" lvl="0" indent="0" algn="just">
                  <a:buNone/>
                </a:pPr>
                <a:r>
                  <a:rPr lang="ko-KR" altLang="en-US" dirty="0" smtClean="0">
                    <a:solidFill>
                      <a:prstClr val="black"/>
                    </a:solidFill>
                  </a:rPr>
                  <a:t>각 </a:t>
                </a:r>
                <a:r>
                  <a:rPr lang="en-US" altLang="ko-KR" dirty="0" smtClean="0">
                    <a:solidFill>
                      <a:prstClr val="black"/>
                    </a:solidFill>
                  </a:rPr>
                  <a:t>dataset </a:t>
                </a:r>
                <a:r>
                  <a:rPr lang="ko-KR" altLang="en-US" smtClean="0">
                    <a:solidFill>
                      <a:prstClr val="black"/>
                    </a:solidFill>
                  </a:rPr>
                  <a:t>별로 아래의 과정을 통해 </a:t>
                </a:r>
                <a:r>
                  <a:rPr lang="en-US" altLang="ko-KR" dirty="0" smtClean="0">
                    <a:solidFill>
                      <a:prstClr val="black"/>
                    </a:solidFill>
                  </a:rPr>
                  <a:t>episode</a:t>
                </a:r>
                <a:r>
                  <a:rPr lang="ko-KR" altLang="en-US" smtClean="0">
                    <a:solidFill>
                      <a:prstClr val="black"/>
                    </a:solidFill>
                  </a:rPr>
                  <a:t>를 구성하여</a:t>
                </a:r>
                <a:r>
                  <a:rPr lang="en-US" altLang="ko-KR" dirty="0" smtClean="0">
                    <a:solidFill>
                      <a:prstClr val="black"/>
                    </a:solidFill>
                  </a:rPr>
                  <a:t>, </a:t>
                </a:r>
                <a:r>
                  <a:rPr lang="ko-KR" altLang="en-US" smtClean="0">
                    <a:solidFill>
                      <a:prstClr val="black"/>
                    </a:solidFill>
                  </a:rPr>
                  <a:t>제안하는 세 가지 방법론의 모형을 학습</a:t>
                </a:r>
                <a:endParaRPr lang="en-US" altLang="ko-KR" dirty="0">
                  <a:solidFill>
                    <a:prstClr val="black"/>
                  </a:solidFill>
                </a:endParaRPr>
              </a:p>
              <a:p>
                <a:pPr marL="0" lvl="0" indent="0" algn="just">
                  <a:buNone/>
                </a:pPr>
                <a:endParaRPr lang="en-US" altLang="ko-KR" sz="400" dirty="0" smtClean="0">
                  <a:solidFill>
                    <a:srgbClr val="0070C0"/>
                  </a:solidFill>
                </a:endParaRPr>
              </a:p>
              <a:p>
                <a:pPr marL="0" lvl="0" indent="0" algn="just">
                  <a:buNone/>
                </a:pPr>
                <a:r>
                  <a:rPr lang="en-US" altLang="ko-KR" sz="1600" b="1" dirty="0" smtClean="0">
                    <a:solidFill>
                      <a:prstClr val="black"/>
                    </a:solidFill>
                  </a:rPr>
                  <a:t>labeled set, unlabeled set </a:t>
                </a:r>
                <a:r>
                  <a:rPr lang="ko-KR" altLang="en-US" sz="1600" b="1" smtClean="0">
                    <a:solidFill>
                      <a:prstClr val="black"/>
                    </a:solidFill>
                  </a:rPr>
                  <a:t>구성</a:t>
                </a:r>
                <a:endParaRPr lang="en-US" altLang="ko-KR" sz="1600" b="1" dirty="0" smtClean="0">
                  <a:solidFill>
                    <a:prstClr val="black"/>
                  </a:solidFill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altLang="ko-KR" sz="1600" dirty="0" err="1">
                    <a:solidFill>
                      <a:prstClr val="black"/>
                    </a:solidFill>
                  </a:rPr>
                  <a:t>Omniglot</a:t>
                </a:r>
                <a:r>
                  <a:rPr lang="en-US" altLang="ko-KR" sz="1600" dirty="0">
                    <a:solidFill>
                      <a:prstClr val="black"/>
                    </a:solidFill>
                  </a:rPr>
                  <a:t>, tiered-ImageNet</a:t>
                </a:r>
                <a:r>
                  <a:rPr lang="ko-KR" altLang="en-US" sz="1600">
                    <a:solidFill>
                      <a:prstClr val="black"/>
                    </a:solidFill>
                  </a:rPr>
                  <a:t>의 경우 각 </a:t>
                </a:r>
                <a:r>
                  <a:rPr lang="en-US" altLang="ko-KR" sz="1600" dirty="0">
                    <a:solidFill>
                      <a:prstClr val="black"/>
                    </a:solidFill>
                  </a:rPr>
                  <a:t>class </a:t>
                </a:r>
                <a:r>
                  <a:rPr lang="ko-KR" altLang="en-US" sz="1600">
                    <a:solidFill>
                      <a:prstClr val="black"/>
                    </a:solidFill>
                  </a:rPr>
                  <a:t>별로 </a:t>
                </a:r>
                <a:r>
                  <a:rPr lang="en-US" altLang="ko-KR" sz="1600" dirty="0">
                    <a:solidFill>
                      <a:prstClr val="black"/>
                    </a:solidFill>
                  </a:rPr>
                  <a:t>10%</a:t>
                </a:r>
                <a:r>
                  <a:rPr lang="ko-KR" altLang="en-US" sz="1600">
                    <a:solidFill>
                      <a:prstClr val="black"/>
                    </a:solidFill>
                  </a:rPr>
                  <a:t>씩 </a:t>
                </a:r>
                <a:r>
                  <a:rPr lang="en-US" altLang="ko-KR" sz="1600" dirty="0">
                    <a:solidFill>
                      <a:prstClr val="black"/>
                    </a:solidFill>
                  </a:rPr>
                  <a:t>image</a:t>
                </a:r>
                <a:r>
                  <a:rPr lang="ko-KR" altLang="en-US" sz="1600">
                    <a:solidFill>
                      <a:prstClr val="black"/>
                    </a:solidFill>
                  </a:rPr>
                  <a:t>를</a:t>
                </a:r>
                <a:r>
                  <a:rPr lang="en-US" altLang="ko-KR" sz="1600" dirty="0">
                    <a:solidFill>
                      <a:prstClr val="black"/>
                    </a:solidFill>
                  </a:rPr>
                  <a:t> sampling</a:t>
                </a:r>
                <a:r>
                  <a:rPr lang="ko-KR" altLang="en-US" sz="1600">
                    <a:solidFill>
                      <a:prstClr val="black"/>
                    </a:solidFill>
                  </a:rPr>
                  <a:t>하여 </a:t>
                </a:r>
                <a:r>
                  <a:rPr lang="en-US" altLang="ko-KR" sz="1600" dirty="0">
                    <a:solidFill>
                      <a:prstClr val="black"/>
                    </a:solidFill>
                  </a:rPr>
                  <a:t>labeled set</a:t>
                </a:r>
                <a:r>
                  <a:rPr lang="ko-KR" altLang="en-US" sz="1600">
                    <a:solidFill>
                      <a:prstClr val="black"/>
                    </a:solidFill>
                  </a:rPr>
                  <a:t>을 구성하고</a:t>
                </a:r>
                <a:r>
                  <a:rPr lang="en-US" altLang="ko-KR" sz="1600" dirty="0">
                    <a:solidFill>
                      <a:prstClr val="black"/>
                    </a:solidFill>
                  </a:rPr>
                  <a:t>, </a:t>
                </a:r>
                <a:r>
                  <a:rPr lang="ko-KR" altLang="en-US" sz="1600">
                    <a:solidFill>
                      <a:prstClr val="black"/>
                    </a:solidFill>
                  </a:rPr>
                  <a:t>나머지 </a:t>
                </a:r>
                <a:r>
                  <a:rPr lang="en-US" altLang="ko-KR" sz="1600" dirty="0">
                    <a:solidFill>
                      <a:prstClr val="black"/>
                    </a:solidFill>
                  </a:rPr>
                  <a:t>90%</a:t>
                </a:r>
                <a:r>
                  <a:rPr lang="ko-KR" altLang="en-US" sz="1600">
                    <a:solidFill>
                      <a:prstClr val="black"/>
                    </a:solidFill>
                  </a:rPr>
                  <a:t>는</a:t>
                </a:r>
                <a:r>
                  <a:rPr lang="en-US" altLang="ko-KR" sz="1600" dirty="0">
                    <a:solidFill>
                      <a:prstClr val="black"/>
                    </a:solidFill>
                  </a:rPr>
                  <a:t> unlabeled set</a:t>
                </a:r>
                <a:r>
                  <a:rPr lang="ko-KR" altLang="en-US" sz="1600">
                    <a:solidFill>
                      <a:prstClr val="black"/>
                    </a:solidFill>
                  </a:rPr>
                  <a:t>으로 활용</a:t>
                </a:r>
                <a:endParaRPr lang="en-US" altLang="ko-KR" sz="1600" dirty="0">
                  <a:solidFill>
                    <a:prstClr val="black"/>
                  </a:solidFill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solidFill>
                      <a:prstClr val="black"/>
                    </a:solidFill>
                  </a:rPr>
                  <a:t>mini-ImageNet</a:t>
                </a:r>
                <a:r>
                  <a:rPr lang="ko-KR" altLang="en-US" sz="1600">
                    <a:solidFill>
                      <a:prstClr val="black"/>
                    </a:solidFill>
                  </a:rPr>
                  <a:t>의 경우는 각 </a:t>
                </a:r>
                <a:r>
                  <a:rPr lang="en-US" altLang="ko-KR" sz="1600" dirty="0">
                    <a:solidFill>
                      <a:prstClr val="black"/>
                    </a:solidFill>
                  </a:rPr>
                  <a:t>class </a:t>
                </a:r>
                <a:r>
                  <a:rPr lang="ko-KR" altLang="en-US" sz="1600">
                    <a:solidFill>
                      <a:prstClr val="black"/>
                    </a:solidFill>
                  </a:rPr>
                  <a:t>별로 </a:t>
                </a:r>
                <a:r>
                  <a:rPr lang="en-US" altLang="ko-KR" sz="1600" dirty="0">
                    <a:solidFill>
                      <a:prstClr val="black"/>
                    </a:solidFill>
                  </a:rPr>
                  <a:t>40%</a:t>
                </a:r>
                <a:r>
                  <a:rPr lang="ko-KR" altLang="en-US" sz="1600">
                    <a:solidFill>
                      <a:prstClr val="black"/>
                    </a:solidFill>
                  </a:rPr>
                  <a:t>씩 </a:t>
                </a:r>
                <a:r>
                  <a:rPr lang="en-US" altLang="ko-KR" sz="1600" dirty="0">
                    <a:solidFill>
                      <a:prstClr val="black"/>
                    </a:solidFill>
                  </a:rPr>
                  <a:t>image</a:t>
                </a:r>
                <a:r>
                  <a:rPr lang="ko-KR" altLang="en-US" sz="1600">
                    <a:solidFill>
                      <a:prstClr val="black"/>
                    </a:solidFill>
                  </a:rPr>
                  <a:t>를 </a:t>
                </a:r>
                <a:r>
                  <a:rPr lang="en-US" altLang="ko-KR" sz="1600" dirty="0">
                    <a:solidFill>
                      <a:prstClr val="black"/>
                    </a:solidFill>
                  </a:rPr>
                  <a:t>sampling</a:t>
                </a:r>
                <a:r>
                  <a:rPr lang="ko-KR" altLang="en-US" sz="1600">
                    <a:solidFill>
                      <a:prstClr val="black"/>
                    </a:solidFill>
                  </a:rPr>
                  <a:t>하여 </a:t>
                </a:r>
                <a:r>
                  <a:rPr lang="en-US" altLang="ko-KR" sz="1600" dirty="0">
                    <a:solidFill>
                      <a:prstClr val="black"/>
                    </a:solidFill>
                  </a:rPr>
                  <a:t>labeled set</a:t>
                </a:r>
                <a:r>
                  <a:rPr lang="ko-KR" altLang="en-US" sz="1600">
                    <a:solidFill>
                      <a:prstClr val="black"/>
                    </a:solidFill>
                  </a:rPr>
                  <a:t>을 구성하고</a:t>
                </a:r>
                <a:r>
                  <a:rPr lang="en-US" altLang="ko-KR" sz="1600" dirty="0">
                    <a:solidFill>
                      <a:prstClr val="black"/>
                    </a:solidFill>
                  </a:rPr>
                  <a:t>, </a:t>
                </a:r>
                <a:r>
                  <a:rPr lang="ko-KR" altLang="en-US" sz="1600">
                    <a:solidFill>
                      <a:prstClr val="black"/>
                    </a:solidFill>
                  </a:rPr>
                  <a:t>나머지</a:t>
                </a:r>
                <a:r>
                  <a:rPr lang="en-US" altLang="ko-KR" sz="1600" dirty="0">
                    <a:solidFill>
                      <a:prstClr val="black"/>
                    </a:solidFill>
                  </a:rPr>
                  <a:t> 60%</a:t>
                </a:r>
                <a:r>
                  <a:rPr lang="ko-KR" altLang="en-US" sz="1600">
                    <a:solidFill>
                      <a:prstClr val="black"/>
                    </a:solidFill>
                  </a:rPr>
                  <a:t>는</a:t>
                </a:r>
                <a:r>
                  <a:rPr lang="en-US" altLang="ko-KR" sz="1600" dirty="0">
                    <a:solidFill>
                      <a:prstClr val="black"/>
                    </a:solidFill>
                  </a:rPr>
                  <a:t> unlabeled set</a:t>
                </a:r>
                <a:r>
                  <a:rPr lang="ko-KR" altLang="en-US" sz="1600">
                    <a:solidFill>
                      <a:prstClr val="black"/>
                    </a:solidFill>
                  </a:rPr>
                  <a:t>으로 활용</a:t>
                </a:r>
                <a:endParaRPr lang="en-US" altLang="ko-KR" sz="1600" dirty="0">
                  <a:solidFill>
                    <a:prstClr val="black"/>
                  </a:solidFill>
                </a:endParaRPr>
              </a:p>
              <a:p>
                <a:pPr marL="0" lvl="0" indent="0" algn="just">
                  <a:buNone/>
                </a:pPr>
                <a:r>
                  <a:rPr lang="en-US" altLang="ko-KR" sz="1600" b="1" dirty="0" smtClean="0">
                    <a:solidFill>
                      <a:prstClr val="black"/>
                    </a:solidFill>
                  </a:rPr>
                  <a:t>episode </a:t>
                </a:r>
                <a:r>
                  <a:rPr lang="ko-KR" altLang="en-US" sz="1600" b="1" smtClean="0">
                    <a:solidFill>
                      <a:prstClr val="black"/>
                    </a:solidFill>
                  </a:rPr>
                  <a:t>구성</a:t>
                </a:r>
                <a:endParaRPr lang="en-US" altLang="ko-KR" sz="1600" b="1" dirty="0" smtClean="0">
                  <a:solidFill>
                    <a:prstClr val="black"/>
                  </a:solidFill>
                </a:endParaRPr>
              </a:p>
              <a:p>
                <a:pPr lvl="0" algn="just">
                  <a:buFont typeface="Arial" panose="020B0604020202020204" pitchFamily="34" charset="0"/>
                  <a:buChar char="•"/>
                </a:pPr>
                <a:r>
                  <a:rPr lang="en-US" altLang="ko-KR" sz="1600" dirty="0" smtClean="0">
                    <a:solidFill>
                      <a:prstClr val="black"/>
                    </a:solidFill>
                  </a:rPr>
                  <a:t>support set, unlabeled set in episode</a:t>
                </a:r>
                <a:endParaRPr lang="en-US" altLang="ko-KR" dirty="0" smtClean="0">
                  <a:solidFill>
                    <a:prstClr val="black"/>
                  </a:solidFill>
                </a:endParaRPr>
              </a:p>
              <a:p>
                <a:pPr lvl="1" algn="just">
                  <a:buFont typeface="Wingdings" panose="05000000000000000000" pitchFamily="2" charset="2"/>
                  <a:buChar char="ü"/>
                </a:pPr>
                <a:r>
                  <a:rPr lang="en-US" altLang="ko-KR" sz="1200" dirty="0" smtClean="0">
                    <a:solidFill>
                      <a:prstClr val="black"/>
                    </a:solidFill>
                  </a:rPr>
                  <a:t>Training</a:t>
                </a:r>
                <a:r>
                  <a:rPr lang="ko-KR" altLang="en-US" sz="1200" smtClean="0">
                    <a:solidFill>
                      <a:prstClr val="black"/>
                    </a:solidFill>
                  </a:rPr>
                  <a:t>에 활용하는 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class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r>
                  <a:rPr lang="ko-KR" altLang="en-US" sz="1200" smtClean="0">
                    <a:solidFill>
                      <a:prstClr val="black"/>
                    </a:solidFill>
                  </a:rPr>
                  <a:t>에서 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N</a:t>
                </a:r>
                <a:r>
                  <a:rPr lang="ko-KR" altLang="en-US" sz="1200" smtClean="0">
                    <a:solidFill>
                      <a:prstClr val="black"/>
                    </a:solidFill>
                  </a:rPr>
                  <a:t>개의 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class</a:t>
                </a:r>
                <a:r>
                  <a:rPr lang="ko-KR" altLang="en-US" sz="1200" smtClean="0">
                    <a:solidFill>
                      <a:prstClr val="black"/>
                    </a:solidFill>
                  </a:rPr>
                  <a:t>를 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sampling</a:t>
                </a:r>
              </a:p>
              <a:p>
                <a:pPr lvl="1" algn="just">
                  <a:buFont typeface="Wingdings" panose="05000000000000000000" pitchFamily="2" charset="2"/>
                  <a:buChar char="ü"/>
                </a:pPr>
                <a:r>
                  <a:rPr lang="en-US" altLang="ko-KR" sz="1200" dirty="0" smtClean="0">
                    <a:solidFill>
                      <a:prstClr val="black"/>
                    </a:solidFill>
                  </a:rPr>
                  <a:t>N</a:t>
                </a:r>
                <a:r>
                  <a:rPr lang="ko-KR" altLang="en-US" sz="1200" smtClean="0">
                    <a:solidFill>
                      <a:prstClr val="black"/>
                    </a:solidFill>
                  </a:rPr>
                  <a:t>개의 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class</a:t>
                </a:r>
                <a:r>
                  <a:rPr lang="ko-KR" altLang="en-US" sz="1200" smtClean="0">
                    <a:solidFill>
                      <a:prstClr val="black"/>
                    </a:solidFill>
                  </a:rPr>
                  <a:t>에 해당하는 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labeled set</a:t>
                </a:r>
                <a:r>
                  <a:rPr lang="ko-KR" altLang="en-US" sz="1200" smtClean="0">
                    <a:solidFill>
                      <a:prstClr val="black"/>
                    </a:solidFill>
                  </a:rPr>
                  <a:t>에서 각 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class </a:t>
                </a:r>
                <a:r>
                  <a:rPr lang="ko-KR" altLang="en-US" sz="1200" smtClean="0">
                    <a:solidFill>
                      <a:prstClr val="black"/>
                    </a:solidFill>
                  </a:rPr>
                  <a:t>별 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K</a:t>
                </a:r>
                <a:r>
                  <a:rPr lang="ko-KR" altLang="en-US" sz="1200" smtClean="0">
                    <a:solidFill>
                      <a:prstClr val="black"/>
                    </a:solidFill>
                  </a:rPr>
                  <a:t>개의 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image</a:t>
                </a:r>
                <a:r>
                  <a:rPr lang="ko-KR" altLang="en-US" sz="1200" smtClean="0">
                    <a:solidFill>
                      <a:prstClr val="black"/>
                    </a:solidFill>
                  </a:rPr>
                  <a:t>를 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sampling, (NK</a:t>
                </a:r>
                <a:r>
                  <a:rPr lang="ko-KR" altLang="en-US" sz="1200" smtClean="0">
                    <a:solidFill>
                      <a:prstClr val="black"/>
                    </a:solidFill>
                  </a:rPr>
                  <a:t>개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)</a:t>
                </a:r>
              </a:p>
              <a:p>
                <a:pPr lvl="1" algn="just">
                  <a:buFont typeface="Wingdings" panose="05000000000000000000" pitchFamily="2" charset="2"/>
                  <a:buChar char="ü"/>
                </a:pPr>
                <a:r>
                  <a:rPr lang="en-US" altLang="ko-KR" sz="1200" dirty="0" smtClean="0">
                    <a:solidFill>
                      <a:prstClr val="black"/>
                    </a:solidFill>
                  </a:rPr>
                  <a:t>N</a:t>
                </a:r>
                <a:r>
                  <a:rPr lang="ko-KR" altLang="en-US" sz="1200" smtClean="0">
                    <a:solidFill>
                      <a:prstClr val="black"/>
                    </a:solidFill>
                  </a:rPr>
                  <a:t>개의 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class</a:t>
                </a:r>
                <a:r>
                  <a:rPr lang="ko-KR" altLang="en-US" sz="1200" smtClean="0">
                    <a:solidFill>
                      <a:prstClr val="black"/>
                    </a:solidFill>
                  </a:rPr>
                  <a:t>에 해당하는 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unlabeled set</a:t>
                </a:r>
                <a:r>
                  <a:rPr lang="ko-KR" altLang="en-US" sz="1200" smtClean="0">
                    <a:solidFill>
                      <a:prstClr val="black"/>
                    </a:solidFill>
                  </a:rPr>
                  <a:t>에서 각 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class </a:t>
                </a:r>
                <a:r>
                  <a:rPr lang="ko-KR" altLang="en-US" sz="1200" smtClean="0">
                    <a:solidFill>
                      <a:prstClr val="black"/>
                    </a:solidFill>
                  </a:rPr>
                  <a:t>별 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M</a:t>
                </a:r>
                <a:r>
                  <a:rPr lang="ko-KR" altLang="en-US" sz="1200" smtClean="0">
                    <a:solidFill>
                      <a:prstClr val="black"/>
                    </a:solidFill>
                  </a:rPr>
                  <a:t>개의 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image</a:t>
                </a:r>
                <a:r>
                  <a:rPr lang="ko-KR" altLang="en-US" sz="1200" smtClean="0">
                    <a:solidFill>
                      <a:prstClr val="black"/>
                    </a:solidFill>
                  </a:rPr>
                  <a:t>를 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sampling, (MN</a:t>
                </a:r>
                <a:r>
                  <a:rPr lang="ko-KR" altLang="en-US" sz="1200" smtClean="0">
                    <a:solidFill>
                      <a:prstClr val="black"/>
                    </a:solidFill>
                  </a:rPr>
                  <a:t>개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)</a:t>
                </a:r>
              </a:p>
              <a:p>
                <a:pPr lvl="1" algn="just">
                  <a:buFont typeface="Wingdings" panose="05000000000000000000" pitchFamily="2" charset="2"/>
                  <a:buChar char="ü"/>
                </a:pPr>
                <a:r>
                  <a:rPr lang="en-US" altLang="ko-KR" sz="1200" dirty="0" smtClean="0">
                    <a:solidFill>
                      <a:prstClr val="black"/>
                    </a:solidFill>
                  </a:rPr>
                  <a:t>distractor class</a:t>
                </a:r>
                <a:r>
                  <a:rPr lang="ko-KR" altLang="en-US" sz="1200" smtClean="0">
                    <a:solidFill>
                      <a:prstClr val="black"/>
                    </a:solidFill>
                  </a:rPr>
                  <a:t>가</a:t>
                </a:r>
                <a:r>
                  <a:rPr lang="en-US" altLang="ko-KR" sz="1200" dirty="0">
                    <a:solidFill>
                      <a:prstClr val="black"/>
                    </a:solidFill>
                  </a:rPr>
                  <a:t> </a:t>
                </a:r>
                <a:r>
                  <a:rPr lang="ko-KR" altLang="en-US" sz="1200" smtClean="0">
                    <a:solidFill>
                      <a:prstClr val="black"/>
                    </a:solidFill>
                  </a:rPr>
                  <a:t>존재한다고 가정할 경우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r>
                  <a:rPr lang="ko-KR" altLang="en-US" sz="1200" smtClean="0">
                    <a:solidFill>
                      <a:prstClr val="black"/>
                    </a:solidFill>
                  </a:rPr>
                  <a:t>에서 이미 뽑힌 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N</a:t>
                </a:r>
                <a:r>
                  <a:rPr lang="ko-KR" altLang="en-US" sz="1200" smtClean="0">
                    <a:solidFill>
                      <a:prstClr val="black"/>
                    </a:solidFill>
                  </a:rPr>
                  <a:t>개의 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class</a:t>
                </a:r>
                <a:r>
                  <a:rPr lang="ko-KR" altLang="en-US" sz="1200" smtClean="0">
                    <a:solidFill>
                      <a:prstClr val="black"/>
                    </a:solidFill>
                  </a:rPr>
                  <a:t>를 제외한 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class set</a:t>
                </a:r>
                <a:r>
                  <a:rPr lang="ko-KR" altLang="en-US" sz="1200" smtClean="0">
                    <a:solidFill>
                      <a:prstClr val="black"/>
                    </a:solidFill>
                  </a:rPr>
                  <a:t>에서 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H</a:t>
                </a:r>
                <a:r>
                  <a:rPr lang="ko-KR" altLang="en-US" sz="1200" smtClean="0">
                    <a:solidFill>
                      <a:prstClr val="black"/>
                    </a:solidFill>
                  </a:rPr>
                  <a:t>개의 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class</a:t>
                </a:r>
                <a:r>
                  <a:rPr lang="ko-KR" altLang="en-US" sz="1200" smtClean="0">
                    <a:solidFill>
                      <a:prstClr val="black"/>
                    </a:solidFill>
                  </a:rPr>
                  <a:t>를 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sampling</a:t>
                </a:r>
                <a:r>
                  <a:rPr lang="ko-KR" altLang="en-US" sz="1200" smtClean="0">
                    <a:solidFill>
                      <a:prstClr val="black"/>
                    </a:solidFill>
                  </a:rPr>
                  <a:t>하고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, H</a:t>
                </a:r>
                <a:r>
                  <a:rPr lang="ko-KR" altLang="en-US" sz="1200" smtClean="0">
                    <a:solidFill>
                      <a:prstClr val="black"/>
                    </a:solidFill>
                  </a:rPr>
                  <a:t>개의 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class</a:t>
                </a:r>
                <a:r>
                  <a:rPr lang="ko-KR" altLang="en-US" sz="1200" smtClean="0">
                    <a:solidFill>
                      <a:prstClr val="black"/>
                    </a:solidFill>
                  </a:rPr>
                  <a:t>에 해당하는 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unlabeled set</a:t>
                </a:r>
                <a:r>
                  <a:rPr lang="ko-KR" altLang="en-US" sz="1200" smtClean="0">
                    <a:solidFill>
                      <a:prstClr val="black"/>
                    </a:solidFill>
                  </a:rPr>
                  <a:t>에서 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M</a:t>
                </a:r>
                <a:r>
                  <a:rPr lang="ko-KR" altLang="en-US" sz="1200" smtClean="0">
                    <a:solidFill>
                      <a:prstClr val="black"/>
                    </a:solidFill>
                  </a:rPr>
                  <a:t>개의 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image</a:t>
                </a:r>
                <a:r>
                  <a:rPr lang="ko-KR" altLang="en-US" sz="1200" smtClean="0">
                    <a:solidFill>
                      <a:prstClr val="black"/>
                    </a:solidFill>
                  </a:rPr>
                  <a:t>를 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sampling (MH</a:t>
                </a:r>
                <a:r>
                  <a:rPr lang="ko-KR" altLang="en-US" sz="1200" smtClean="0">
                    <a:solidFill>
                      <a:prstClr val="black"/>
                    </a:solidFill>
                  </a:rPr>
                  <a:t>개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)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solidFill>
                      <a:prstClr val="black"/>
                    </a:solidFill>
                  </a:rPr>
                  <a:t>query </a:t>
                </a:r>
                <a:r>
                  <a:rPr lang="en-US" altLang="ko-KR" sz="1600" dirty="0" smtClean="0">
                    <a:solidFill>
                      <a:prstClr val="black"/>
                    </a:solidFill>
                  </a:rPr>
                  <a:t>set in</a:t>
                </a:r>
                <a:r>
                  <a:rPr lang="ko-KR" altLang="en-US" sz="1600" smtClean="0">
                    <a:solidFill>
                      <a:prstClr val="black"/>
                    </a:solidFill>
                  </a:rPr>
                  <a:t> </a:t>
                </a:r>
                <a:r>
                  <a:rPr lang="en-US" altLang="ko-KR" sz="1600" dirty="0" smtClean="0">
                    <a:solidFill>
                      <a:prstClr val="black"/>
                    </a:solidFill>
                  </a:rPr>
                  <a:t>episode</a:t>
                </a:r>
              </a:p>
              <a:p>
                <a:pPr lvl="1" algn="just">
                  <a:buFont typeface="Wingdings" panose="05000000000000000000" pitchFamily="2" charset="2"/>
                  <a:buChar char="ü"/>
                </a:pPr>
                <a:r>
                  <a:rPr lang="ko-KR" altLang="en-US" sz="12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class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r>
                  <a:rPr lang="ko-KR" altLang="en-US" sz="1200" smtClean="0">
                    <a:solidFill>
                      <a:prstClr val="black"/>
                    </a:solidFill>
                  </a:rPr>
                  <a:t>에서 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sampling</a:t>
                </a:r>
                <a:r>
                  <a:rPr lang="ko-KR" altLang="en-US" sz="1200" smtClean="0">
                    <a:solidFill>
                      <a:prstClr val="black"/>
                    </a:solidFill>
                  </a:rPr>
                  <a:t>한 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N</a:t>
                </a:r>
                <a:r>
                  <a:rPr lang="ko-KR" altLang="en-US" sz="1200" smtClean="0">
                    <a:solidFill>
                      <a:prstClr val="black"/>
                    </a:solidFill>
                  </a:rPr>
                  <a:t>개의 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class</a:t>
                </a:r>
                <a:r>
                  <a:rPr lang="ko-KR" altLang="en-US" sz="1200" smtClean="0">
                    <a:solidFill>
                      <a:prstClr val="black"/>
                    </a:solidFill>
                  </a:rPr>
                  <a:t>에 해당하는 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labeled set</a:t>
                </a:r>
                <a:r>
                  <a:rPr lang="ko-KR" altLang="en-US" sz="1200" smtClean="0">
                    <a:solidFill>
                      <a:prstClr val="black"/>
                    </a:solidFill>
                  </a:rPr>
                  <a:t>에서 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sampling</a:t>
                </a:r>
                <a:r>
                  <a:rPr lang="ko-KR" altLang="en-US" sz="1200" smtClean="0">
                    <a:solidFill>
                      <a:prstClr val="black"/>
                    </a:solidFill>
                  </a:rPr>
                  <a:t>한 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image</a:t>
                </a:r>
                <a:r>
                  <a:rPr lang="ko-KR" altLang="en-US" sz="1200" smtClean="0">
                    <a:solidFill>
                      <a:prstClr val="black"/>
                    </a:solidFill>
                  </a:rPr>
                  <a:t>로 구성</a:t>
                </a:r>
                <a:endParaRPr lang="en-US" altLang="ko-KR" sz="1200" dirty="0">
                  <a:solidFill>
                    <a:prstClr val="black"/>
                  </a:solidFill>
                </a:endParaRPr>
              </a:p>
              <a:p>
                <a:pPr lvl="1" algn="just">
                  <a:buFont typeface="Wingdings" panose="05000000000000000000" pitchFamily="2" charset="2"/>
                  <a:buChar char="ü"/>
                </a:pPr>
                <a:endParaRPr lang="en-US" altLang="ko-KR" sz="1200" dirty="0">
                  <a:solidFill>
                    <a:prstClr val="black"/>
                  </a:solidFill>
                </a:endParaRPr>
              </a:p>
              <a:p>
                <a:pPr marL="0" indent="0" algn="just">
                  <a:buNone/>
                </a:pPr>
                <a:endParaRPr lang="en-US" altLang="ko-KR" sz="1600" b="0" i="1" dirty="0" smtClean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altLang="ko-KR" sz="1600" b="0" i="1" dirty="0" smtClean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altLang="ko-KR" sz="16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5465" y="911814"/>
                <a:ext cx="8630193" cy="5837332"/>
              </a:xfrm>
              <a:blipFill rotWithShape="0">
                <a:blip r:embed="rId3"/>
                <a:stretch>
                  <a:fillRect l="-1059" t="-1463" r="-7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3B7F-CCFC-4C2C-8D86-D3AEC7E3AF6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1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Experiments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5465" y="911814"/>
            <a:ext cx="8630193" cy="583733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2400" b="1" dirty="0" smtClean="0"/>
              <a:t>Results (1/2)</a:t>
            </a:r>
          </a:p>
          <a:p>
            <a:pPr marL="0" lvl="0" indent="0" algn="just">
              <a:buNone/>
            </a:pPr>
            <a:r>
              <a:rPr lang="en-US" altLang="ko-KR" dirty="0" smtClean="0">
                <a:solidFill>
                  <a:prstClr val="black"/>
                </a:solidFill>
              </a:rPr>
              <a:t>Benchmark dataset</a:t>
            </a:r>
            <a:r>
              <a:rPr lang="ko-KR" altLang="en-US" smtClean="0">
                <a:solidFill>
                  <a:prstClr val="black"/>
                </a:solidFill>
              </a:rPr>
              <a:t>에 대해서 제안한 방법론 중 </a:t>
            </a:r>
            <a:r>
              <a:rPr lang="ko-KR" altLang="en-US" smtClean="0">
                <a:solidFill>
                  <a:srgbClr val="0070C0"/>
                </a:solidFill>
              </a:rPr>
              <a:t>적어도 한가지는 </a:t>
            </a:r>
            <a:r>
              <a:rPr lang="en-US" altLang="ko-KR" dirty="0" smtClean="0">
                <a:solidFill>
                  <a:srgbClr val="0070C0"/>
                </a:solidFill>
              </a:rPr>
              <a:t>baseline</a:t>
            </a:r>
            <a:r>
              <a:rPr lang="ko-KR" altLang="en-US" smtClean="0">
                <a:solidFill>
                  <a:srgbClr val="0070C0"/>
                </a:solidFill>
              </a:rPr>
              <a:t>인 </a:t>
            </a:r>
            <a:r>
              <a:rPr lang="en-US" altLang="ko-KR" dirty="0" smtClean="0">
                <a:solidFill>
                  <a:srgbClr val="0070C0"/>
                </a:solidFill>
              </a:rPr>
              <a:t>Supervised, Semi-supervised inference</a:t>
            </a:r>
            <a:r>
              <a:rPr lang="ko-KR" altLang="en-US" smtClean="0">
                <a:solidFill>
                  <a:srgbClr val="0070C0"/>
                </a:solidFill>
              </a:rPr>
              <a:t>보다 좋은 성능</a:t>
            </a:r>
            <a:r>
              <a:rPr lang="ko-KR" altLang="en-US" smtClean="0">
                <a:solidFill>
                  <a:prstClr val="black"/>
                </a:solidFill>
              </a:rPr>
              <a:t>을 보임</a:t>
            </a:r>
            <a:endParaRPr lang="en-US" altLang="ko-KR" sz="400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en-US" altLang="ko-KR" sz="1600" b="0" i="1" dirty="0" smtClean="0">
              <a:latin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altLang="ko-KR" sz="1600" b="0" i="1" dirty="0" smtClean="0">
              <a:latin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altLang="ko-KR" sz="16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3B7F-CCFC-4C2C-8D86-D3AEC7E3AF60}" type="slidenum">
              <a:rPr lang="ko-KR" altLang="en-US" smtClean="0"/>
              <a:t>15</a:t>
            </a:fld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937833" y="2206974"/>
            <a:ext cx="7268335" cy="4533729"/>
            <a:chOff x="275465" y="2206974"/>
            <a:chExt cx="7268335" cy="4533729"/>
          </a:xfrm>
        </p:grpSpPr>
        <p:grpSp>
          <p:nvGrpSpPr>
            <p:cNvPr id="9" name="그룹 8"/>
            <p:cNvGrpSpPr/>
            <p:nvPr/>
          </p:nvGrpSpPr>
          <p:grpSpPr>
            <a:xfrm>
              <a:off x="1423832" y="2206974"/>
              <a:ext cx="4971600" cy="3752528"/>
              <a:chOff x="275465" y="2130771"/>
              <a:chExt cx="4971600" cy="3752528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 rotWithShape="1">
              <a:blip r:embed="rId3"/>
              <a:srcRect b="53585"/>
              <a:stretch/>
            </p:blipFill>
            <p:spPr>
              <a:xfrm>
                <a:off x="275465" y="3491619"/>
                <a:ext cx="4971600" cy="1172888"/>
              </a:xfrm>
              <a:prstGeom prst="rect">
                <a:avLst/>
              </a:prstGeom>
            </p:spPr>
          </p:pic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5465" y="2130771"/>
                <a:ext cx="4970735" cy="1296000"/>
              </a:xfrm>
              <a:prstGeom prst="rect">
                <a:avLst/>
              </a:prstGeom>
            </p:spPr>
          </p:pic>
          <p:pic>
            <p:nvPicPr>
              <p:cNvPr id="7" name="그림 6"/>
              <p:cNvPicPr>
                <a:picLocks noChangeAspect="1"/>
              </p:cNvPicPr>
              <p:nvPr/>
            </p:nvPicPr>
            <p:blipFill rotWithShape="1">
              <a:blip r:embed="rId3"/>
              <a:srcRect t="54335"/>
              <a:stretch/>
            </p:blipFill>
            <p:spPr>
              <a:xfrm>
                <a:off x="275465" y="4729355"/>
                <a:ext cx="4971600" cy="1153944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275465" y="6032817"/>
                  <a:ext cx="726833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en-US" altLang="ko-KR" sz="1600" b="1" dirty="0" smtClean="0"/>
                    <a:t>Baseline</a:t>
                  </a:r>
                </a:p>
                <a:p>
                  <a:pPr algn="just"/>
                  <a:r>
                    <a:rPr lang="en-US" altLang="ko-KR" sz="1200" dirty="0" smtClean="0"/>
                    <a:t>Supervised : Prototypical network</a:t>
                  </a:r>
                </a:p>
                <a:p>
                  <a:pPr algn="just"/>
                  <a:r>
                    <a:rPr lang="en-US" altLang="ko-KR" sz="1200" dirty="0" smtClean="0"/>
                    <a:t>Semi-supervised Inference : Soft </a:t>
                  </a:r>
                  <a14:m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en-US" altLang="ko-KR" sz="1200" dirty="0" smtClean="0"/>
                    <a:t>-means is only used to refine prototypes, not to train embedding function </a:t>
                  </a:r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465" y="6032817"/>
                  <a:ext cx="7268335" cy="70788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503" t="-1724" b="-689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2653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Experiments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5465" y="911814"/>
            <a:ext cx="8630193" cy="583733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2400" b="1" dirty="0" smtClean="0"/>
              <a:t>Results (2/2)</a:t>
            </a:r>
            <a:endParaRPr lang="en-US" altLang="ko-KR" sz="1600" i="1" dirty="0">
              <a:latin typeface="Cambria Math" panose="02040503050406030204" pitchFamily="18" charset="0"/>
            </a:endParaRPr>
          </a:p>
          <a:p>
            <a:pPr marL="0" lvl="0" indent="0" algn="just">
              <a:buNone/>
            </a:pPr>
            <a:r>
              <a:rPr lang="en-US" altLang="ko-KR" dirty="0" smtClean="0">
                <a:solidFill>
                  <a:srgbClr val="0070C0"/>
                </a:solidFill>
              </a:rPr>
              <a:t>unlabeled example</a:t>
            </a:r>
            <a:r>
              <a:rPr lang="ko-KR" altLang="en-US" smtClean="0">
                <a:solidFill>
                  <a:srgbClr val="0070C0"/>
                </a:solidFill>
              </a:rPr>
              <a:t>의 개수를 늘릴수록 </a:t>
            </a:r>
            <a:r>
              <a:rPr lang="en-US" altLang="ko-KR" dirty="0" smtClean="0">
                <a:solidFill>
                  <a:srgbClr val="0070C0"/>
                </a:solidFill>
              </a:rPr>
              <a:t>model</a:t>
            </a:r>
            <a:r>
              <a:rPr lang="ko-KR" altLang="en-US" smtClean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performance</a:t>
            </a:r>
            <a:r>
              <a:rPr lang="ko-KR" altLang="en-US" smtClean="0">
                <a:solidFill>
                  <a:srgbClr val="0070C0"/>
                </a:solidFill>
              </a:rPr>
              <a:t>가 증가</a:t>
            </a:r>
            <a:r>
              <a:rPr lang="ko-KR" altLang="en-US" smtClean="0">
                <a:solidFill>
                  <a:prstClr val="black"/>
                </a:solidFill>
              </a:rPr>
              <a:t>함을 보임</a:t>
            </a:r>
            <a:endParaRPr lang="en-US" altLang="ko-KR" sz="400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en-US" altLang="ko-KR" sz="1600" b="0" i="1" dirty="0" smtClean="0">
              <a:latin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altLang="ko-KR" sz="16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3B7F-CCFC-4C2C-8D86-D3AEC7E3AF60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438" y="1924317"/>
            <a:ext cx="7269124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69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5465" y="911814"/>
            <a:ext cx="8630193" cy="583733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ko-KR" altLang="en-US" sz="2400" b="1" dirty="0" smtClean="0"/>
              <a:t>본</a:t>
            </a:r>
            <a:r>
              <a:rPr lang="en-US" altLang="ko-KR" sz="2400" b="1" dirty="0" smtClean="0"/>
              <a:t> </a:t>
            </a:r>
            <a:r>
              <a:rPr lang="ko-KR" altLang="en-US" sz="2400" b="1" smtClean="0"/>
              <a:t>논문에서는 기존의 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episode </a:t>
            </a:r>
            <a:r>
              <a:rPr lang="ko-KR" altLang="en-US" sz="2400" b="1" smtClean="0">
                <a:solidFill>
                  <a:srgbClr val="0070C0"/>
                </a:solidFill>
              </a:rPr>
              <a:t>방식의 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few-shot learning paradigm</a:t>
            </a:r>
            <a:r>
              <a:rPr lang="ko-KR" altLang="en-US" sz="2400" b="1">
                <a:solidFill>
                  <a:srgbClr val="0070C0"/>
                </a:solidFill>
              </a:rPr>
              <a:t>에</a:t>
            </a:r>
            <a:r>
              <a:rPr lang="ko-KR" altLang="en-US" sz="2400" b="1" smtClean="0">
                <a:solidFill>
                  <a:srgbClr val="0070C0"/>
                </a:solidFill>
              </a:rPr>
              <a:t> 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unlabeled example</a:t>
            </a:r>
            <a:r>
              <a:rPr lang="ko-KR" altLang="en-US" sz="2400" b="1" smtClean="0">
                <a:solidFill>
                  <a:srgbClr val="0070C0"/>
                </a:solidFill>
              </a:rPr>
              <a:t>을 덧붙여 활용하는 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semi-supervised few-shot learning paradigm</a:t>
            </a:r>
            <a:r>
              <a:rPr lang="ko-KR" altLang="en-US" sz="2400" b="1" smtClean="0">
                <a:solidFill>
                  <a:srgbClr val="0070C0"/>
                </a:solidFill>
              </a:rPr>
              <a:t>을 제안</a:t>
            </a:r>
            <a:endParaRPr lang="en-US" altLang="ko-KR" sz="2400" b="1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en-US" altLang="ko-KR" sz="400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altLang="ko-KR" dirty="0" smtClean="0"/>
              <a:t>Future work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아래의 두 가지 연구를 통합 및 이 연구에 적용하여</a:t>
            </a:r>
            <a:r>
              <a:rPr lang="en-US" altLang="ko-KR" sz="1600" dirty="0" smtClean="0"/>
              <a:t>, episode </a:t>
            </a:r>
            <a:r>
              <a:rPr lang="ko-KR" altLang="en-US" sz="1600" smtClean="0"/>
              <a:t>구성에 따라 </a:t>
            </a:r>
            <a:r>
              <a:rPr lang="en-US" altLang="ko-KR" sz="1600" dirty="0" smtClean="0"/>
              <a:t>example</a:t>
            </a:r>
            <a:r>
              <a:rPr lang="ko-KR" altLang="en-US" sz="1600" smtClean="0"/>
              <a:t>이 다양한 </a:t>
            </a:r>
            <a:r>
              <a:rPr lang="en-US" altLang="ko-KR" sz="1600" dirty="0" smtClean="0"/>
              <a:t>embedding representation</a:t>
            </a:r>
            <a:r>
              <a:rPr lang="ko-KR" altLang="en-US" sz="1600" smtClean="0"/>
              <a:t>을 갖도록 하는 것이 목표</a:t>
            </a:r>
            <a:endParaRPr lang="en-US" altLang="ko-KR" sz="1600" dirty="0" smtClean="0"/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altLang="ko-KR" sz="1200" dirty="0"/>
              <a:t>Ba, Jimmy, et al. "Using fast weights to attend to the recent past." </a:t>
            </a:r>
            <a:r>
              <a:rPr lang="en-US" altLang="ko-KR" sz="1200" i="1" dirty="0"/>
              <a:t>Advances in Neural Information Processing Systems</a:t>
            </a:r>
            <a:r>
              <a:rPr lang="en-US" altLang="ko-KR" sz="1200" dirty="0"/>
              <a:t>. 2016.</a:t>
            </a:r>
            <a:endParaRPr lang="en-US" altLang="ko-KR" sz="1200" dirty="0" smtClean="0"/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altLang="ko-KR" sz="1200" dirty="0" smtClean="0"/>
              <a:t>Finn, Chelsea, Pieter </a:t>
            </a:r>
            <a:r>
              <a:rPr lang="en-US" altLang="ko-KR" sz="1200" dirty="0" err="1" smtClean="0"/>
              <a:t>Abbeel</a:t>
            </a:r>
            <a:r>
              <a:rPr lang="en-US" altLang="ko-KR" sz="1200" dirty="0" smtClean="0"/>
              <a:t>, and Sergey Levine. "Model-agnostic meta-learning for fast adaptation of deep networks." </a:t>
            </a:r>
            <a:r>
              <a:rPr lang="en-US" altLang="ko-KR" sz="1200" i="1" dirty="0" err="1" smtClean="0"/>
              <a:t>arXiv</a:t>
            </a:r>
            <a:r>
              <a:rPr lang="en-US" altLang="ko-KR" sz="1200" i="1" dirty="0" smtClean="0"/>
              <a:t> preprint arXiv:1703.03400</a:t>
            </a:r>
            <a:r>
              <a:rPr lang="en-US" altLang="ko-KR" sz="1200" dirty="0" smtClean="0"/>
              <a:t> (2017).</a:t>
            </a:r>
          </a:p>
          <a:p>
            <a:pPr marL="0" indent="0" algn="just">
              <a:buNone/>
            </a:pPr>
            <a:endParaRPr lang="en-US" altLang="ko-KR" sz="2400" b="1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en-US" altLang="ko-KR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en-US" altLang="ko-KR" sz="12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3B7F-CCFC-4C2C-8D86-D3AEC7E3AF60}" type="slidenum">
              <a:rPr lang="ko-KR" altLang="en-US" smtClean="0"/>
              <a:t>17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 &amp; A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3B7F-CCFC-4C2C-8D86-D3AEC7E3AF60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025" y="1157288"/>
            <a:ext cx="4171950" cy="4543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777786"/>
            <a:ext cx="7772400" cy="1302429"/>
          </a:xfrm>
        </p:spPr>
        <p:txBody>
          <a:bodyPr>
            <a:normAutofit/>
          </a:bodyPr>
          <a:lstStyle/>
          <a:p>
            <a:r>
              <a:rPr lang="ko-KR" altLang="en-US" sz="6000" dirty="0" smtClean="0"/>
              <a:t>감사합니다</a:t>
            </a:r>
            <a:r>
              <a:rPr lang="en-US" altLang="ko-KR" sz="6000" dirty="0" smtClean="0"/>
              <a:t>.</a:t>
            </a:r>
            <a:endParaRPr lang="ko-KR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Agenda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532" y="989379"/>
            <a:ext cx="8630193" cy="5837332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altLang="ko-KR" sz="2400" b="1" dirty="0" smtClean="0"/>
              <a:t>Introduction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ko-KR" sz="2400" b="1" dirty="0" smtClean="0"/>
              <a:t>Background</a:t>
            </a:r>
          </a:p>
          <a:p>
            <a:pPr lvl="1" algn="just"/>
            <a:r>
              <a:rPr lang="en-US" altLang="ko-KR" sz="2000" dirty="0" smtClean="0"/>
              <a:t>Few-shot learning</a:t>
            </a:r>
          </a:p>
          <a:p>
            <a:pPr lvl="1" algn="just"/>
            <a:r>
              <a:rPr lang="en-US" altLang="ko-KR" sz="2000" dirty="0" smtClean="0"/>
              <a:t>Prototypical networks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ko-KR" sz="2400" b="1" dirty="0" smtClean="0"/>
              <a:t>Semi-supervised few-shot learning</a:t>
            </a:r>
          </a:p>
          <a:p>
            <a:pPr lvl="1" algn="just"/>
            <a:r>
              <a:rPr lang="en-US" altLang="ko-KR" sz="2000" dirty="0" smtClean="0"/>
              <a:t>Semi-supervised prototypical networks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ko-KR" sz="2400" b="1" dirty="0" smtClean="0"/>
              <a:t>Experiments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ko-KR" sz="2400" b="1" dirty="0" smtClean="0"/>
              <a:t>Conclusion</a:t>
            </a:r>
          </a:p>
          <a:p>
            <a:pPr marL="457200" indent="-457200" algn="just">
              <a:buFont typeface="+mj-lt"/>
              <a:buAutoNum type="arabicPeriod"/>
            </a:pPr>
            <a:endParaRPr lang="en-US" altLang="ko-KR" sz="3200" dirty="0" smtClean="0"/>
          </a:p>
          <a:p>
            <a:pPr marL="457200" indent="-457200" algn="just">
              <a:buFont typeface="+mj-lt"/>
              <a:buAutoNum type="arabicPeriod"/>
            </a:pPr>
            <a:endParaRPr lang="en-US" altLang="ko-KR" sz="3200" dirty="0" smtClean="0"/>
          </a:p>
          <a:p>
            <a:pPr marL="457200" indent="-457200" algn="just">
              <a:buFont typeface="+mj-lt"/>
              <a:buAutoNum type="arabicPeriod"/>
            </a:pPr>
            <a:endParaRPr lang="ko-KR" altLang="en-US" sz="32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3B7F-CCFC-4C2C-8D86-D3AEC7E3AF60}" type="slidenum">
              <a:rPr lang="ko-KR" altLang="en-US" smtClean="0"/>
              <a:t>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4106" y="989379"/>
            <a:ext cx="8629200" cy="583733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ko-KR" altLang="en-US" sz="2400" b="1" dirty="0" smtClean="0"/>
              <a:t>근래의 </a:t>
            </a:r>
            <a:r>
              <a:rPr lang="en-US" altLang="ko-KR" sz="2400" b="1" dirty="0" smtClean="0"/>
              <a:t>Deep learning </a:t>
            </a:r>
            <a:r>
              <a:rPr lang="ko-KR" altLang="en-US" sz="2400" b="1" smtClean="0"/>
              <a:t>방법론들은 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labeled data</a:t>
            </a:r>
            <a:r>
              <a:rPr lang="ko-KR" altLang="en-US" sz="2400" b="1" smtClean="0">
                <a:solidFill>
                  <a:srgbClr val="0070C0"/>
                </a:solidFill>
              </a:rPr>
              <a:t>가 부족한 상황에서는 일반화 성능이 떨어지는 등 문제점이 많음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, </a:t>
            </a:r>
            <a:r>
              <a:rPr lang="ko-KR" altLang="en-US" sz="2400" b="1" smtClean="0">
                <a:solidFill>
                  <a:srgbClr val="0070C0"/>
                </a:solidFill>
              </a:rPr>
              <a:t>그러나 사람은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…</a:t>
            </a:r>
          </a:p>
          <a:p>
            <a:pPr marL="0" indent="0" algn="just">
              <a:buNone/>
            </a:pPr>
            <a:endParaRPr lang="en-US" altLang="ko-KR" sz="400" dirty="0" smtClean="0">
              <a:solidFill>
                <a:srgbClr val="0070C0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적은 </a:t>
            </a:r>
            <a:r>
              <a:rPr lang="ko-KR" altLang="en-US" sz="1600" dirty="0"/>
              <a:t>양의 </a:t>
            </a:r>
            <a:r>
              <a:rPr lang="en-US" altLang="ko-KR" sz="1600" dirty="0"/>
              <a:t>labeled data</a:t>
            </a:r>
            <a:r>
              <a:rPr lang="ko-KR" altLang="en-US" sz="1600"/>
              <a:t>에 대해서도 </a:t>
            </a:r>
            <a:r>
              <a:rPr lang="ko-KR" altLang="en-US" sz="1600" smtClean="0"/>
              <a:t>특징을 잘 파악하고</a:t>
            </a:r>
            <a:r>
              <a:rPr lang="en-US" altLang="ko-KR" sz="1600" dirty="0" smtClean="0"/>
              <a:t>, </a:t>
            </a:r>
            <a:r>
              <a:rPr lang="ko-KR" altLang="en-US" sz="1600" smtClean="0"/>
              <a:t>파악한 </a:t>
            </a:r>
            <a:r>
              <a:rPr lang="ko-KR" altLang="en-US" sz="1600" dirty="0" smtClean="0"/>
              <a:t>특징을 바탕으로 일반화를 잘 </a:t>
            </a:r>
            <a:r>
              <a:rPr lang="ko-KR" altLang="en-US" sz="1600" smtClean="0"/>
              <a:t>한다</a:t>
            </a:r>
            <a:r>
              <a:rPr lang="en-US" altLang="ko-KR" sz="1600" dirty="0" smtClean="0"/>
              <a:t>.</a:t>
            </a:r>
          </a:p>
          <a:p>
            <a:pPr marL="0" indent="0" algn="just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en-US" altLang="ko-KR" sz="1600" dirty="0" smtClean="0">
                <a:sym typeface="Wingdings" panose="05000000000000000000" pitchFamily="2" charset="2"/>
              </a:rPr>
              <a:t> Few shot learning!!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ko-KR" altLang="en-US" sz="1600" dirty="0"/>
              <a:t>본 논문은 </a:t>
            </a:r>
            <a:r>
              <a:rPr lang="en-US" altLang="ko-KR" sz="1600" dirty="0"/>
              <a:t>Few-shot learning</a:t>
            </a:r>
            <a:r>
              <a:rPr lang="ko-KR" altLang="en-US" sz="1600"/>
              <a:t>과 관련 있는 문제 중</a:t>
            </a:r>
            <a:r>
              <a:rPr lang="en-US" altLang="ko-KR" sz="1600" dirty="0"/>
              <a:t>, </a:t>
            </a:r>
            <a:r>
              <a:rPr lang="en-US" altLang="ko-KR" sz="1600" dirty="0">
                <a:solidFill>
                  <a:srgbClr val="0070C0"/>
                </a:solidFill>
              </a:rPr>
              <a:t>class</a:t>
            </a:r>
            <a:r>
              <a:rPr lang="ko-KR" altLang="en-US" sz="1600">
                <a:solidFill>
                  <a:srgbClr val="0070C0"/>
                </a:solidFill>
              </a:rPr>
              <a:t>마다 </a:t>
            </a:r>
            <a:r>
              <a:rPr lang="en-US" altLang="ko-KR" sz="1600" dirty="0">
                <a:solidFill>
                  <a:srgbClr val="0070C0"/>
                </a:solidFill>
              </a:rPr>
              <a:t>labeled data</a:t>
            </a:r>
            <a:r>
              <a:rPr lang="ko-KR" altLang="en-US" sz="1600">
                <a:solidFill>
                  <a:srgbClr val="0070C0"/>
                </a:solidFill>
              </a:rPr>
              <a:t>가 적을 경우에도 </a:t>
            </a:r>
            <a:r>
              <a:rPr lang="en-US" altLang="ko-KR" sz="1600" dirty="0">
                <a:solidFill>
                  <a:srgbClr val="0070C0"/>
                </a:solidFill>
              </a:rPr>
              <a:t>classification</a:t>
            </a:r>
            <a:r>
              <a:rPr lang="ko-KR" altLang="en-US" sz="1600">
                <a:solidFill>
                  <a:srgbClr val="0070C0"/>
                </a:solidFill>
              </a:rPr>
              <a:t>을 잘하는 </a:t>
            </a:r>
            <a:r>
              <a:rPr lang="en-US" altLang="ko-KR" sz="1600" dirty="0">
                <a:solidFill>
                  <a:srgbClr val="0070C0"/>
                </a:solidFill>
              </a:rPr>
              <a:t>model</a:t>
            </a:r>
            <a:r>
              <a:rPr lang="ko-KR" altLang="en-US" sz="1600">
                <a:solidFill>
                  <a:srgbClr val="0070C0"/>
                </a:solidFill>
              </a:rPr>
              <a:t>을 만들고자함</a:t>
            </a:r>
          </a:p>
          <a:p>
            <a:pPr marL="0" indent="0" algn="just">
              <a:buNone/>
            </a:pPr>
            <a:endParaRPr lang="ko-KR" altLang="en-US" b="1" dirty="0"/>
          </a:p>
          <a:p>
            <a:pPr algn="just">
              <a:buFont typeface="Wingdings" panose="05000000000000000000" pitchFamily="2" charset="2"/>
              <a:buChar char="ü"/>
            </a:pPr>
            <a:endParaRPr lang="en-US" altLang="ko-KR" b="1" dirty="0" smtClean="0"/>
          </a:p>
          <a:p>
            <a:pPr algn="just">
              <a:buFont typeface="Wingdings" panose="05000000000000000000" pitchFamily="2" charset="2"/>
              <a:buChar char="ü"/>
            </a:pPr>
            <a:endParaRPr lang="en-US" altLang="ko-KR" dirty="0" smtClean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3B7F-CCFC-4C2C-8D86-D3AEC7E3AF60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118" y="3295265"/>
            <a:ext cx="5153765" cy="3096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" y="6392348"/>
            <a:ext cx="8181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rgbClr val="00B050"/>
                </a:solidFill>
              </a:rPr>
              <a:t>Lake, Brenden M., </a:t>
            </a:r>
            <a:r>
              <a:rPr lang="en-US" altLang="ko-KR" sz="1200" dirty="0" err="1">
                <a:solidFill>
                  <a:srgbClr val="00B050"/>
                </a:solidFill>
              </a:rPr>
              <a:t>Ruslan</a:t>
            </a:r>
            <a:r>
              <a:rPr lang="en-US" altLang="ko-KR" sz="1200" dirty="0">
                <a:solidFill>
                  <a:srgbClr val="00B050"/>
                </a:solidFill>
              </a:rPr>
              <a:t> </a:t>
            </a:r>
            <a:r>
              <a:rPr lang="en-US" altLang="ko-KR" sz="1200" dirty="0" err="1">
                <a:solidFill>
                  <a:srgbClr val="00B050"/>
                </a:solidFill>
              </a:rPr>
              <a:t>Salakhutdinov</a:t>
            </a:r>
            <a:r>
              <a:rPr lang="en-US" altLang="ko-KR" sz="1200" dirty="0">
                <a:solidFill>
                  <a:srgbClr val="00B050"/>
                </a:solidFill>
              </a:rPr>
              <a:t>, and Joshua B. </a:t>
            </a:r>
            <a:r>
              <a:rPr lang="en-US" altLang="ko-KR" sz="1200" dirty="0" err="1">
                <a:solidFill>
                  <a:srgbClr val="00B050"/>
                </a:solidFill>
              </a:rPr>
              <a:t>Tenenbaum</a:t>
            </a:r>
            <a:r>
              <a:rPr lang="en-US" altLang="ko-KR" sz="1200" dirty="0">
                <a:solidFill>
                  <a:srgbClr val="00B050"/>
                </a:solidFill>
              </a:rPr>
              <a:t>. "Human-level concept learning through probabilistic program induction." Science 350.6266 (2015): 1332-1338</a:t>
            </a:r>
            <a:r>
              <a:rPr lang="en-US" altLang="ko-KR" sz="1200" dirty="0" smtClean="0">
                <a:solidFill>
                  <a:srgbClr val="00B050"/>
                </a:solidFill>
              </a:rPr>
              <a:t>.</a:t>
            </a:r>
            <a:endParaRPr lang="en-US" altLang="ko-KR" sz="12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5465" y="911814"/>
            <a:ext cx="8630193" cy="583733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ko-KR" altLang="en-US" sz="2400" b="1" dirty="0" smtClean="0"/>
              <a:t>기존의 관련 연구와는 다르게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본 논문에서는 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Semi-supervised concept</a:t>
            </a:r>
            <a:r>
              <a:rPr lang="ko-KR" altLang="en-US" sz="2400" b="1" smtClean="0">
                <a:solidFill>
                  <a:srgbClr val="0070C0"/>
                </a:solidFill>
              </a:rPr>
              <a:t>을 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Few-shot learning</a:t>
            </a:r>
            <a:r>
              <a:rPr lang="ko-KR" altLang="en-US" sz="2400" b="1" smtClean="0">
                <a:solidFill>
                  <a:srgbClr val="0070C0"/>
                </a:solidFill>
              </a:rPr>
              <a:t>에 차용함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, </a:t>
            </a:r>
            <a:r>
              <a:rPr lang="ko-KR" altLang="en-US" sz="2400" b="1" smtClean="0">
                <a:solidFill>
                  <a:srgbClr val="0070C0"/>
                </a:solidFill>
              </a:rPr>
              <a:t>그 이유는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…</a:t>
            </a:r>
          </a:p>
          <a:p>
            <a:pPr marL="0" indent="0" algn="just">
              <a:buNone/>
            </a:pPr>
            <a:endParaRPr lang="en-US" altLang="ko-KR" sz="400" dirty="0" smtClean="0">
              <a:solidFill>
                <a:srgbClr val="0070C0"/>
              </a:solidFill>
            </a:endParaRP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prstClr val="black"/>
                </a:solidFill>
              </a:rPr>
              <a:t>사람은 </a:t>
            </a:r>
            <a:r>
              <a:rPr lang="en-US" altLang="ko-KR" sz="1600" dirty="0" smtClean="0">
                <a:solidFill>
                  <a:prstClr val="black"/>
                </a:solidFill>
              </a:rPr>
              <a:t>unlabeled data</a:t>
            </a:r>
            <a:r>
              <a:rPr lang="ko-KR" altLang="en-US" sz="1600" smtClean="0">
                <a:solidFill>
                  <a:prstClr val="black"/>
                </a:solidFill>
              </a:rPr>
              <a:t>에 대해서 공통적인 특징을 찾아내고 활용할 수 있음</a:t>
            </a:r>
            <a:endParaRPr lang="en-US" altLang="ko-KR" sz="1600" dirty="0" smtClean="0">
              <a:solidFill>
                <a:prstClr val="black"/>
              </a:solidFill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altLang="ko-KR" sz="1200" dirty="0" smtClean="0">
                <a:solidFill>
                  <a:prstClr val="black"/>
                </a:solidFill>
                <a:sym typeface="Wingdings" panose="05000000000000000000" pitchFamily="2" charset="2"/>
              </a:rPr>
              <a:t>Semi-supervised learning</a:t>
            </a:r>
            <a:r>
              <a:rPr lang="ko-KR" altLang="en-US" sz="1200" smtClean="0">
                <a:solidFill>
                  <a:prstClr val="black"/>
                </a:solidFill>
                <a:sym typeface="Wingdings" panose="05000000000000000000" pitchFamily="2" charset="2"/>
              </a:rPr>
              <a:t>을 도입하여 비슷하게나마 활용하고자함</a:t>
            </a:r>
            <a:endParaRPr lang="en-US" altLang="ko-KR" sz="1200" dirty="0" smtClean="0">
              <a:solidFill>
                <a:prstClr val="black"/>
              </a:solidFill>
            </a:endParaRP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prstClr val="black"/>
                </a:solidFill>
                <a:sym typeface="Wingdings" panose="05000000000000000000" pitchFamily="2" charset="2"/>
              </a:rPr>
              <a:t>아래의 두 가지 상황을 고려</a:t>
            </a:r>
            <a:endParaRPr lang="en-US" altLang="ko-KR" sz="1600" dirty="0" smtClean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altLang="ko-KR" sz="1200" dirty="0" smtClean="0">
                <a:solidFill>
                  <a:prstClr val="black"/>
                </a:solidFill>
                <a:sym typeface="Wingdings" panose="05000000000000000000" pitchFamily="2" charset="2"/>
              </a:rPr>
              <a:t>Scenario 1 : unlabeled data</a:t>
            </a:r>
            <a:r>
              <a:rPr lang="ko-KR" altLang="en-US" sz="1200" smtClean="0">
                <a:solidFill>
                  <a:prstClr val="black"/>
                </a:solidFill>
                <a:sym typeface="Wingdings" panose="05000000000000000000" pitchFamily="2" charset="2"/>
              </a:rPr>
              <a:t>에 학습해야할 </a:t>
            </a:r>
            <a:r>
              <a:rPr lang="en-US" altLang="ko-KR" sz="1200" dirty="0" smtClean="0">
                <a:solidFill>
                  <a:prstClr val="black"/>
                </a:solidFill>
                <a:sym typeface="Wingdings" panose="05000000000000000000" pitchFamily="2" charset="2"/>
              </a:rPr>
              <a:t>class</a:t>
            </a:r>
            <a:r>
              <a:rPr lang="ko-KR" altLang="en-US" sz="1200" smtClean="0">
                <a:solidFill>
                  <a:prstClr val="black"/>
                </a:solidFill>
                <a:sym typeface="Wingdings" panose="05000000000000000000" pitchFamily="2" charset="2"/>
              </a:rPr>
              <a:t>가 존재하는 경우</a:t>
            </a:r>
            <a:endParaRPr lang="en-US" altLang="ko-KR" sz="1200" dirty="0" smtClean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prstClr val="black"/>
                </a:solidFill>
                <a:sym typeface="Wingdings" panose="05000000000000000000" pitchFamily="2" charset="2"/>
              </a:rPr>
              <a:t>Scenario 2 </a:t>
            </a:r>
            <a:r>
              <a:rPr lang="en-US" altLang="ko-KR" sz="1200" dirty="0" smtClean="0">
                <a:solidFill>
                  <a:prstClr val="black"/>
                </a:solidFill>
                <a:sym typeface="Wingdings" panose="05000000000000000000" pitchFamily="2" charset="2"/>
              </a:rPr>
              <a:t>: </a:t>
            </a:r>
            <a:r>
              <a:rPr lang="en-US" altLang="ko-KR" sz="1200" dirty="0">
                <a:solidFill>
                  <a:prstClr val="black"/>
                </a:solidFill>
                <a:sym typeface="Wingdings" panose="05000000000000000000" pitchFamily="2" charset="2"/>
              </a:rPr>
              <a:t>unlabeled data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에 학습해야할 </a:t>
            </a:r>
            <a:r>
              <a:rPr lang="en-US" altLang="ko-KR" sz="1200" dirty="0">
                <a:solidFill>
                  <a:prstClr val="black"/>
                </a:solidFill>
                <a:sym typeface="Wingdings" panose="05000000000000000000" pitchFamily="2" charset="2"/>
              </a:rPr>
              <a:t>class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가 존재하는 것은 아니지만 학습하고자하는 </a:t>
            </a:r>
            <a:r>
              <a:rPr lang="en-US" altLang="ko-KR" sz="1200" dirty="0">
                <a:solidFill>
                  <a:prstClr val="black"/>
                </a:solidFill>
                <a:sym typeface="Wingdings" panose="05000000000000000000" pitchFamily="2" charset="2"/>
              </a:rPr>
              <a:t>class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를 학습할 때 방해가 되는경우</a:t>
            </a:r>
            <a:endParaRPr lang="en-US" altLang="ko-KR" sz="12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457200" lvl="1" indent="0" algn="just">
              <a:buNone/>
            </a:pPr>
            <a:endParaRPr lang="en-US" altLang="ko-KR" dirty="0" smtClean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lvl="0" algn="just"/>
            <a:endParaRPr lang="en-US" altLang="ko-KR" sz="2400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3B7F-CCFC-4C2C-8D86-D3AEC7E3AF60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606038" y="3429659"/>
            <a:ext cx="7931925" cy="2496423"/>
            <a:chOff x="685800" y="3831824"/>
            <a:chExt cx="7931925" cy="249642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/>
            <a:srcRect b="46684"/>
            <a:stretch/>
          </p:blipFill>
          <p:spPr>
            <a:xfrm>
              <a:off x="685800" y="3831824"/>
              <a:ext cx="3960000" cy="2496423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3"/>
            <a:srcRect t="53497"/>
            <a:stretch/>
          </p:blipFill>
          <p:spPr>
            <a:xfrm>
              <a:off x="4657725" y="3991337"/>
              <a:ext cx="3960000" cy="217739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Background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275465" y="911814"/>
                <a:ext cx="8630193" cy="5837332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altLang="ko-KR" sz="2400" b="1" dirty="0" smtClean="0"/>
                  <a:t>Few-shot learning</a:t>
                </a:r>
              </a:p>
              <a:p>
                <a:pPr marL="0" indent="0" algn="just">
                  <a:buNone/>
                </a:pPr>
                <a:r>
                  <a:rPr lang="en-US" altLang="ko-KR" dirty="0" smtClean="0"/>
                  <a:t>Episodic paradigm </a:t>
                </a:r>
                <a:r>
                  <a:rPr lang="ko-KR" altLang="en-US" smtClean="0"/>
                  <a:t>기반의 </a:t>
                </a:r>
                <a:r>
                  <a:rPr lang="en-US" altLang="ko-KR" dirty="0"/>
                  <a:t>F</a:t>
                </a:r>
                <a:r>
                  <a:rPr lang="en-US" altLang="ko-KR" dirty="0" smtClean="0"/>
                  <a:t>ew-shot learning</a:t>
                </a:r>
                <a:r>
                  <a:rPr lang="ko-KR" altLang="en-US" smtClean="0"/>
                  <a:t>은 </a:t>
                </a:r>
                <a:r>
                  <a:rPr lang="ko-KR" altLang="en-US" smtClean="0">
                    <a:solidFill>
                      <a:srgbClr val="0070C0"/>
                    </a:solidFill>
                  </a:rPr>
                  <a:t>대량의 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labeled training data</a:t>
                </a:r>
                <a:r>
                  <a:rPr lang="ko-KR" altLang="en-US" smtClean="0">
                    <a:solidFill>
                      <a:srgbClr val="0070C0"/>
                    </a:solidFill>
                  </a:rPr>
                  <a:t>를 이용하여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, Few-shot classification</a:t>
                </a:r>
                <a:r>
                  <a:rPr lang="ko-KR" altLang="en-US">
                    <a:solidFill>
                      <a:srgbClr val="0070C0"/>
                    </a:solidFill>
                  </a:rPr>
                  <a:t> </a:t>
                </a:r>
                <a:r>
                  <a:rPr lang="ko-KR" altLang="en-US" smtClean="0">
                    <a:solidFill>
                      <a:srgbClr val="0070C0"/>
                    </a:solidFill>
                  </a:rPr>
                  <a:t>상황을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 </a:t>
                </a:r>
                <a:r>
                  <a:rPr lang="ko-KR" altLang="en-US" smtClean="0">
                    <a:solidFill>
                      <a:srgbClr val="0070C0"/>
                    </a:solidFill>
                  </a:rPr>
                  <a:t>모사하는 것임</a:t>
                </a:r>
                <a:endParaRPr lang="en-US" altLang="ko-KR" dirty="0" smtClean="0">
                  <a:solidFill>
                    <a:srgbClr val="0070C0"/>
                  </a:solidFill>
                </a:endParaRPr>
              </a:p>
              <a:p>
                <a:pPr marL="0" indent="0" algn="just">
                  <a:buNone/>
                </a:pPr>
                <a:endParaRPr lang="en-US" altLang="ko-KR" sz="400" dirty="0"/>
              </a:p>
              <a:p>
                <a:pPr lvl="0" algn="just"/>
                <a:r>
                  <a:rPr lang="en-US" altLang="ko-KR" sz="1600" b="1" dirty="0" smtClean="0">
                    <a:solidFill>
                      <a:prstClr val="black"/>
                    </a:solidFill>
                    <a:sym typeface="Wingdings" panose="05000000000000000000" pitchFamily="2" charset="2"/>
                  </a:rPr>
                  <a:t>K-shot, N-Way episode training of Few-shot learning</a:t>
                </a:r>
              </a:p>
              <a:p>
                <a:pPr lvl="1" algn="just">
                  <a:buFont typeface="Wingdings" panose="05000000000000000000" pitchFamily="2" charset="2"/>
                  <a:buChar char="ü"/>
                </a:pPr>
                <a:r>
                  <a:rPr lang="en-US" altLang="ko-KR" sz="1200" dirty="0">
                    <a:solidFill>
                      <a:prstClr val="black"/>
                    </a:solidFill>
                    <a:sym typeface="Wingdings" panose="05000000000000000000" pitchFamily="2" charset="2"/>
                  </a:rPr>
                  <a:t>S</a:t>
                </a:r>
                <a:r>
                  <a:rPr lang="en-US" altLang="ko-KR" sz="1200" dirty="0" smtClean="0">
                    <a:solidFill>
                      <a:prstClr val="black"/>
                    </a:solidFill>
                    <a:sym typeface="Wingdings" panose="05000000000000000000" pitchFamily="2" charset="2"/>
                  </a:rPr>
                  <a:t>ampling a small subset of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</m:oMath>
                </a14:m>
                <a:r>
                  <a:rPr lang="en-US" altLang="ko-KR" sz="1200" dirty="0" smtClean="0">
                    <a:solidFill>
                      <a:prstClr val="black"/>
                    </a:solidFill>
                    <a:sym typeface="Wingdings" panose="05000000000000000000" pitchFamily="2" charset="2"/>
                  </a:rPr>
                  <a:t> classes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𝐶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𝑡𝑟𝑎𝑖𝑛</m:t>
                        </m:r>
                      </m:sub>
                    </m:sSub>
                  </m:oMath>
                </a14:m>
                <a:r>
                  <a:rPr lang="en-US" altLang="ko-KR" sz="1200" b="0" dirty="0" smtClean="0">
                    <a:solidFill>
                      <a:prstClr val="black"/>
                    </a:solidFill>
                    <a:sym typeface="Wingdings" panose="05000000000000000000" pitchFamily="2" charset="2"/>
                  </a:rPr>
                  <a:t>, and sampling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𝐾</m:t>
                    </m:r>
                  </m:oMath>
                </a14:m>
                <a:r>
                  <a:rPr lang="en-US" altLang="ko-KR" sz="1200" b="0" dirty="0" smtClean="0">
                    <a:solidFill>
                      <a:prstClr val="black"/>
                    </a:solidFill>
                    <a:sym typeface="Wingdings" panose="05000000000000000000" pitchFamily="2" charset="2"/>
                  </a:rPr>
                  <a:t> examples</a:t>
                </a:r>
              </a:p>
              <a:p>
                <a:pPr marL="457200" lvl="1" indent="0" algn="just">
                  <a:buNone/>
                </a:pPr>
                <a:r>
                  <a:rPr lang="en-US" altLang="ko-KR" sz="1200" dirty="0" smtClean="0">
                    <a:solidFill>
                      <a:prstClr val="black"/>
                    </a:solidFill>
                    <a:sym typeface="Wingdings" panose="05000000000000000000" pitchFamily="2" charset="2"/>
                  </a:rPr>
                  <a:t>    from each of the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</m:oMath>
                </a14:m>
                <a:r>
                  <a:rPr lang="en-US" altLang="ko-KR" sz="1200" b="0" dirty="0" smtClean="0">
                    <a:solidFill>
                      <a:prstClr val="black"/>
                    </a:solidFill>
                    <a:sym typeface="Wingdings" panose="05000000000000000000" pitchFamily="2" charset="2"/>
                  </a:rPr>
                  <a:t> classes </a:t>
                </a:r>
                <a:r>
                  <a:rPr lang="en-US" altLang="ko-KR" sz="1200" dirty="0" smtClean="0">
                    <a:solidFill>
                      <a:prstClr val="black"/>
                    </a:solidFill>
                    <a:sym typeface="Wingdings" panose="05000000000000000000" pitchFamily="2" charset="2"/>
                  </a:rPr>
                  <a:t>to generate </a:t>
                </a:r>
                <a:r>
                  <a:rPr lang="en-US" altLang="ko-KR" sz="1200" b="0" dirty="0" smtClean="0">
                    <a:solidFill>
                      <a:prstClr val="black"/>
                    </a:solidFill>
                    <a:sym typeface="Wingdings" panose="05000000000000000000" pitchFamily="2" charset="2"/>
                  </a:rPr>
                  <a:t>support set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𝑆</m:t>
                    </m:r>
                  </m:oMath>
                </a14:m>
                <a:endParaRPr lang="en-US" altLang="ko-KR" sz="1200" b="0" dirty="0" smtClean="0">
                  <a:solidFill>
                    <a:prstClr val="black"/>
                  </a:solidFill>
                  <a:sym typeface="Wingdings" panose="05000000000000000000" pitchFamily="2" charset="2"/>
                </a:endParaRPr>
              </a:p>
              <a:p>
                <a:pPr marL="914400" lvl="2" indent="0" algn="ctr">
                  <a:buNone/>
                </a:pPr>
                <a:endParaRPr lang="en-US" altLang="ko-KR" sz="1000" dirty="0">
                  <a:solidFill>
                    <a:prstClr val="black"/>
                  </a:solidFill>
                  <a:sym typeface="Wingdings" panose="05000000000000000000" pitchFamily="2" charset="2"/>
                </a:endParaRPr>
              </a:p>
              <a:p>
                <a:pPr marL="914400" lvl="2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𝑆</m:t>
                      </m:r>
                      <m:r>
                        <a:rPr lang="en-US" altLang="ko-KR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, 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, …, 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𝑁</m:t>
                                  </m:r>
                                  <m:r>
                                    <a:rPr lang="en-US" altLang="ko-KR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×</m:t>
                                  </m:r>
                                  <m:r>
                                    <a:rPr lang="en-US" altLang="ko-KR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𝑁</m:t>
                                  </m:r>
                                  <m:r>
                                    <a:rPr lang="en-US" altLang="ko-KR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×</m:t>
                                  </m:r>
                                  <m:r>
                                    <a:rPr lang="en-US" altLang="ko-KR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600" b="0" dirty="0" smtClean="0">
                  <a:solidFill>
                    <a:prstClr val="black"/>
                  </a:solidFill>
                  <a:sym typeface="Wingdings" panose="05000000000000000000" pitchFamily="2" charset="2"/>
                </a:endParaRPr>
              </a:p>
              <a:p>
                <a:pPr marL="914400" lvl="2" indent="0" algn="ctr">
                  <a:buNone/>
                </a:pPr>
                <a:endParaRPr lang="en-US" altLang="ko-KR" sz="1000" b="0" dirty="0" smtClean="0">
                  <a:solidFill>
                    <a:prstClr val="black"/>
                  </a:solidFill>
                  <a:sym typeface="Wingdings" panose="05000000000000000000" pitchFamily="2" charset="2"/>
                </a:endParaRPr>
              </a:p>
              <a:p>
                <a:pPr lvl="1" algn="just">
                  <a:buFont typeface="Wingdings" panose="05000000000000000000" pitchFamily="2" charset="2"/>
                  <a:buChar char="ü"/>
                </a:pPr>
                <a:r>
                  <a:rPr lang="en-US" altLang="ko-KR" sz="1200" dirty="0" smtClean="0">
                    <a:solidFill>
                      <a:prstClr val="black"/>
                    </a:solidFill>
                    <a:sym typeface="Wingdings" panose="05000000000000000000" pitchFamily="2" charset="2"/>
                  </a:rPr>
                  <a:t>Sampling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en-US" altLang="ko-KR" sz="1200" dirty="0" smtClean="0">
                    <a:solidFill>
                      <a:prstClr val="black"/>
                    </a:solidFill>
                    <a:sym typeface="Wingdings" panose="05000000000000000000" pitchFamily="2" charset="2"/>
                  </a:rPr>
                  <a:t> examples from each of the N classes excluding sampled examples</a:t>
                </a:r>
              </a:p>
              <a:p>
                <a:pPr marL="457200" lvl="1" indent="0" algn="just">
                  <a:buNone/>
                </a:pPr>
                <a:r>
                  <a:rPr lang="en-US" altLang="ko-KR" sz="1200" dirty="0" smtClean="0">
                    <a:solidFill>
                      <a:prstClr val="black"/>
                    </a:solidFill>
                    <a:sym typeface="Wingdings" panose="05000000000000000000" pitchFamily="2" charset="2"/>
                  </a:rPr>
                  <a:t>    of support set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𝑆</m:t>
                    </m:r>
                  </m:oMath>
                </a14:m>
                <a:r>
                  <a:rPr lang="en-US" altLang="ko-KR" sz="1200" dirty="0" smtClean="0">
                    <a:solidFill>
                      <a:prstClr val="black"/>
                    </a:solidFill>
                    <a:sym typeface="Wingdings" panose="05000000000000000000" pitchFamily="2" charset="2"/>
                  </a:rPr>
                  <a:t> to generate Query set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𝑄</m:t>
                    </m:r>
                  </m:oMath>
                </a14:m>
                <a:endParaRPr lang="en-US" altLang="ko-KR" sz="1200" b="0" dirty="0" smtClean="0">
                  <a:solidFill>
                    <a:prstClr val="black"/>
                  </a:solidFill>
                  <a:sym typeface="Wingdings" panose="05000000000000000000" pitchFamily="2" charset="2"/>
                </a:endParaRPr>
              </a:p>
              <a:p>
                <a:pPr marL="457200" lvl="1" indent="0" algn="just">
                  <a:buNone/>
                </a:pPr>
                <a:endParaRPr lang="en-US" altLang="ko-KR" sz="1000" dirty="0" smtClean="0">
                  <a:solidFill>
                    <a:prstClr val="black"/>
                  </a:solidFill>
                  <a:sym typeface="Wingdings" panose="05000000000000000000" pitchFamily="2" charset="2"/>
                </a:endParaRPr>
              </a:p>
              <a:p>
                <a:pPr marL="914400" lvl="2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𝑄</m:t>
                      </m:r>
                      <m:r>
                        <a:rPr lang="en-US" altLang="ko-KR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ko-KR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ko-KR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,…,</m:t>
                          </m:r>
                          <m:d>
                            <m:dPr>
                              <m:ctrlP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𝑁</m:t>
                                  </m:r>
                                  <m:r>
                                    <a:rPr lang="en-US" altLang="ko-KR" sz="1600" b="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×</m:t>
                                  </m:r>
                                  <m:r>
                                    <a:rPr lang="en-US" altLang="ko-KR" sz="1600" b="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𝑇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ko-KR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𝑁</m:t>
                                  </m:r>
                                  <m:r>
                                    <a:rPr lang="en-US" altLang="ko-KR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×</m:t>
                                  </m:r>
                                  <m:r>
                                    <a:rPr lang="en-US" altLang="ko-KR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𝑇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600" i="1" dirty="0">
                  <a:solidFill>
                    <a:prstClr val="black"/>
                  </a:solidFill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457200" lvl="1" indent="0" algn="just">
                  <a:buNone/>
                </a:pPr>
                <a:endParaRPr lang="en-US" altLang="ko-KR" sz="1000" dirty="0" smtClean="0">
                  <a:solidFill>
                    <a:prstClr val="black"/>
                  </a:solidFill>
                </a:endParaRPr>
              </a:p>
              <a:p>
                <a:pPr lvl="1" algn="just">
                  <a:buFont typeface="Wingdings" panose="05000000000000000000" pitchFamily="2" charset="2"/>
                  <a:buChar char="ü"/>
                </a:pPr>
                <a:r>
                  <a:rPr lang="en-US" altLang="ko-KR" sz="1200" dirty="0" smtClean="0">
                    <a:solidFill>
                      <a:prstClr val="black"/>
                    </a:solidFill>
                  </a:rPr>
                  <a:t>Training on such episodes is done by feeding the support set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ko-KR" sz="1200" dirty="0" smtClean="0">
                    <a:solidFill>
                      <a:prstClr val="black"/>
                    </a:solidFill>
                  </a:rPr>
                  <a:t> to the model and updating its parameters</a:t>
                </a:r>
              </a:p>
              <a:p>
                <a:pPr marL="457200" lvl="1" indent="0" algn="just">
                  <a:buNone/>
                </a:pPr>
                <a:r>
                  <a:rPr lang="en-US" altLang="ko-KR" sz="1200" dirty="0" smtClean="0">
                    <a:solidFill>
                      <a:prstClr val="black"/>
                    </a:solidFill>
                  </a:rPr>
                  <a:t>      </a:t>
                </a:r>
                <a:r>
                  <a:rPr lang="en-US" altLang="ko-KR" sz="1200" dirty="0" smtClean="0">
                    <a:solidFill>
                      <a:srgbClr val="0070C0"/>
                    </a:solidFill>
                  </a:rPr>
                  <a:t>to minimize the loss of its predictions for the examples in the query set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altLang="ko-KR" sz="1200" dirty="0">
                  <a:solidFill>
                    <a:prstClr val="black"/>
                  </a:solidFill>
                </a:endParaRPr>
              </a:p>
              <a:p>
                <a:pPr marL="0" indent="0" algn="just">
                  <a:buNone/>
                </a:pPr>
                <a:endParaRPr lang="en-US" altLang="ko-KR" sz="240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5465" y="911814"/>
                <a:ext cx="8630193" cy="5837332"/>
              </a:xfrm>
              <a:blipFill rotWithShape="0">
                <a:blip r:embed="rId3"/>
                <a:stretch>
                  <a:fillRect l="-1059" t="-1463" r="-7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3B7F-CCFC-4C2C-8D86-D3AEC7E3AF60}" type="slidenum">
              <a:rPr lang="ko-KR" altLang="en-US" smtClean="0"/>
              <a:t>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Background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275465" y="911814"/>
                <a:ext cx="8630193" cy="5837332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altLang="ko-KR" sz="2400" b="1" dirty="0" smtClean="0"/>
                  <a:t>Prototypical Network (1/2)</a:t>
                </a:r>
              </a:p>
              <a:p>
                <a:pPr marL="0" indent="0" algn="just">
                  <a:buNone/>
                </a:pPr>
                <a:r>
                  <a:rPr lang="en-US" altLang="ko-KR" dirty="0" smtClean="0"/>
                  <a:t>Episode</a:t>
                </a:r>
                <a:r>
                  <a:rPr lang="ko-KR" altLang="en-US" smtClean="0"/>
                  <a:t>의 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support set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ko-KR" altLang="en-US" smtClean="0">
                    <a:solidFill>
                      <a:srgbClr val="0070C0"/>
                    </a:solidFill>
                  </a:rPr>
                  <a:t>로 각 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class </a:t>
                </a:r>
                <a:r>
                  <a:rPr lang="ko-KR" altLang="en-US" smtClean="0">
                    <a:solidFill>
                      <a:srgbClr val="0070C0"/>
                    </a:solidFill>
                  </a:rPr>
                  <a:t>별 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prototype vector</a:t>
                </a:r>
                <a:r>
                  <a:rPr lang="ko-KR" altLang="en-US" smtClean="0">
                    <a:solidFill>
                      <a:srgbClr val="0070C0"/>
                    </a:solidFill>
                  </a:rPr>
                  <a:t>를 만들고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, query set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ko-KR" altLang="en-US" smtClean="0">
                    <a:solidFill>
                      <a:srgbClr val="0070C0"/>
                    </a:solidFill>
                  </a:rPr>
                  <a:t>의 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input</a:t>
                </a:r>
                <a:r>
                  <a:rPr lang="ko-KR" altLang="en-US" smtClean="0">
                    <a:solidFill>
                      <a:srgbClr val="0070C0"/>
                    </a:solidFill>
                  </a:rPr>
                  <a:t>과 각 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class </a:t>
                </a:r>
                <a:r>
                  <a:rPr lang="ko-KR" altLang="en-US" smtClean="0">
                    <a:solidFill>
                      <a:srgbClr val="0070C0"/>
                    </a:solidFill>
                  </a:rPr>
                  <a:t>별 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prototype vector</a:t>
                </a:r>
                <a:r>
                  <a:rPr lang="ko-KR" altLang="en-US" smtClean="0">
                    <a:solidFill>
                      <a:srgbClr val="0070C0"/>
                    </a:solidFill>
                  </a:rPr>
                  <a:t>와의 거리를 기반으로 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Classification</a:t>
                </a:r>
                <a:endParaRPr lang="en-US" altLang="ko-KR" dirty="0" smtClean="0"/>
              </a:p>
              <a:p>
                <a:pPr marL="0" indent="0" algn="just">
                  <a:buNone/>
                </a:pPr>
                <a:endParaRPr lang="en-US" altLang="ko-KR" sz="400" dirty="0" smtClean="0"/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altLang="ko-KR" sz="1600" dirty="0" smtClean="0"/>
                  <a:t>The prototype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sz="1600" dirty="0" smtClean="0"/>
                  <a:t> of each class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ko-KR" sz="1600" dirty="0" smtClean="0"/>
                  <a:t> is computed by Prototypical Network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altLang="ko-KR" sz="1600" dirty="0" smtClean="0"/>
              </a:p>
              <a:p>
                <a:pPr marL="0" indent="0" algn="just">
                  <a:buNone/>
                </a:pPr>
                <a:endParaRPr lang="en-US" altLang="ko-KR" sz="1000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6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ko-KR" sz="1600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ko-KR" sz="1600" b="0" i="0" smtClean="0">
                          <a:latin typeface="Cambria Math" panose="02040503050406030204" pitchFamily="18" charset="0"/>
                        </a:rPr>
                        <m:t>I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altLang="ko-KR" sz="1600" b="0" i="1" dirty="0" smtClean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altLang="ko-KR" sz="1000" dirty="0"/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altLang="ko-KR" sz="1600" dirty="0" smtClean="0"/>
                  <a:t>The predictor for the class of any new example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ko-KR" sz="1600" b="1" dirty="0" smtClean="0"/>
              </a:p>
              <a:p>
                <a:pPr marL="0" indent="0" algn="just">
                  <a:buNone/>
                </a:pPr>
                <a:endParaRPr lang="en-US" altLang="ko-KR" sz="10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altLang="ko-KR" sz="1600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ko-KR" sz="16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ko-KR" sz="16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∗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b="1" i="1">
                                                  <a:latin typeface="Cambria Math" panose="02040503050406030204" pitchFamily="18" charset="0"/>
                                                </a:rPr>
                                                <m:t>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600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altLang="ko-KR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US" altLang="ko-KR" sz="1600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altLang="ko-KR" sz="1600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𝒙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altLang="ko-KR" sz="1600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  <m: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ko-KR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6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𝒑</m:t>
                                                  </m:r>
                                                </m:e>
                                                <m:sub>
                                                  <m:sSup>
                                                    <m:sSupPr>
                                                      <m:ctrlPr>
                                                        <a:rPr lang="en-US" altLang="ko-KR" sz="1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altLang="ko-KR" sz="1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𝑐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altLang="ko-KR" sz="1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′</m:t>
                                                      </m:r>
                                                    </m:sup>
                                                  </m:sSup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sz="1600" dirty="0" smtClean="0"/>
              </a:p>
              <a:p>
                <a:pPr marL="0" indent="0" algn="just">
                  <a:buNone/>
                </a:pPr>
                <a:endParaRPr lang="en-US" altLang="ko-KR" sz="1000" dirty="0"/>
              </a:p>
              <a:p>
                <a:pPr algn="just"/>
                <a:r>
                  <a:rPr lang="en-US" altLang="ko-KR" sz="1600" dirty="0" smtClean="0"/>
                  <a:t>The loss function used to update Prototypical Networks for a given training episodes</a:t>
                </a:r>
              </a:p>
              <a:p>
                <a:pPr marL="0" indent="0" algn="just">
                  <a:buNone/>
                </a:pPr>
                <a:endParaRPr lang="en-US" altLang="ko-KR" sz="10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𝑁𝑇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Sup>
                                    <m:sSubSup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6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b="1" i="1" smtClean="0">
                                              <a:latin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altLang="ko-KR" sz="16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5465" y="911814"/>
                <a:ext cx="8630193" cy="5837332"/>
              </a:xfrm>
              <a:blipFill rotWithShape="0">
                <a:blip r:embed="rId3"/>
                <a:stretch>
                  <a:fillRect l="-1059" t="-1463" r="-141" b="-89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3B7F-CCFC-4C2C-8D86-D3AEC7E3AF6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07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Background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275465" y="911814"/>
                <a:ext cx="8630193" cy="5837332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altLang="ko-KR" sz="2400" b="1" dirty="0" smtClean="0"/>
                  <a:t>Prototypical Network (2/2)</a:t>
                </a:r>
              </a:p>
              <a:p>
                <a:pPr marL="0" indent="0" algn="just">
                  <a:buNone/>
                </a:pPr>
                <a:r>
                  <a:rPr lang="en-US" altLang="ko-KR" dirty="0" smtClean="0"/>
                  <a:t>Episode</a:t>
                </a:r>
                <a:r>
                  <a:rPr lang="ko-KR" altLang="en-US" smtClean="0"/>
                  <a:t>의 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support set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ko-KR" altLang="en-US" smtClean="0">
                    <a:solidFill>
                      <a:srgbClr val="0070C0"/>
                    </a:solidFill>
                  </a:rPr>
                  <a:t>로 각 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class </a:t>
                </a:r>
                <a:r>
                  <a:rPr lang="ko-KR" altLang="en-US" smtClean="0">
                    <a:solidFill>
                      <a:srgbClr val="0070C0"/>
                    </a:solidFill>
                  </a:rPr>
                  <a:t>별 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prototype vector</a:t>
                </a:r>
                <a:r>
                  <a:rPr lang="ko-KR" altLang="en-US" smtClean="0">
                    <a:solidFill>
                      <a:srgbClr val="0070C0"/>
                    </a:solidFill>
                  </a:rPr>
                  <a:t>를 만들고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, query set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ko-KR" altLang="en-US" smtClean="0">
                    <a:solidFill>
                      <a:srgbClr val="0070C0"/>
                    </a:solidFill>
                  </a:rPr>
                  <a:t>의 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input</a:t>
                </a:r>
                <a:r>
                  <a:rPr lang="ko-KR" altLang="en-US" smtClean="0">
                    <a:solidFill>
                      <a:srgbClr val="0070C0"/>
                    </a:solidFill>
                  </a:rPr>
                  <a:t>과 각 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class </a:t>
                </a:r>
                <a:r>
                  <a:rPr lang="ko-KR" altLang="en-US" smtClean="0">
                    <a:solidFill>
                      <a:srgbClr val="0070C0"/>
                    </a:solidFill>
                  </a:rPr>
                  <a:t>별 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prototype vector</a:t>
                </a:r>
                <a:r>
                  <a:rPr lang="ko-KR" altLang="en-US" smtClean="0">
                    <a:solidFill>
                      <a:srgbClr val="0070C0"/>
                    </a:solidFill>
                  </a:rPr>
                  <a:t>와의 거리를 기반으로 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Classification</a:t>
                </a:r>
                <a:endParaRPr lang="en-US" altLang="ko-KR" dirty="0" smtClean="0"/>
              </a:p>
              <a:p>
                <a:pPr marL="0" indent="0" algn="just">
                  <a:buNone/>
                </a:pPr>
                <a:endParaRPr lang="en-US" altLang="ko-KR" sz="4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5465" y="911814"/>
                <a:ext cx="8630193" cy="5837332"/>
              </a:xfrm>
              <a:blipFill rotWithShape="0">
                <a:blip r:embed="rId3"/>
                <a:stretch>
                  <a:fillRect l="-1059" t="-1463" r="-1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3B7F-CCFC-4C2C-8D86-D3AEC7E3AF60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738" y="2143808"/>
            <a:ext cx="6418524" cy="4320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" y="6460084"/>
            <a:ext cx="8181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solidFill>
                  <a:srgbClr val="00B050"/>
                </a:solidFill>
              </a:rPr>
              <a:t>Snell, Jake, Kevin </a:t>
            </a:r>
            <a:r>
              <a:rPr lang="en-US" altLang="ko-KR" sz="1000" dirty="0" err="1">
                <a:solidFill>
                  <a:srgbClr val="00B050"/>
                </a:solidFill>
              </a:rPr>
              <a:t>Swersky</a:t>
            </a:r>
            <a:r>
              <a:rPr lang="en-US" altLang="ko-KR" sz="1000" dirty="0">
                <a:solidFill>
                  <a:srgbClr val="00B050"/>
                </a:solidFill>
              </a:rPr>
              <a:t>, and Richard </a:t>
            </a:r>
            <a:r>
              <a:rPr lang="en-US" altLang="ko-KR" sz="1000" dirty="0" err="1">
                <a:solidFill>
                  <a:srgbClr val="00B050"/>
                </a:solidFill>
              </a:rPr>
              <a:t>Zemel</a:t>
            </a:r>
            <a:r>
              <a:rPr lang="en-US" altLang="ko-KR" sz="1000" dirty="0">
                <a:solidFill>
                  <a:srgbClr val="00B050"/>
                </a:solidFill>
              </a:rPr>
              <a:t>. "Prototypical networks for few-shot learning." Advances in Neural Information Processing Systems. 2017.</a:t>
            </a:r>
          </a:p>
        </p:txBody>
      </p:sp>
    </p:spTree>
    <p:extLst>
      <p:ext uri="{BB962C8B-B14F-4D97-AF65-F5344CB8AC3E}">
        <p14:creationId xmlns:p14="http://schemas.microsoft.com/office/powerpoint/2010/main" val="241860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Semi-supervised few-shot learning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275465" y="911814"/>
                <a:ext cx="8630193" cy="5837332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altLang="ko-KR" sz="2400" b="1" dirty="0" smtClean="0"/>
                  <a:t>Semi-supervised setting for few-shot learning</a:t>
                </a:r>
              </a:p>
              <a:p>
                <a:pPr marL="0" indent="0" algn="just">
                  <a:buNone/>
                </a:pPr>
                <a:r>
                  <a:rPr lang="en-US" altLang="ko-KR" dirty="0" smtClean="0"/>
                  <a:t>support set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en-US" altLang="ko-KR" dirty="0" smtClean="0"/>
                  <a:t> unlabeled set</a:t>
                </a:r>
                <a:r>
                  <a:rPr lang="ko-KR" altLang="en-US" smtClean="0"/>
                  <a:t>을 추가</a:t>
                </a:r>
                <a:r>
                  <a:rPr lang="en-US" altLang="ko-KR" dirty="0" smtClean="0"/>
                  <a:t>,</a:t>
                </a:r>
                <a:r>
                  <a:rPr lang="ko-KR" altLang="en-US"/>
                  <a:t> </a:t>
                </a:r>
                <a:r>
                  <a:rPr lang="en-US" altLang="ko-KR" dirty="0" smtClean="0"/>
                  <a:t>query set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smtClean="0"/>
                  <a:t>구성은 동일</a:t>
                </a:r>
                <a:endParaRPr lang="en-US" altLang="ko-KR" dirty="0" smtClean="0"/>
              </a:p>
              <a:p>
                <a:pPr marL="0" indent="0" algn="just">
                  <a:buNone/>
                </a:pPr>
                <a:endParaRPr lang="en-US" altLang="ko-KR" sz="1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5465" y="911814"/>
                <a:ext cx="8630193" cy="5837332"/>
              </a:xfrm>
              <a:blipFill rotWithShape="0">
                <a:blip r:embed="rId3"/>
                <a:stretch>
                  <a:fillRect l="-1059" t="-14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3B7F-CCFC-4C2C-8D86-D3AEC7E3AF60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675" y="1852594"/>
            <a:ext cx="6792650" cy="4896000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5325533" y="5393266"/>
            <a:ext cx="2582334" cy="0"/>
          </a:xfrm>
          <a:prstGeom prst="line">
            <a:avLst/>
          </a:prstGeom>
          <a:ln w="190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261535" y="5564011"/>
            <a:ext cx="6646332" cy="0"/>
          </a:xfrm>
          <a:prstGeom prst="line">
            <a:avLst/>
          </a:prstGeom>
          <a:ln w="190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261535" y="5734756"/>
            <a:ext cx="6646332" cy="0"/>
          </a:xfrm>
          <a:prstGeom prst="line">
            <a:avLst/>
          </a:prstGeom>
          <a:ln w="190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261535" y="5905500"/>
            <a:ext cx="3224608" cy="0"/>
          </a:xfrm>
          <a:prstGeom prst="line">
            <a:avLst/>
          </a:prstGeom>
          <a:ln w="190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25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Semi-supervised few-shot learning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275465" y="911814"/>
                <a:ext cx="8630193" cy="5837332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altLang="ko-KR" sz="2400" b="1" dirty="0" smtClean="0"/>
                  <a:t>Semi-supervised prototypical networks</a:t>
                </a:r>
              </a:p>
              <a:p>
                <a:pPr marL="0" indent="0" algn="just">
                  <a:buNone/>
                </a:pPr>
                <a:r>
                  <a:rPr lang="en-US" altLang="ko-KR" dirty="0" smtClean="0">
                    <a:solidFill>
                      <a:srgbClr val="0070C0"/>
                    </a:solidFill>
                  </a:rPr>
                  <a:t>unlabeled set</a:t>
                </a:r>
                <a:r>
                  <a:rPr lang="ko-KR" altLang="en-US" smtClean="0">
                    <a:solidFill>
                      <a:srgbClr val="0070C0"/>
                    </a:solidFill>
                  </a:rPr>
                  <a:t>을 이용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, </a:t>
                </a:r>
                <a:r>
                  <a:rPr lang="ko-KR" altLang="en-US" smtClean="0">
                    <a:solidFill>
                      <a:srgbClr val="0070C0"/>
                    </a:solidFill>
                  </a:rPr>
                  <a:t>기존의 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prototype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smtClean="0">
                    <a:solidFill>
                      <a:srgbClr val="0070C0"/>
                    </a:solidFill>
                  </a:rPr>
                  <a:t>를 개선하는 아래의 세 가지 방법론을 제안</a:t>
                </a:r>
                <a:r>
                  <a:rPr lang="en-US" altLang="ko-KR" dirty="0" smtClean="0"/>
                  <a:t>, </a:t>
                </a:r>
                <a:r>
                  <a:rPr lang="ko-KR" altLang="en-US" smtClean="0"/>
                  <a:t>개선된 </a:t>
                </a:r>
                <a:r>
                  <a:rPr lang="en-US" altLang="ko-KR" dirty="0" smtClean="0"/>
                  <a:t>prototype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smtClean="0"/>
                  <a:t>를 이용하는 것 외에는 </a:t>
                </a:r>
                <a:r>
                  <a:rPr lang="en-US" altLang="ko-KR" dirty="0" smtClean="0"/>
                  <a:t>prototypical network</a:t>
                </a:r>
                <a:r>
                  <a:rPr lang="ko-KR" altLang="en-US" smtClean="0"/>
                  <a:t>와 동일</a:t>
                </a:r>
                <a:endParaRPr lang="en-US" altLang="ko-KR" dirty="0" smtClean="0"/>
              </a:p>
              <a:p>
                <a:pPr marL="0" indent="0" algn="just">
                  <a:buNone/>
                </a:pPr>
                <a:endParaRPr lang="en-US" altLang="ko-KR" sz="1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5465" y="911814"/>
                <a:ext cx="8630193" cy="5837332"/>
              </a:xfrm>
              <a:blipFill rotWithShape="0">
                <a:blip r:embed="rId3"/>
                <a:stretch>
                  <a:fillRect l="-1059" t="-1463" r="-7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3B7F-CCFC-4C2C-8D86-D3AEC7E3AF60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666" y="2206504"/>
            <a:ext cx="7228668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14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GE">
      <a:majorFont>
        <a:latin typeface="LG스마트체 Bold"/>
        <a:ea typeface="LG스마트체 Bold"/>
        <a:cs typeface=""/>
      </a:majorFont>
      <a:minorFont>
        <a:latin typeface="LG스마트체 Light"/>
        <a:ea typeface="LG스마트체 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920</TotalTime>
  <Words>849</Words>
  <Application>Microsoft Office PowerPoint</Application>
  <PresentationFormat>화면 슬라이드 쇼(4:3)</PresentationFormat>
  <Paragraphs>204</Paragraphs>
  <Slides>19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LG스마트체 Bold</vt:lpstr>
      <vt:lpstr>LG스마트체 Light</vt:lpstr>
      <vt:lpstr>맑은 고딕</vt:lpstr>
      <vt:lpstr>Arial</vt:lpstr>
      <vt:lpstr>Cambria Math</vt:lpstr>
      <vt:lpstr>Wingdings</vt:lpstr>
      <vt:lpstr>Office 테마</vt:lpstr>
      <vt:lpstr>Meta-Learning for semi-supervised few-shot classification</vt:lpstr>
      <vt:lpstr>Agenda</vt:lpstr>
      <vt:lpstr>Introduction</vt:lpstr>
      <vt:lpstr>Introduction</vt:lpstr>
      <vt:lpstr>Background</vt:lpstr>
      <vt:lpstr>Background</vt:lpstr>
      <vt:lpstr>Background</vt:lpstr>
      <vt:lpstr>Semi-supervised few-shot learning</vt:lpstr>
      <vt:lpstr>Semi-supervised few-shot learning</vt:lpstr>
      <vt:lpstr>Semi-supervised few-shot learning</vt:lpstr>
      <vt:lpstr>Semi-supervised few-shot learning</vt:lpstr>
      <vt:lpstr>Semi-supervised few-shot learning</vt:lpstr>
      <vt:lpstr>Experiments</vt:lpstr>
      <vt:lpstr>Experiments</vt:lpstr>
      <vt:lpstr>Experiments</vt:lpstr>
      <vt:lpstr>Experiments</vt:lpstr>
      <vt:lpstr>Conclusion</vt:lpstr>
      <vt:lpstr>Q &amp; A</vt:lpstr>
      <vt:lpstr>감사합니다.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김보섭/연구원/SW센터 인공지능(연)AI Algorithm Task(boseop.kim@lge.com)</dc:creator>
  <cp:lastModifiedBy>김보섭/연구원/SW센터 인공지능(연)AI Algorithm Task(boseop.kim@lge.com)</cp:lastModifiedBy>
  <cp:revision>197</cp:revision>
  <dcterms:created xsi:type="dcterms:W3CDTF">2018-09-10T01:28:32Z</dcterms:created>
  <dcterms:modified xsi:type="dcterms:W3CDTF">2018-11-29T08:10:05Z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