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up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D966"/>
    <a:srgbClr val="AE1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86521" autoAdjust="0"/>
  </p:normalViewPr>
  <p:slideViewPr>
    <p:cSldViewPr snapToGrid="0">
      <p:cViewPr varScale="1">
        <p:scale>
          <a:sx n="113" d="100"/>
          <a:sy n="113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37D3F-3976-4E8C-851A-C55DE2002F3D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3960-D572-4988-A095-E9DD6F52B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8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9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38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6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6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2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27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21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07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61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4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1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6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0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08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Manifold</a:t>
            </a:r>
            <a:r>
              <a:rPr lang="en-US" altLang="ko-KR" baseline="0" dirty="0" smtClean="0"/>
              <a:t> : </a:t>
            </a:r>
            <a:r>
              <a:rPr lang="ko-KR" altLang="en-US" baseline="0" smtClean="0"/>
              <a:t>어떤 </a:t>
            </a:r>
            <a:r>
              <a:rPr lang="en-US" altLang="ko-KR" baseline="0" dirty="0" smtClean="0"/>
              <a:t>data/</a:t>
            </a:r>
            <a:r>
              <a:rPr lang="en-US" altLang="ko-KR" baseline="0" dirty="0" err="1" smtClean="0"/>
              <a:t>featur</a:t>
            </a:r>
            <a:r>
              <a:rPr lang="ko-KR" altLang="en-US" baseline="0" smtClean="0"/>
              <a:t>가 고유로 가지고 있는 내재적 공간</a:t>
            </a:r>
            <a:r>
              <a:rPr lang="en-US" altLang="ko-KR" baseline="0" dirty="0" smtClean="0"/>
              <a:t>/</a:t>
            </a:r>
            <a:r>
              <a:rPr lang="ko-KR" altLang="en-US" baseline="0" smtClean="0"/>
              <a:t>초평면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Representation : </a:t>
            </a:r>
            <a:r>
              <a:rPr lang="ko-KR" altLang="en-US" baseline="0" smtClean="0"/>
              <a:t>어떤 </a:t>
            </a:r>
            <a:r>
              <a:rPr lang="en-US" altLang="ko-KR" baseline="0" dirty="0" smtClean="0"/>
              <a:t>data/feature</a:t>
            </a:r>
            <a:r>
              <a:rPr lang="ko-KR" altLang="en-US" baseline="0" smtClean="0"/>
              <a:t>가 표현되는 공간</a:t>
            </a:r>
            <a:r>
              <a:rPr lang="en-US" altLang="ko-KR" baseline="0" dirty="0" smtClean="0"/>
              <a:t>/</a:t>
            </a:r>
            <a:r>
              <a:rPr lang="ko-KR" altLang="en-US" baseline="0" smtClean="0"/>
              <a:t>초평면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6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9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70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7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00844"/>
            <a:ext cx="7772400" cy="1302429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975021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532" y="988014"/>
            <a:ext cx="8630193" cy="583733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845" y="121287"/>
            <a:ext cx="7886700" cy="64506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022"/>
            <a:ext cx="9144000" cy="0"/>
          </a:xfrm>
          <a:prstGeom prst="line">
            <a:avLst/>
          </a:prstGeom>
          <a:ln w="19050">
            <a:solidFill>
              <a:srgbClr val="AE1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152" y="6447431"/>
            <a:ext cx="2057400" cy="365125"/>
          </a:xfrm>
        </p:spPr>
        <p:txBody>
          <a:bodyPr/>
          <a:lstStyle/>
          <a:p>
            <a:fld id="{D4653B7F-CCFC-4C2C-8D86-D3AEC7E3AF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152" y="63204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3B7F-CCFC-4C2C-8D86-D3AEC7E3AF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69705"/>
            <a:ext cx="7772400" cy="1302429"/>
          </a:xfrm>
        </p:spPr>
        <p:txBody>
          <a:bodyPr>
            <a:normAutofit/>
          </a:bodyPr>
          <a:lstStyle/>
          <a:p>
            <a:pPr algn="r"/>
            <a:r>
              <a:rPr lang="en-US" altLang="ko-KR" sz="3300" b="1" dirty="0" smtClean="0"/>
              <a:t>MobileNetV2 : Inverted Residuals and Linear Bottlenecks</a:t>
            </a:r>
            <a:endParaRPr lang="ko-KR" altLang="en-US" sz="33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43882"/>
            <a:ext cx="6858000" cy="646331"/>
          </a:xfrm>
        </p:spPr>
        <p:txBody>
          <a:bodyPr>
            <a:spAutoFit/>
          </a:bodyPr>
          <a:lstStyle/>
          <a:p>
            <a:r>
              <a:rPr lang="en-US" altLang="ko-KR" dirty="0" smtClean="0"/>
              <a:t>2018.09.17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mtClean="0"/>
              <a:t>김보섭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Inverted Residuals and Linear Bottlenecks </a:t>
            </a:r>
            <a:r>
              <a:rPr lang="en-US" altLang="ko-KR" sz="2400" b="1" dirty="0"/>
              <a:t>(5/7)</a:t>
            </a:r>
            <a:endParaRPr lang="en-US" altLang="ko-KR" sz="2400" b="1" dirty="0" smtClean="0"/>
          </a:p>
          <a:p>
            <a:pPr marL="0" indent="0" algn="just">
              <a:buNone/>
            </a:pPr>
            <a:r>
              <a:rPr lang="en-US" altLang="ko-KR" dirty="0" smtClean="0"/>
              <a:t>Expansion</a:t>
            </a:r>
            <a:r>
              <a:rPr lang="ko-KR" altLang="en-US" smtClean="0"/>
              <a:t>을 함과 동시에 아래의 두 가지를 가정을 토대로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“Bottleneck </a:t>
            </a:r>
            <a:r>
              <a:rPr lang="en-US" altLang="ko-KR" dirty="0" smtClean="0">
                <a:solidFill>
                  <a:srgbClr val="0070C0"/>
                </a:solidFill>
              </a:rPr>
              <a:t>residual block</a:t>
            </a:r>
            <a:r>
              <a:rPr lang="en-US" altLang="ko-KR" dirty="0">
                <a:solidFill>
                  <a:srgbClr val="0070C0"/>
                </a:solidFill>
              </a:rPr>
              <a:t>” </a:t>
            </a:r>
            <a:r>
              <a:rPr lang="ko-KR" altLang="en-US">
                <a:solidFill>
                  <a:srgbClr val="0070C0"/>
                </a:solidFill>
              </a:rPr>
              <a:t>을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smtClean="0">
                <a:solidFill>
                  <a:srgbClr val="0070C0"/>
                </a:solidFill>
              </a:rPr>
              <a:t>생성하고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smtClean="0">
                <a:solidFill>
                  <a:srgbClr val="0070C0"/>
                </a:solidFill>
              </a:rPr>
              <a:t>이를 실험결과로 증명함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1200" dirty="0"/>
          </a:p>
          <a:p>
            <a:pPr algn="just"/>
            <a:r>
              <a:rPr lang="en-US" altLang="ko-KR" dirty="0" smtClean="0"/>
              <a:t>Bottleneck (low-dimensional representation)</a:t>
            </a:r>
            <a:r>
              <a:rPr lang="ko-KR" altLang="en-US" smtClean="0"/>
              <a:t>이 </a:t>
            </a:r>
            <a:r>
              <a:rPr lang="en-US" altLang="ko-KR" dirty="0" smtClean="0"/>
              <a:t>Manifold</a:t>
            </a:r>
            <a:r>
              <a:rPr lang="ko-KR" altLang="en-US" smtClean="0"/>
              <a:t>가</a:t>
            </a:r>
            <a:r>
              <a:rPr lang="en-US" altLang="ko-KR" dirty="0" smtClean="0"/>
              <a:t> </a:t>
            </a:r>
            <a:r>
              <a:rPr lang="ko-KR" altLang="en-US" smtClean="0"/>
              <a:t>잘 보존하고</a:t>
            </a:r>
            <a:r>
              <a:rPr lang="en-US" altLang="ko-KR" dirty="0" smtClean="0"/>
              <a:t> </a:t>
            </a:r>
            <a:r>
              <a:rPr lang="ko-KR" altLang="en-US" smtClean="0"/>
              <a:t>있다고 가정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skip-connection</a:t>
            </a:r>
            <a:r>
              <a:rPr lang="ko-KR" altLang="en-US" smtClean="0">
                <a:solidFill>
                  <a:srgbClr val="0070C0"/>
                </a:solidFill>
              </a:rPr>
              <a:t>을 </a:t>
            </a:r>
            <a:r>
              <a:rPr lang="en-US" altLang="ko-KR" dirty="0" smtClean="0">
                <a:solidFill>
                  <a:srgbClr val="0070C0"/>
                </a:solidFill>
              </a:rPr>
              <a:t>Bottleneck</a:t>
            </a:r>
            <a:r>
              <a:rPr lang="ko-KR" altLang="en-US" smtClean="0">
                <a:solidFill>
                  <a:srgbClr val="0070C0"/>
                </a:solidFill>
              </a:rPr>
              <a:t>간에 연결</a:t>
            </a:r>
            <a:endParaRPr lang="en-US" altLang="ko-KR" dirty="0" smtClean="0"/>
          </a:p>
          <a:p>
            <a:pPr algn="just"/>
            <a:r>
              <a:rPr lang="en-US" altLang="ko-KR" dirty="0"/>
              <a:t>Non-linearity</a:t>
            </a:r>
            <a:r>
              <a:rPr lang="ko-KR" altLang="en-US"/>
              <a:t>가 </a:t>
            </a:r>
            <a:r>
              <a:rPr lang="en-US" altLang="ko-KR" dirty="0" smtClean="0"/>
              <a:t>Expansion (pointwise convolution</a:t>
            </a:r>
            <a:r>
              <a:rPr lang="en-US" altLang="ko-KR" dirty="0"/>
              <a:t>) </a:t>
            </a:r>
            <a:r>
              <a:rPr lang="ko-KR" altLang="en-US"/>
              <a:t>그리고 </a:t>
            </a:r>
            <a:r>
              <a:rPr lang="en-US" altLang="ko-KR" dirty="0" err="1"/>
              <a:t>Depthwise</a:t>
            </a:r>
            <a:r>
              <a:rPr lang="en-US" altLang="ko-KR" dirty="0"/>
              <a:t> Convolution</a:t>
            </a:r>
            <a:r>
              <a:rPr lang="ko-KR" altLang="en-US"/>
              <a:t>에서 들어가므로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마지막에는 </a:t>
            </a:r>
            <a:r>
              <a:rPr lang="en-US" altLang="ko-KR" dirty="0">
                <a:solidFill>
                  <a:srgbClr val="0070C0"/>
                </a:solidFill>
              </a:rPr>
              <a:t>Non-linearity</a:t>
            </a:r>
            <a:r>
              <a:rPr lang="ko-KR" altLang="en-US">
                <a:solidFill>
                  <a:srgbClr val="0070C0"/>
                </a:solidFill>
              </a:rPr>
              <a:t>를 </a:t>
            </a:r>
            <a:r>
              <a:rPr lang="ko-KR" altLang="en-US" smtClean="0">
                <a:solidFill>
                  <a:srgbClr val="0070C0"/>
                </a:solidFill>
              </a:rPr>
              <a:t>제거</a:t>
            </a:r>
            <a:endParaRPr lang="en-US" altLang="ko-KR" dirty="0">
              <a:solidFill>
                <a:srgbClr val="0070C0"/>
              </a:solidFill>
            </a:endParaRPr>
          </a:p>
          <a:p>
            <a:pPr algn="just"/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20017" y="3868544"/>
            <a:ext cx="7503967" cy="2880000"/>
            <a:chOff x="979538" y="3749993"/>
            <a:chExt cx="7503967" cy="288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538" y="3749993"/>
              <a:ext cx="3684780" cy="288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9784" y="4469993"/>
              <a:ext cx="3683721" cy="144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Inverted Residuals and Linear Bottlenecks </a:t>
            </a:r>
            <a:r>
              <a:rPr lang="en-US" altLang="ko-KR" sz="2400" b="1" dirty="0"/>
              <a:t>(6/7)</a:t>
            </a:r>
            <a:endParaRPr lang="en-US" altLang="ko-KR" sz="2400" b="1" dirty="0" smtClean="0"/>
          </a:p>
          <a:p>
            <a:pPr marL="0" indent="0" algn="just">
              <a:buNone/>
            </a:pPr>
            <a:r>
              <a:rPr lang="ko-KR" altLang="en-US" dirty="0" smtClean="0"/>
              <a:t>실험결과 </a:t>
            </a:r>
            <a:r>
              <a:rPr lang="en-US" altLang="ko-KR" dirty="0">
                <a:solidFill>
                  <a:srgbClr val="0070C0"/>
                </a:solidFill>
              </a:rPr>
              <a:t>Bottl</a:t>
            </a:r>
            <a:r>
              <a:rPr lang="en-US" altLang="ko-KR" dirty="0" smtClean="0">
                <a:solidFill>
                  <a:srgbClr val="0070C0"/>
                </a:solidFill>
              </a:rPr>
              <a:t>eneck</a:t>
            </a:r>
            <a:r>
              <a:rPr lang="ko-KR" altLang="en-US" smtClean="0">
                <a:solidFill>
                  <a:srgbClr val="0070C0"/>
                </a:solidFill>
              </a:rPr>
              <a:t>간의 </a:t>
            </a:r>
            <a:r>
              <a:rPr lang="en-US" altLang="ko-KR" dirty="0" smtClean="0">
                <a:solidFill>
                  <a:srgbClr val="0070C0"/>
                </a:solidFill>
              </a:rPr>
              <a:t>Short-cut</a:t>
            </a:r>
            <a:r>
              <a:rPr lang="ko-KR" altLang="en-US" smtClean="0">
                <a:solidFill>
                  <a:srgbClr val="0070C0"/>
                </a:solidFill>
              </a:rPr>
              <a:t>을 연결했을 때</a:t>
            </a:r>
            <a:r>
              <a:rPr lang="en-US" altLang="ko-KR" dirty="0" smtClean="0">
                <a:solidFill>
                  <a:srgbClr val="0070C0"/>
                </a:solidFill>
              </a:rPr>
              <a:t>, Bottleneck</a:t>
            </a:r>
            <a:r>
              <a:rPr lang="ko-KR" altLang="en-US" smtClean="0">
                <a:solidFill>
                  <a:srgbClr val="0070C0"/>
                </a:solidFill>
              </a:rPr>
              <a:t> 생성시 </a:t>
            </a:r>
            <a:r>
              <a:rPr lang="en-US" altLang="ko-KR" dirty="0" smtClean="0">
                <a:solidFill>
                  <a:srgbClr val="0070C0"/>
                </a:solidFill>
              </a:rPr>
              <a:t>Non-linearity</a:t>
            </a:r>
            <a:r>
              <a:rPr lang="ko-KR" altLang="en-US" smtClean="0">
                <a:solidFill>
                  <a:srgbClr val="0070C0"/>
                </a:solidFill>
              </a:rPr>
              <a:t>를 제거하는 것이 성능이 좋음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8" y="2207146"/>
            <a:ext cx="6600825" cy="347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Inverted Residuals and Linear Bottlenecks (7/7</a:t>
            </a:r>
            <a:r>
              <a:rPr lang="en-US" altLang="ko-KR" sz="2400" b="1" dirty="0"/>
              <a:t>)</a:t>
            </a:r>
            <a:endParaRPr lang="en-US" altLang="ko-KR" sz="2400" b="1" dirty="0" smtClean="0"/>
          </a:p>
          <a:p>
            <a:pPr marL="0" indent="0" algn="just">
              <a:buNone/>
            </a:pPr>
            <a:r>
              <a:rPr lang="ko-KR" altLang="en-US" dirty="0" smtClean="0"/>
              <a:t>기존의 </a:t>
            </a:r>
            <a:r>
              <a:rPr lang="en-US" altLang="ko-KR" dirty="0" err="1" smtClean="0"/>
              <a:t>MobileNet</a:t>
            </a:r>
            <a:r>
              <a:rPr lang="ko-KR" altLang="en-US" smtClean="0"/>
              <a:t>에서 쓰이던 </a:t>
            </a:r>
            <a:r>
              <a:rPr lang="en-US" altLang="ko-KR" dirty="0" err="1" smtClean="0"/>
              <a:t>Depthwise</a:t>
            </a:r>
            <a:r>
              <a:rPr lang="en-US" altLang="ko-KR" dirty="0"/>
              <a:t> </a:t>
            </a:r>
            <a:r>
              <a:rPr lang="en-US" altLang="ko-KR" dirty="0" smtClean="0"/>
              <a:t>Separable Convolution block</a:t>
            </a:r>
            <a:r>
              <a:rPr lang="ko-KR" altLang="en-US" smtClean="0"/>
              <a:t>과 </a:t>
            </a:r>
            <a:r>
              <a:rPr lang="en-US" altLang="ko-KR" dirty="0" err="1" smtClean="0"/>
              <a:t>MobileNet</a:t>
            </a:r>
            <a:r>
              <a:rPr lang="en-US" altLang="ko-KR" dirty="0" smtClean="0"/>
              <a:t> V2</a:t>
            </a:r>
            <a:r>
              <a:rPr lang="ko-KR" altLang="en-US" smtClean="0"/>
              <a:t>에서 사용되는 </a:t>
            </a:r>
            <a:r>
              <a:rPr lang="en-US" altLang="ko-KR" dirty="0" smtClean="0"/>
              <a:t>Bottleneck residual block</a:t>
            </a:r>
            <a:r>
              <a:rPr lang="ko-KR" altLang="en-US" smtClean="0"/>
              <a:t>을 비교하면 아래와 같음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283101" y="2274817"/>
            <a:ext cx="6577798" cy="4084013"/>
            <a:chOff x="431801" y="2384888"/>
            <a:chExt cx="6577798" cy="4084013"/>
          </a:xfrm>
        </p:grpSpPr>
        <p:grpSp>
          <p:nvGrpSpPr>
            <p:cNvPr id="8" name="그룹 7"/>
            <p:cNvGrpSpPr/>
            <p:nvPr/>
          </p:nvGrpSpPr>
          <p:grpSpPr>
            <a:xfrm>
              <a:off x="431801" y="2384888"/>
              <a:ext cx="3581399" cy="3004013"/>
              <a:chOff x="431801" y="2384888"/>
              <a:chExt cx="3581399" cy="3004013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60" y="2868901"/>
                <a:ext cx="1918481" cy="25200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431801" y="2384888"/>
                <a:ext cx="3581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 smtClean="0"/>
                  <a:t>Depthwise</a:t>
                </a:r>
                <a:r>
                  <a:rPr lang="en-US" altLang="ko-KR" sz="1600" b="1" dirty="0" smtClean="0"/>
                  <a:t> Separable Convolution block</a:t>
                </a:r>
                <a:endParaRPr lang="ko-KR" altLang="en-US" sz="1600" b="1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650995" y="2384888"/>
              <a:ext cx="2358604" cy="4084013"/>
              <a:chOff x="4871129" y="2384888"/>
              <a:chExt cx="2358604" cy="4084013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4593" y="2868901"/>
                <a:ext cx="2131676" cy="36000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871129" y="2384888"/>
                <a:ext cx="23586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Bottleneck residual block</a:t>
                </a:r>
                <a:endParaRPr lang="ko-KR" altLang="en-US" sz="16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MobileNetV2 (1/2)</a:t>
            </a:r>
          </a:p>
          <a:p>
            <a:pPr marL="0" indent="0" algn="just">
              <a:buNone/>
            </a:pPr>
            <a:r>
              <a:rPr lang="en-US" altLang="ko-KR" dirty="0" smtClean="0"/>
              <a:t>MobileNetV2</a:t>
            </a:r>
            <a:r>
              <a:rPr lang="ko-KR" altLang="en-US" smtClean="0"/>
              <a:t>는 </a:t>
            </a:r>
            <a:r>
              <a:rPr lang="en-US" altLang="ko-KR" dirty="0" smtClean="0"/>
              <a:t>Bottleneck residual block</a:t>
            </a:r>
            <a:r>
              <a:rPr lang="ko-KR" altLang="en-US" smtClean="0"/>
              <a:t>을 활용하여 아래와 같이 구성함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42792" y="2062933"/>
            <a:ext cx="7658417" cy="4320000"/>
            <a:chOff x="967844" y="2132186"/>
            <a:chExt cx="7658417" cy="432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844" y="2132186"/>
              <a:ext cx="3706509" cy="432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2540" y="3572186"/>
              <a:ext cx="3683721" cy="144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MobileNetV2 (2/2)</a:t>
            </a:r>
          </a:p>
          <a:p>
            <a:pPr marL="0" indent="0" algn="just">
              <a:buNone/>
            </a:pPr>
            <a:r>
              <a:rPr lang="ko-KR" altLang="en-US" dirty="0" smtClean="0"/>
              <a:t>다른 </a:t>
            </a:r>
            <a:r>
              <a:rPr lang="en-US" altLang="ko-KR" dirty="0" smtClean="0"/>
              <a:t>Architecture</a:t>
            </a:r>
            <a:r>
              <a:rPr lang="ko-KR" altLang="en-US" smtClean="0"/>
              <a:t>에 비해서 </a:t>
            </a:r>
            <a:r>
              <a:rPr lang="en-US" altLang="ko-KR" dirty="0" smtClean="0">
                <a:solidFill>
                  <a:srgbClr val="0070C0"/>
                </a:solidFill>
              </a:rPr>
              <a:t>Inference</a:t>
            </a:r>
            <a:r>
              <a:rPr lang="ko-KR" altLang="en-US">
                <a:solidFill>
                  <a:srgbClr val="0070C0"/>
                </a:solidFill>
              </a:rPr>
              <a:t>시 </a:t>
            </a:r>
            <a:r>
              <a:rPr lang="en-US" altLang="ko-KR" dirty="0" smtClean="0">
                <a:solidFill>
                  <a:srgbClr val="0070C0"/>
                </a:solidFill>
              </a:rPr>
              <a:t>Intermediate </a:t>
            </a:r>
            <a:r>
              <a:rPr lang="en-US" altLang="ko-KR" dirty="0">
                <a:solidFill>
                  <a:srgbClr val="0070C0"/>
                </a:solidFill>
              </a:rPr>
              <a:t>tensor</a:t>
            </a:r>
            <a:r>
              <a:rPr lang="ko-KR" altLang="en-US">
                <a:solidFill>
                  <a:srgbClr val="0070C0"/>
                </a:solidFill>
              </a:rPr>
              <a:t>의 최대 크기가 </a:t>
            </a:r>
            <a:r>
              <a:rPr lang="en-US" altLang="ko-KR" dirty="0">
                <a:solidFill>
                  <a:srgbClr val="0070C0"/>
                </a:solidFill>
              </a:rPr>
              <a:t>200k</a:t>
            </a:r>
            <a:r>
              <a:rPr lang="ko-KR" altLang="en-US">
                <a:solidFill>
                  <a:srgbClr val="0070C0"/>
                </a:solidFill>
              </a:rPr>
              <a:t>이므로 </a:t>
            </a:r>
            <a:r>
              <a:rPr lang="en-US" altLang="ko-KR" dirty="0" smtClean="0">
                <a:solidFill>
                  <a:srgbClr val="0070C0"/>
                </a:solidFill>
              </a:rPr>
              <a:t>Cache </a:t>
            </a:r>
            <a:r>
              <a:rPr lang="en-US" altLang="ko-KR" dirty="0">
                <a:solidFill>
                  <a:srgbClr val="0070C0"/>
                </a:solidFill>
              </a:rPr>
              <a:t>memory</a:t>
            </a:r>
            <a:r>
              <a:rPr lang="ko-KR" altLang="en-US">
                <a:solidFill>
                  <a:srgbClr val="0070C0"/>
                </a:solidFill>
              </a:rPr>
              <a:t>를 잘 </a:t>
            </a:r>
            <a:r>
              <a:rPr lang="ko-KR" altLang="en-US" smtClean="0">
                <a:solidFill>
                  <a:srgbClr val="0070C0"/>
                </a:solidFill>
              </a:rPr>
              <a:t>활용할 수 있음 </a:t>
            </a:r>
            <a:r>
              <a:rPr lang="en-US" altLang="ko-KR" dirty="0" smtClean="0">
                <a:solidFill>
                  <a:srgbClr val="0070C0"/>
                </a:solidFill>
              </a:rPr>
              <a:t>(main </a:t>
            </a:r>
            <a:r>
              <a:rPr lang="en-US" altLang="ko-KR" dirty="0">
                <a:solidFill>
                  <a:srgbClr val="0070C0"/>
                </a:solidFill>
              </a:rPr>
              <a:t>memory access ↓)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12" y="2209799"/>
            <a:ext cx="4124176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ImageNet Classification</a:t>
            </a:r>
            <a:endParaRPr lang="en-US" altLang="ko-KR" dirty="0"/>
          </a:p>
          <a:p>
            <a:pPr marL="0" indent="0" algn="just">
              <a:buNone/>
            </a:pPr>
            <a:r>
              <a:rPr lang="en-US" altLang="ko-KR" dirty="0" smtClean="0"/>
              <a:t>MobileNetV2</a:t>
            </a:r>
            <a:r>
              <a:rPr lang="ko-KR" altLang="en-US" smtClean="0"/>
              <a:t>의 </a:t>
            </a:r>
            <a:r>
              <a:rPr lang="en-US" altLang="ko-KR" dirty="0" smtClean="0"/>
              <a:t>Variant</a:t>
            </a:r>
            <a:r>
              <a:rPr lang="ko-KR" altLang="en-US" smtClean="0"/>
              <a:t>들이 </a:t>
            </a:r>
            <a:r>
              <a:rPr lang="en-US" altLang="ko-KR" dirty="0" smtClean="0"/>
              <a:t>Frontier</a:t>
            </a:r>
            <a:r>
              <a:rPr lang="ko-KR" altLang="en-US" smtClean="0"/>
              <a:t>를 형성하는 것을 볼 수 있음</a:t>
            </a:r>
            <a:r>
              <a:rPr lang="en-US" altLang="ko-KR" dirty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sz="24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66201" y="2062142"/>
            <a:ext cx="8411598" cy="3600000"/>
            <a:chOff x="330539" y="1850480"/>
            <a:chExt cx="8411598" cy="36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39" y="1850480"/>
              <a:ext cx="4567956" cy="360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4855" y="2030480"/>
              <a:ext cx="3727282" cy="324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Object Detection</a:t>
            </a:r>
          </a:p>
          <a:p>
            <a:pPr marL="0" indent="0" algn="just">
              <a:buNone/>
            </a:pPr>
            <a:r>
              <a:rPr lang="en-US" altLang="ko-KR" dirty="0" smtClean="0"/>
              <a:t>MS COCO </a:t>
            </a:r>
            <a:r>
              <a:rPr lang="ko-KR" altLang="en-US" smtClean="0"/>
              <a:t>데이터에 대하여 </a:t>
            </a:r>
            <a:r>
              <a:rPr lang="en-US" altLang="ko-KR" dirty="0" smtClean="0"/>
              <a:t>MobileNetV2 + </a:t>
            </a:r>
            <a:r>
              <a:rPr lang="en-US" altLang="ko-KR" dirty="0" err="1" smtClean="0"/>
              <a:t>SSDLite</a:t>
            </a:r>
            <a:r>
              <a:rPr lang="ko-KR" altLang="en-US" smtClean="0"/>
              <a:t>가 </a:t>
            </a:r>
            <a:r>
              <a:rPr lang="en-US" altLang="ko-KR" dirty="0" smtClean="0">
                <a:solidFill>
                  <a:srgbClr val="0070C0"/>
                </a:solidFill>
              </a:rPr>
              <a:t>Model</a:t>
            </a:r>
            <a:r>
              <a:rPr lang="ko-KR" altLang="en-US" smtClean="0">
                <a:solidFill>
                  <a:srgbClr val="0070C0"/>
                </a:solidFill>
              </a:rPr>
              <a:t>이 훨씬 작으면서 </a:t>
            </a:r>
            <a:r>
              <a:rPr lang="en-US" altLang="ko-KR" dirty="0" smtClean="0">
                <a:solidFill>
                  <a:srgbClr val="0070C0"/>
                </a:solidFill>
              </a:rPr>
              <a:t>Operation</a:t>
            </a:r>
            <a:r>
              <a:rPr lang="ko-KR" altLang="en-US" smtClean="0">
                <a:solidFill>
                  <a:srgbClr val="0070C0"/>
                </a:solidFill>
              </a:rPr>
              <a:t>도 적지만 성능이 더 좋음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8681" y="2273731"/>
            <a:ext cx="8246638" cy="3960000"/>
            <a:chOff x="481783" y="2252134"/>
            <a:chExt cx="8246638" cy="396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33741"/>
            <a:stretch>
              <a:fillRect/>
            </a:stretch>
          </p:blipFill>
          <p:spPr>
            <a:xfrm>
              <a:off x="481783" y="2252134"/>
              <a:ext cx="4292707" cy="396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b="68582"/>
            <a:stretch>
              <a:fillRect/>
            </a:stretch>
          </p:blipFill>
          <p:spPr>
            <a:xfrm>
              <a:off x="4942535" y="3404134"/>
              <a:ext cx="3785886" cy="1656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" y="6392348"/>
            <a:ext cx="585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B050"/>
                </a:solidFill>
              </a:rPr>
              <a:t>SSDLite</a:t>
            </a:r>
            <a:r>
              <a:rPr lang="en-US" altLang="ko-KR" sz="1200" dirty="0" smtClean="0">
                <a:solidFill>
                  <a:srgbClr val="00B050"/>
                </a:solidFill>
              </a:rPr>
              <a:t> : </a:t>
            </a:r>
            <a:r>
              <a:rPr lang="ko-KR" altLang="en-US" sz="1200" smtClean="0">
                <a:solidFill>
                  <a:srgbClr val="00B050"/>
                </a:solidFill>
              </a:rPr>
              <a:t>기존의 </a:t>
            </a:r>
            <a:r>
              <a:rPr lang="en-US" altLang="ko-KR" sz="1200" dirty="0" smtClean="0">
                <a:solidFill>
                  <a:srgbClr val="00B050"/>
                </a:solidFill>
              </a:rPr>
              <a:t>SSD (Single Shot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Multibox</a:t>
            </a:r>
            <a:r>
              <a:rPr lang="en-US" altLang="ko-KR" sz="1200" dirty="0" smtClean="0">
                <a:solidFill>
                  <a:srgbClr val="00B050"/>
                </a:solidFill>
              </a:rPr>
              <a:t> Detector)</a:t>
            </a:r>
            <a:r>
              <a:rPr lang="ko-KR" altLang="en-US" sz="1200" smtClean="0">
                <a:solidFill>
                  <a:srgbClr val="00B050"/>
                </a:solidFill>
              </a:rPr>
              <a:t>에서 기존의 </a:t>
            </a:r>
            <a:r>
              <a:rPr lang="en-US" altLang="ko-KR" sz="1200" dirty="0" smtClean="0">
                <a:solidFill>
                  <a:srgbClr val="00B050"/>
                </a:solidFill>
              </a:rPr>
              <a:t>Regular Convolution</a:t>
            </a:r>
            <a:r>
              <a:rPr lang="ko-KR" altLang="en-US" sz="1200" smtClean="0">
                <a:solidFill>
                  <a:srgbClr val="00B050"/>
                </a:solidFill>
              </a:rPr>
              <a:t>을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err="1" smtClean="0">
                <a:solidFill>
                  <a:srgbClr val="00B050"/>
                </a:solidFill>
              </a:rPr>
              <a:t>Depthwise</a:t>
            </a:r>
            <a:r>
              <a:rPr lang="en-US" altLang="ko-KR" sz="1200" dirty="0" smtClean="0">
                <a:solidFill>
                  <a:srgbClr val="00B050"/>
                </a:solidFill>
              </a:rPr>
              <a:t>-Separable Convolution</a:t>
            </a:r>
            <a:r>
              <a:rPr lang="ko-KR" altLang="en-US" sz="1200" smtClean="0">
                <a:solidFill>
                  <a:srgbClr val="00B050"/>
                </a:solidFill>
              </a:rPr>
              <a:t>으로 대체한 </a:t>
            </a:r>
            <a:r>
              <a:rPr lang="en-US" altLang="ko-KR" sz="1200" dirty="0" smtClean="0">
                <a:solidFill>
                  <a:srgbClr val="00B050"/>
                </a:solidFill>
              </a:rPr>
              <a:t>model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Semantic Segmentation</a:t>
            </a:r>
          </a:p>
          <a:p>
            <a:pPr marL="0" indent="0" algn="just">
              <a:buNone/>
            </a:pPr>
            <a:r>
              <a:rPr lang="en-US" altLang="ko-KR" dirty="0" err="1" smtClean="0"/>
              <a:t>MobileNet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MNet</a:t>
            </a:r>
            <a:r>
              <a:rPr lang="en-US" altLang="ko-KR" dirty="0" smtClean="0"/>
              <a:t> V1), </a:t>
            </a:r>
            <a:r>
              <a:rPr lang="en-US" altLang="ko-KR" dirty="0" err="1" smtClean="0"/>
              <a:t>MobileNet</a:t>
            </a:r>
            <a:r>
              <a:rPr lang="en-US" altLang="ko-KR" dirty="0" smtClean="0"/>
              <a:t> V2 (</a:t>
            </a:r>
            <a:r>
              <a:rPr lang="en-US" altLang="ko-KR" dirty="0" err="1" smtClean="0"/>
              <a:t>MNet</a:t>
            </a:r>
            <a:r>
              <a:rPr lang="en-US" altLang="ko-KR" dirty="0" smtClean="0"/>
              <a:t> V2), </a:t>
            </a:r>
            <a:r>
              <a:rPr lang="en-US" altLang="ko-KR" dirty="0" err="1" smtClean="0"/>
              <a:t>ResNet</a:t>
            </a:r>
            <a:r>
              <a:rPr lang="ko-KR" altLang="en-US" smtClean="0"/>
              <a:t>을 </a:t>
            </a:r>
            <a:r>
              <a:rPr lang="en-US" altLang="ko-KR" dirty="0" smtClean="0"/>
              <a:t>Feature extractor</a:t>
            </a:r>
            <a:r>
              <a:rPr lang="ko-KR" altLang="en-US" smtClean="0"/>
              <a:t>로 활용하여 </a:t>
            </a:r>
            <a:r>
              <a:rPr lang="en-US" altLang="ko-KR" dirty="0" smtClean="0"/>
              <a:t>DeepLabv3</a:t>
            </a:r>
            <a:r>
              <a:rPr lang="ko-KR" altLang="en-US" smtClean="0"/>
              <a:t>를 구성하여 비교한 결과는 아래와 같음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2400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857" y="2273732"/>
            <a:ext cx="8264286" cy="2880000"/>
            <a:chOff x="460843" y="1738373"/>
            <a:chExt cx="8264286" cy="288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b="59012"/>
            <a:stretch>
              <a:fillRect/>
            </a:stretch>
          </p:blipFill>
          <p:spPr>
            <a:xfrm>
              <a:off x="460843" y="1738373"/>
              <a:ext cx="4196610" cy="216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41193"/>
            <a:stretch>
              <a:fillRect/>
            </a:stretch>
          </p:blipFill>
          <p:spPr>
            <a:xfrm>
              <a:off x="4825175" y="1738373"/>
              <a:ext cx="3899954" cy="288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400" b="1" dirty="0" smtClean="0"/>
              <a:t>상용 </a:t>
            </a:r>
            <a:r>
              <a:rPr lang="en-US" altLang="ko-KR" sz="2400" b="1" dirty="0" smtClean="0"/>
              <a:t>framework (</a:t>
            </a:r>
            <a:r>
              <a:rPr lang="en-US" altLang="ko-KR" sz="2400" b="1" dirty="0" err="1" smtClean="0"/>
              <a:t>eg</a:t>
            </a:r>
            <a:r>
              <a:rPr lang="en-US" altLang="ko-KR" sz="2400" b="1" dirty="0" smtClean="0"/>
              <a:t>. </a:t>
            </a:r>
            <a:r>
              <a:rPr lang="en-US" altLang="ko-KR" sz="2400" b="1" dirty="0" err="1" smtClean="0"/>
              <a:t>Tensorflow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) </a:t>
            </a:r>
            <a:r>
              <a:rPr lang="ko-KR" altLang="en-US" sz="2400" b="1" smtClean="0"/>
              <a:t>등에 있는 </a:t>
            </a:r>
            <a:r>
              <a:rPr lang="en-US" altLang="ko-KR" sz="2400" b="1" dirty="0" smtClean="0"/>
              <a:t>operation</a:t>
            </a:r>
            <a:r>
              <a:rPr lang="ko-KR" altLang="en-US" sz="2400" b="1" smtClean="0"/>
              <a:t>으로 </a:t>
            </a:r>
            <a:r>
              <a:rPr lang="en-US" altLang="ko-KR" sz="2400" b="1" dirty="0" smtClean="0"/>
              <a:t>mobile application</a:t>
            </a:r>
            <a:r>
              <a:rPr lang="ko-KR" altLang="en-US" sz="2400" b="1" smtClean="0"/>
              <a:t>에 적합한 </a:t>
            </a:r>
            <a:r>
              <a:rPr lang="en-US" altLang="ko-KR" sz="2400" b="1" dirty="0" smtClean="0"/>
              <a:t>module</a:t>
            </a:r>
            <a:r>
              <a:rPr lang="ko-KR" altLang="en-US" sz="2400" b="1" smtClean="0"/>
              <a:t>과 </a:t>
            </a:r>
            <a:r>
              <a:rPr lang="en-US" altLang="ko-KR" sz="2400" b="1" dirty="0" smtClean="0"/>
              <a:t>architecture</a:t>
            </a:r>
            <a:r>
              <a:rPr lang="ko-KR" altLang="en-US" sz="2400" b="1" smtClean="0"/>
              <a:t>를 설계함</a:t>
            </a:r>
            <a:endParaRPr lang="en-US" altLang="ko-KR" sz="2400" b="1" dirty="0" smtClean="0"/>
          </a:p>
          <a:p>
            <a:pPr marL="0" indent="0" algn="just">
              <a:buNone/>
            </a:pPr>
            <a:endParaRPr lang="en-US" altLang="ko-KR" sz="1200" dirty="0"/>
          </a:p>
          <a:p>
            <a:pPr algn="just"/>
            <a:r>
              <a:rPr lang="ko-KR" altLang="en-US" dirty="0" smtClean="0"/>
              <a:t>성능측면</a:t>
            </a:r>
            <a:endParaRPr lang="en-US" altLang="ko-KR" dirty="0" smtClean="0"/>
          </a:p>
          <a:p>
            <a:pPr lvl="1" algn="just"/>
            <a:r>
              <a:rPr lang="en-US" altLang="ko-KR" dirty="0" smtClean="0"/>
              <a:t>Image Classification, Object Detection, Semantic Segmentation </a:t>
            </a:r>
            <a:r>
              <a:rPr lang="ko-KR" altLang="en-US" smtClean="0"/>
              <a:t>등의 </a:t>
            </a:r>
            <a:r>
              <a:rPr lang="en-US" altLang="ko-KR" dirty="0" smtClean="0"/>
              <a:t>Task</a:t>
            </a:r>
            <a:r>
              <a:rPr lang="ko-KR" altLang="en-US" smtClean="0"/>
              <a:t>에 대해서 </a:t>
            </a:r>
            <a:r>
              <a:rPr lang="en-US" altLang="ko-KR" dirty="0" smtClean="0"/>
              <a:t>Mobile </a:t>
            </a:r>
            <a:r>
              <a:rPr lang="ko-KR" altLang="en-US" smtClean="0"/>
              <a:t>환경에서도 기존의 </a:t>
            </a:r>
            <a:r>
              <a:rPr lang="en-US" altLang="ko-KR" dirty="0"/>
              <a:t>N</a:t>
            </a:r>
            <a:r>
              <a:rPr lang="en-US" altLang="ko-KR" dirty="0" smtClean="0"/>
              <a:t>on-mobile architecture</a:t>
            </a:r>
            <a:r>
              <a:rPr lang="ko-KR" altLang="en-US" smtClean="0"/>
              <a:t>만큼 성능을 확보</a:t>
            </a:r>
            <a:endParaRPr lang="en-US" altLang="ko-KR" dirty="0" smtClean="0"/>
          </a:p>
          <a:p>
            <a:pPr marL="457200" lvl="1" indent="0" algn="just">
              <a:buNone/>
            </a:pPr>
            <a:endParaRPr lang="en-US" altLang="ko-KR" dirty="0"/>
          </a:p>
          <a:p>
            <a:pPr algn="just"/>
            <a:r>
              <a:rPr lang="ko-KR" altLang="en-US" dirty="0" smtClean="0"/>
              <a:t>이론측면</a:t>
            </a:r>
            <a:endParaRPr lang="en-US" altLang="ko-KR" dirty="0" smtClean="0"/>
          </a:p>
          <a:p>
            <a:pPr lvl="1" algn="just"/>
            <a:r>
              <a:rPr lang="ko-KR" altLang="en-US" dirty="0" smtClean="0"/>
              <a:t>제안한 </a:t>
            </a:r>
            <a:r>
              <a:rPr lang="en-US" altLang="ko-KR" dirty="0" smtClean="0"/>
              <a:t>Bottleneck residual block</a:t>
            </a:r>
            <a:r>
              <a:rPr lang="ko-KR" altLang="en-US" smtClean="0"/>
              <a:t>은 기존의 </a:t>
            </a:r>
            <a:r>
              <a:rPr lang="en-US" altLang="ko-KR" dirty="0" smtClean="0"/>
              <a:t>Convolution</a:t>
            </a:r>
            <a:r>
              <a:rPr lang="ko-KR" altLang="en-US" smtClean="0"/>
              <a:t>과는 달리 </a:t>
            </a:r>
            <a:r>
              <a:rPr lang="en-US" altLang="ko-KR" dirty="0" smtClean="0">
                <a:solidFill>
                  <a:srgbClr val="0070C0"/>
                </a:solidFill>
              </a:rPr>
              <a:t>expressiveness (encoded by expansion layer)</a:t>
            </a:r>
            <a:r>
              <a:rPr lang="ko-KR" altLang="en-US" smtClean="0">
                <a:solidFill>
                  <a:srgbClr val="0070C0"/>
                </a:solidFill>
              </a:rPr>
              <a:t>와 </a:t>
            </a:r>
            <a:r>
              <a:rPr lang="en-US" altLang="ko-KR" dirty="0" smtClean="0">
                <a:solidFill>
                  <a:srgbClr val="0070C0"/>
                </a:solidFill>
              </a:rPr>
              <a:t>capacity (encoded by bottleneck input)</a:t>
            </a:r>
            <a:r>
              <a:rPr lang="ko-KR" altLang="en-US" smtClean="0">
                <a:solidFill>
                  <a:srgbClr val="0070C0"/>
                </a:solidFill>
              </a:rPr>
              <a:t>을 구분함</a:t>
            </a:r>
            <a:r>
              <a:rPr lang="ko-KR" altLang="en-US" smtClean="0"/>
              <a:t> </a:t>
            </a:r>
            <a:r>
              <a:rPr lang="en-US" altLang="ko-KR" dirty="0" smtClean="0"/>
              <a:t>--&gt; </a:t>
            </a:r>
            <a:r>
              <a:rPr lang="ko-KR" altLang="en-US" smtClean="0"/>
              <a:t>향후 연구거리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157288"/>
            <a:ext cx="4171950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532" y="989379"/>
            <a:ext cx="8630193" cy="583733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ko-KR" sz="3200" b="1" dirty="0" smtClean="0"/>
              <a:t>Intro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3200" b="1" dirty="0" smtClean="0"/>
              <a:t>Preliminary</a:t>
            </a:r>
          </a:p>
          <a:p>
            <a:pPr lvl="1" algn="just"/>
            <a:r>
              <a:rPr lang="en-US" altLang="ko-KR" sz="2400" dirty="0" err="1" smtClean="0"/>
              <a:t>Depthwise</a:t>
            </a:r>
            <a:r>
              <a:rPr lang="en-US" altLang="ko-KR" sz="2400" dirty="0" smtClean="0"/>
              <a:t> Separable Convolution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sz="3200" b="1" dirty="0" smtClean="0"/>
              <a:t>Architecture</a:t>
            </a:r>
          </a:p>
          <a:p>
            <a:pPr lvl="1" algn="just"/>
            <a:r>
              <a:rPr lang="en-US" altLang="ko-KR" sz="2400" dirty="0"/>
              <a:t>Inverted Residuals and Linear </a:t>
            </a:r>
            <a:r>
              <a:rPr lang="en-US" altLang="ko-KR" sz="2400" dirty="0" smtClean="0"/>
              <a:t>Bottlenecks</a:t>
            </a:r>
          </a:p>
          <a:p>
            <a:pPr lvl="1" algn="just"/>
            <a:r>
              <a:rPr lang="en-US" altLang="ko-KR" sz="2400" dirty="0" smtClean="0"/>
              <a:t>MobileNetV2</a:t>
            </a:r>
            <a:endParaRPr lang="en-US" altLang="ko-KR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sz="3200" b="1" dirty="0" smtClean="0"/>
              <a:t>Experiment results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sz="3200" b="1" dirty="0" smtClean="0"/>
              <a:t>Conclusion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sz="3200" b="1" dirty="0" smtClean="0"/>
              <a:t>Q &amp; A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ko-KR" sz="3200" dirty="0" smtClean="0"/>
          </a:p>
          <a:p>
            <a:pPr marL="457200" indent="-457200" algn="just">
              <a:buFont typeface="+mj-lt"/>
              <a:buAutoNum type="arabicPeriod"/>
            </a:pPr>
            <a:endParaRPr lang="en-US" altLang="ko-KR" sz="3200" dirty="0" smtClean="0"/>
          </a:p>
          <a:p>
            <a:pPr marL="457200" indent="-457200" algn="just">
              <a:buFont typeface="+mj-lt"/>
              <a:buAutoNum type="arabicPeriod"/>
            </a:pPr>
            <a:endParaRPr lang="ko-KR" altLang="en-US" sz="3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77786"/>
            <a:ext cx="7772400" cy="1302429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Resource</a:t>
            </a:r>
            <a:r>
              <a:rPr lang="ko-KR" altLang="en-US" sz="2400" b="1" smtClean="0"/>
              <a:t>가 제한된 환경 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eg</a:t>
            </a:r>
            <a:r>
              <a:rPr lang="en-US" altLang="ko-KR" sz="2400" b="1" dirty="0" smtClean="0"/>
              <a:t>. Mobile)</a:t>
            </a:r>
            <a:r>
              <a:rPr lang="ko-KR" altLang="en-US" sz="2400" b="1" smtClean="0"/>
              <a:t>에서 활용할 수 있는 새로운 </a:t>
            </a:r>
            <a:r>
              <a:rPr lang="en-US" altLang="ko-KR" sz="2400" b="1" dirty="0" smtClean="0"/>
              <a:t>Neural Net </a:t>
            </a:r>
            <a:r>
              <a:rPr lang="ko-KR" altLang="en-US" sz="2400" b="1" smtClean="0"/>
              <a:t>구조와 이의 토대가 되는 </a:t>
            </a:r>
            <a:r>
              <a:rPr lang="en-US" altLang="ko-KR" sz="2400" b="1" dirty="0" smtClean="0"/>
              <a:t>Convolution block</a:t>
            </a:r>
            <a:r>
              <a:rPr lang="ko-KR" altLang="en-US" sz="2400" b="1" smtClean="0"/>
              <a:t>을 소개함</a:t>
            </a:r>
            <a:endParaRPr lang="en-US" altLang="ko-KR" sz="2400" b="1" dirty="0" smtClean="0"/>
          </a:p>
          <a:p>
            <a:pPr marL="0" indent="0" algn="just">
              <a:buNone/>
            </a:pPr>
            <a:endParaRPr lang="en-US" altLang="ko-KR" sz="1200" dirty="0"/>
          </a:p>
          <a:p>
            <a:pPr algn="just"/>
            <a:r>
              <a:rPr lang="ko-KR" altLang="en-US" dirty="0" smtClean="0"/>
              <a:t>제한된 환경에서 활용할 수 있으려면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dirty="0" smtClean="0"/>
              <a:t>Latency</a:t>
            </a:r>
            <a:r>
              <a:rPr lang="ko-KR" altLang="en-US" smtClean="0"/>
              <a:t>가 낮아야 </a:t>
            </a:r>
            <a:r>
              <a:rPr lang="en-US" altLang="ko-KR" dirty="0" smtClean="0"/>
              <a:t>(# of operation </a:t>
            </a:r>
            <a:r>
              <a:rPr lang="ko-KR" altLang="en-US" smtClean="0"/>
              <a:t>↓</a:t>
            </a:r>
            <a:r>
              <a:rPr lang="en-US" altLang="ko-KR" dirty="0" smtClean="0"/>
              <a:t>)</a:t>
            </a:r>
          </a:p>
          <a:p>
            <a:pPr lvl="1" algn="just"/>
            <a:r>
              <a:rPr lang="en-US" altLang="ko-KR" dirty="0" smtClean="0"/>
              <a:t>Model</a:t>
            </a:r>
            <a:r>
              <a:rPr lang="ko-KR" altLang="en-US" smtClean="0"/>
              <a:t>의 크기가 작아야 </a:t>
            </a:r>
            <a:r>
              <a:rPr lang="en-US" altLang="ko-KR" dirty="0" smtClean="0"/>
              <a:t>(# of parameters </a:t>
            </a:r>
            <a:r>
              <a:rPr lang="ko-KR" altLang="en-US" smtClean="0"/>
              <a:t>↓</a:t>
            </a:r>
            <a:r>
              <a:rPr lang="en-US" altLang="ko-KR" dirty="0" smtClean="0"/>
              <a:t>)</a:t>
            </a:r>
          </a:p>
          <a:p>
            <a:pPr lvl="1" algn="just"/>
            <a:r>
              <a:rPr lang="en-US" altLang="ko-KR" dirty="0" smtClean="0"/>
              <a:t>Inference </a:t>
            </a:r>
            <a:r>
              <a:rPr lang="ko-KR" altLang="en-US" smtClean="0"/>
              <a:t>속도가 빨라야 </a:t>
            </a:r>
            <a:r>
              <a:rPr lang="en-US" altLang="ko-KR" dirty="0" smtClean="0"/>
              <a:t>(the memory footprint of intermediate tensor </a:t>
            </a:r>
            <a:r>
              <a:rPr lang="ko-KR" altLang="en-US" smtClean="0"/>
              <a:t>↓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endParaRPr lang="en-US" altLang="ko-KR" sz="2400" dirty="0"/>
          </a:p>
          <a:p>
            <a:pPr marL="0" indent="0" algn="just">
              <a:buNone/>
            </a:pPr>
            <a:endParaRPr lang="en-US" altLang="ko-KR" sz="2400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12896" y="3508393"/>
            <a:ext cx="7318209" cy="2520000"/>
            <a:chOff x="912896" y="3508393"/>
            <a:chExt cx="7318209" cy="252000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896" y="3508393"/>
              <a:ext cx="7318209" cy="2520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912896" y="3508393"/>
              <a:ext cx="38453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Bottleneck residual block</a:t>
              </a:r>
              <a:endParaRPr lang="ko-KR" altLang="en-US" sz="1200" b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64666" y="3508393"/>
              <a:ext cx="237066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MobileNetV2 architecture</a:t>
              </a:r>
              <a:endParaRPr lang="ko-KR" altLang="en-US" sz="1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err="1" smtClean="0"/>
              <a:t>Depthwise</a:t>
            </a:r>
            <a:r>
              <a:rPr lang="en-US" altLang="ko-KR" sz="2400" b="1" dirty="0" smtClean="0"/>
              <a:t> Separable Convolution (1/2)</a:t>
            </a:r>
          </a:p>
          <a:p>
            <a:pPr marL="0" indent="0" algn="just">
              <a:buNone/>
            </a:pPr>
            <a:r>
              <a:rPr lang="en-US" altLang="ko-KR" dirty="0" err="1" smtClean="0"/>
              <a:t>MobileNet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Xception</a:t>
            </a:r>
            <a:r>
              <a:rPr lang="en-US" altLang="ko-KR" dirty="0"/>
              <a:t> </a:t>
            </a:r>
            <a:r>
              <a:rPr lang="ko-KR" altLang="en-US" smtClean="0"/>
              <a:t>등 </a:t>
            </a:r>
            <a:r>
              <a:rPr lang="ko-KR" altLang="en-US" smtClean="0">
                <a:solidFill>
                  <a:srgbClr val="0070C0"/>
                </a:solidFill>
              </a:rPr>
              <a:t>효율성을 추구하는 많은 </a:t>
            </a:r>
            <a:r>
              <a:rPr lang="en-US" altLang="ko-KR" dirty="0" smtClean="0">
                <a:solidFill>
                  <a:srgbClr val="0070C0"/>
                </a:solidFill>
              </a:rPr>
              <a:t>Network</a:t>
            </a:r>
            <a:r>
              <a:rPr lang="ko-KR" altLang="en-US" smtClean="0">
                <a:solidFill>
                  <a:srgbClr val="0070C0"/>
                </a:solidFill>
              </a:rPr>
              <a:t>에서 사용하는 </a:t>
            </a:r>
            <a:r>
              <a:rPr lang="en-US" altLang="ko-KR" dirty="0" smtClean="0">
                <a:solidFill>
                  <a:srgbClr val="0070C0"/>
                </a:solidFill>
              </a:rPr>
              <a:t>Building block</a:t>
            </a:r>
            <a:r>
              <a:rPr lang="ko-KR" altLang="en-US" smtClean="0"/>
              <a:t>으로 </a:t>
            </a:r>
            <a:r>
              <a:rPr lang="en-US" altLang="ko-KR" dirty="0" err="1" smtClean="0"/>
              <a:t>MobileNet</a:t>
            </a:r>
            <a:r>
              <a:rPr lang="en-US" altLang="ko-KR" dirty="0" smtClean="0"/>
              <a:t> V2</a:t>
            </a:r>
            <a:r>
              <a:rPr lang="ko-KR" altLang="en-US" smtClean="0"/>
              <a:t>에서도 사용됨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sz="1200" dirty="0" smtClean="0"/>
          </a:p>
          <a:p>
            <a:pPr algn="just"/>
            <a:r>
              <a:rPr lang="en-US" altLang="ko-KR" dirty="0" smtClean="0"/>
              <a:t>Key idea</a:t>
            </a:r>
          </a:p>
          <a:p>
            <a:pPr lvl="1" algn="just"/>
            <a:r>
              <a:rPr lang="en-US" altLang="ko-KR" dirty="0" smtClean="0"/>
              <a:t>Regular Convolution </a:t>
            </a:r>
            <a:r>
              <a:rPr lang="en-US" altLang="ko-KR" dirty="0" smtClean="0">
                <a:sym typeface="Wingdings" charset="2"/>
              </a:rPr>
              <a:t> </a:t>
            </a:r>
            <a:r>
              <a:rPr lang="en-US" altLang="ko-KR" dirty="0" err="1" smtClean="0">
                <a:sym typeface="Wingdings" charset="2"/>
              </a:rPr>
              <a:t>Depthwise</a:t>
            </a:r>
            <a:r>
              <a:rPr lang="en-US" altLang="ko-KR" dirty="0" smtClean="0">
                <a:sym typeface="Wingdings" charset="2"/>
              </a:rPr>
              <a:t> Convolution + Pointwise Convolution</a:t>
            </a:r>
          </a:p>
          <a:p>
            <a:pPr lvl="2" algn="just"/>
            <a:r>
              <a:rPr lang="en-US" altLang="ko-KR" dirty="0" err="1" smtClean="0">
                <a:sym typeface="Wingdings" charset="2"/>
              </a:rPr>
              <a:t>Depthwise</a:t>
            </a:r>
            <a:r>
              <a:rPr lang="en-US" altLang="ko-KR" dirty="0" smtClean="0">
                <a:sym typeface="Wingdings" charset="2"/>
              </a:rPr>
              <a:t> Convolution : Channel </a:t>
            </a:r>
            <a:r>
              <a:rPr lang="ko-KR" altLang="en-US" smtClean="0">
                <a:sym typeface="Wingdings" charset="2"/>
              </a:rPr>
              <a:t>별로 </a:t>
            </a:r>
            <a:r>
              <a:rPr lang="en-US" altLang="ko-KR" dirty="0" smtClean="0">
                <a:sym typeface="Wingdings" charset="2"/>
              </a:rPr>
              <a:t>feature</a:t>
            </a:r>
            <a:r>
              <a:rPr lang="ko-KR" altLang="en-US" smtClean="0">
                <a:sym typeface="Wingdings" charset="2"/>
              </a:rPr>
              <a:t>를 </a:t>
            </a:r>
            <a:r>
              <a:rPr lang="en-US" altLang="ko-KR" dirty="0" smtClean="0">
                <a:sym typeface="Wingdings" charset="2"/>
              </a:rPr>
              <a:t>filtering</a:t>
            </a:r>
          </a:p>
          <a:p>
            <a:pPr lvl="2" algn="just"/>
            <a:r>
              <a:rPr lang="en-US" altLang="ko-KR" dirty="0" smtClean="0">
                <a:sym typeface="Wingdings" charset="2"/>
              </a:rPr>
              <a:t>Pointwise Convolution : Channel </a:t>
            </a:r>
            <a:r>
              <a:rPr lang="ko-KR" altLang="en-US" smtClean="0">
                <a:sym typeface="Wingdings" charset="2"/>
              </a:rPr>
              <a:t>별로 </a:t>
            </a:r>
            <a:r>
              <a:rPr lang="en-US" altLang="ko-KR" dirty="0" smtClean="0">
                <a:sym typeface="Wingdings" charset="2"/>
              </a:rPr>
              <a:t>filtering</a:t>
            </a:r>
            <a:r>
              <a:rPr lang="ko-KR" altLang="en-US" smtClean="0">
                <a:sym typeface="Wingdings" charset="2"/>
              </a:rPr>
              <a:t>된 </a:t>
            </a:r>
            <a:r>
              <a:rPr lang="en-US" altLang="ko-KR" dirty="0" smtClean="0">
                <a:sym typeface="Wingdings" charset="2"/>
              </a:rPr>
              <a:t>feature</a:t>
            </a:r>
            <a:r>
              <a:rPr lang="ko-KR" altLang="en-US" smtClean="0">
                <a:sym typeface="Wingdings" charset="2"/>
              </a:rPr>
              <a:t>들을 </a:t>
            </a:r>
            <a:r>
              <a:rPr lang="en-US" altLang="ko-KR" dirty="0" smtClean="0">
                <a:sym typeface="Wingdings" charset="2"/>
              </a:rPr>
              <a:t>combining</a:t>
            </a:r>
            <a:endParaRPr lang="en-US" altLang="ko-KR" dirty="0" smtClean="0"/>
          </a:p>
          <a:p>
            <a:pPr lvl="1" algn="just"/>
            <a:endParaRPr lang="en-US" altLang="ko-KR" dirty="0" smtClean="0"/>
          </a:p>
          <a:p>
            <a:pPr marL="0" indent="0" algn="just">
              <a:buNone/>
            </a:pPr>
            <a:endParaRPr lang="en-US" altLang="ko-KR" sz="24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3799"/>
          <a:stretch>
            <a:fillRect/>
          </a:stretch>
        </p:blipFill>
        <p:spPr>
          <a:xfrm>
            <a:off x="1225158" y="3581394"/>
            <a:ext cx="6693684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Preliminary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400" b="1" dirty="0" smtClean="0"/>
                  <a:t>Depthwise Separable Convolution (2/2)</a:t>
                </a:r>
              </a:p>
              <a:p>
                <a:pPr marL="0" indent="0" algn="just">
                  <a:buNone/>
                </a:pPr>
                <a:r>
                  <a:rPr lang="ko-KR" altLang="en-US" dirty="0" smtClean="0"/>
                  <a:t>기존의 </a:t>
                </a:r>
                <a:r>
                  <a:rPr lang="en-US" altLang="ko-KR" dirty="0" smtClean="0"/>
                  <a:t>Regular Convolution</a:t>
                </a:r>
                <a:r>
                  <a:rPr lang="ko-KR" altLang="en-US" smtClean="0"/>
                  <a:t>과 비교시 </a:t>
                </a:r>
                <a:r>
                  <a:rPr lang="en-US" altLang="ko-KR" dirty="0" err="1" smtClean="0"/>
                  <a:t>Depthwise</a:t>
                </a:r>
                <a:r>
                  <a:rPr lang="en-US" altLang="ko-KR" dirty="0" smtClean="0"/>
                  <a:t> Separable Convolution</a:t>
                </a:r>
                <a:r>
                  <a:rPr lang="ko-KR" altLang="en-US" smtClean="0"/>
                  <a:t>는 계산비용이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대략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Kernel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의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Receptive field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mtClean="0">
                    <a:solidFill>
                      <a:srgbClr val="0070C0"/>
                    </a:solidFill>
                  </a:rPr>
                  <a:t> 비율만큼 감소</a:t>
                </a:r>
                <a:r>
                  <a:rPr lang="ko-KR" altLang="en-US">
                    <a:solidFill>
                      <a:srgbClr val="0070C0"/>
                    </a:solidFill>
                  </a:rPr>
                  <a:t>함</a:t>
                </a:r>
                <a:endParaRPr lang="en-US" altLang="ko-KR" dirty="0" smtClean="0"/>
              </a:p>
              <a:p>
                <a:pPr marL="0" indent="0" algn="just">
                  <a:buNone/>
                </a:pPr>
                <a:endParaRPr lang="en-US" altLang="ko-KR" sz="24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  <a:blipFill rotWithShape="0">
                <a:blip r:embed="rId3"/>
                <a:stretch>
                  <a:fillRect l="-1059" t="-1463" r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77324" y="5817203"/>
                <a:ext cx="2789353" cy="685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ko-K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24" y="5817203"/>
                <a:ext cx="2789353" cy="6858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753440" y="2274557"/>
            <a:ext cx="7637120" cy="3196277"/>
            <a:chOff x="753440" y="2274557"/>
            <a:chExt cx="7637120" cy="3196277"/>
          </a:xfrm>
        </p:grpSpPr>
        <p:grpSp>
          <p:nvGrpSpPr>
            <p:cNvPr id="13" name="그룹 12"/>
            <p:cNvGrpSpPr/>
            <p:nvPr/>
          </p:nvGrpSpPr>
          <p:grpSpPr>
            <a:xfrm>
              <a:off x="753440" y="2274557"/>
              <a:ext cx="3022600" cy="2945631"/>
              <a:chOff x="753440" y="2274557"/>
              <a:chExt cx="3022600" cy="294563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5"/>
              <a:srcRect t="23799" r="65811"/>
              <a:stretch>
                <a:fillRect/>
              </a:stretch>
            </p:blipFill>
            <p:spPr>
              <a:xfrm>
                <a:off x="753440" y="2274557"/>
                <a:ext cx="1907093" cy="180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753440" y="4091930"/>
                    <a:ext cx="3022600" cy="11282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𝑡𝑒𝑛𝑠𝑜𝑟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600" b="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𝑡𝑒𝑛𝑠𝑜𝑟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600" b="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𝑘𝑒𝑟𝑛𝑒𝑙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altLang="ko-KR" sz="1600" b="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altLang="ko-KR" sz="1600" b="0" dirty="0" smtClean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440" y="4091930"/>
                    <a:ext cx="3022600" cy="112825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6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그룹 13"/>
            <p:cNvGrpSpPr/>
            <p:nvPr/>
          </p:nvGrpSpPr>
          <p:grpSpPr>
            <a:xfrm>
              <a:off x="4148568" y="2274557"/>
              <a:ext cx="4241992" cy="3196277"/>
              <a:chOff x="4148568" y="2274557"/>
              <a:chExt cx="4241992" cy="31962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148568" y="4091930"/>
                    <a:ext cx="4241992" cy="1378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𝑡𝑒𝑛𝑠𝑜𝑟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600" b="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𝑡𝑒𝑛𝑠𝑜𝑟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600" b="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𝑑𝑒𝑝𝑡h𝑤𝑖𝑠𝑒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𝑘𝑒𝑟𝑛𝑒𝑙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altLang="ko-KR" sz="1600" b="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𝑝𝑜𝑖𝑛𝑡𝑤𝑖𝑠𝑒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𝑘𝑒𝑟𝑛𝑒𝑙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: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altLang="ko-KR" sz="1600" b="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600" b="0" dirty="0" smtClean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8568" y="4091930"/>
                    <a:ext cx="4241992" cy="137890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44" b="-88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5"/>
              <a:srcRect l="43996" t="23799"/>
              <a:stretch>
                <a:fillRect/>
              </a:stretch>
            </p:blipFill>
            <p:spPr>
              <a:xfrm>
                <a:off x="4148568" y="2274557"/>
                <a:ext cx="3123926" cy="1800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Inverted Residuals and Linear Bottlenecks (1/7)</a:t>
            </a:r>
          </a:p>
          <a:p>
            <a:pPr marL="0" indent="0" algn="just">
              <a:buNone/>
            </a:pPr>
            <a:r>
              <a:rPr lang="ko-KR" altLang="en-US" dirty="0"/>
              <a:t>일반적으로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Manifold</a:t>
            </a:r>
            <a:r>
              <a:rPr lang="ko-KR" altLang="en-US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Representation</a:t>
            </a:r>
            <a:r>
              <a:rPr lang="ko-KR" altLang="en-US">
                <a:solidFill>
                  <a:srgbClr val="0070C0"/>
                </a:solidFill>
              </a:rPr>
              <a:t>에서 </a:t>
            </a:r>
            <a:r>
              <a:rPr lang="en-US" altLang="ko-KR" dirty="0" smtClean="0">
                <a:solidFill>
                  <a:srgbClr val="0070C0"/>
                </a:solidFill>
              </a:rPr>
              <a:t>Low-dimensional </a:t>
            </a:r>
            <a:r>
              <a:rPr lang="en-US" altLang="ko-KR" dirty="0">
                <a:solidFill>
                  <a:srgbClr val="0070C0"/>
                </a:solidFill>
              </a:rPr>
              <a:t>subspace</a:t>
            </a:r>
            <a:r>
              <a:rPr lang="ko-KR" altLang="en-US">
                <a:solidFill>
                  <a:srgbClr val="0070C0"/>
                </a:solidFill>
              </a:rPr>
              <a:t>에 </a:t>
            </a:r>
            <a:r>
              <a:rPr lang="ko-KR" altLang="en-US" smtClean="0"/>
              <a:t>존재함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sz="1200" dirty="0" smtClean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24411" y="6446542"/>
            <a:ext cx="2057400" cy="365125"/>
          </a:xfrm>
        </p:spPr>
        <p:txBody>
          <a:bodyPr/>
          <a:lstStyle/>
          <a:p>
            <a:fld id="{D4653B7F-CCFC-4C2C-8D86-D3AEC7E3AF60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00614" y="2280413"/>
            <a:ext cx="7742772" cy="3855737"/>
            <a:chOff x="700614" y="2280413"/>
            <a:chExt cx="7742772" cy="3855737"/>
          </a:xfrm>
        </p:grpSpPr>
        <p:grpSp>
          <p:nvGrpSpPr>
            <p:cNvPr id="9" name="그룹 8"/>
            <p:cNvGrpSpPr/>
            <p:nvPr/>
          </p:nvGrpSpPr>
          <p:grpSpPr>
            <a:xfrm>
              <a:off x="700614" y="2280413"/>
              <a:ext cx="4236922" cy="3855737"/>
              <a:chOff x="700614" y="2280413"/>
              <a:chExt cx="4236922" cy="385573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061309" y="5674485"/>
                <a:ext cx="1515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Representation : 3d</a:t>
                </a:r>
              </a:p>
              <a:p>
                <a:r>
                  <a:rPr lang="en-US" altLang="ko-KR" sz="1200" b="1" dirty="0" smtClean="0"/>
                  <a:t>Manifold : 2d</a:t>
                </a:r>
              </a:p>
            </p:txBody>
          </p:sp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614" y="2280413"/>
                <a:ext cx="4236922" cy="3240000"/>
              </a:xfrm>
              <a:prstGeom prst="rect">
                <a:avLst/>
              </a:prstGeom>
            </p:spPr>
          </p:pic>
        </p:grpSp>
        <p:grpSp>
          <p:nvGrpSpPr>
            <p:cNvPr id="8" name="그룹 7"/>
            <p:cNvGrpSpPr/>
            <p:nvPr/>
          </p:nvGrpSpPr>
          <p:grpSpPr>
            <a:xfrm>
              <a:off x="5208878" y="2280413"/>
              <a:ext cx="3234508" cy="3847124"/>
              <a:chOff x="5208878" y="2280413"/>
              <a:chExt cx="3234508" cy="3847124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4"/>
              <a:srcRect l="5319" t="1463" r="2016" b="5218"/>
              <a:stretch/>
            </p:blipFill>
            <p:spPr>
              <a:xfrm>
                <a:off x="5208878" y="2280413"/>
                <a:ext cx="3234508" cy="324000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912849" y="5665872"/>
                <a:ext cx="1826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Representation : 784d</a:t>
                </a:r>
              </a:p>
              <a:p>
                <a:r>
                  <a:rPr lang="en-US" altLang="ko-KR" sz="1200" b="1" dirty="0" smtClean="0"/>
                  <a:t>Manifold : 2d</a:t>
                </a: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" y="6392348"/>
            <a:ext cx="585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Representation : </a:t>
            </a:r>
            <a:r>
              <a:rPr lang="ko-KR" altLang="en-US" sz="1200">
                <a:solidFill>
                  <a:srgbClr val="00B050"/>
                </a:solidFill>
              </a:rPr>
              <a:t>어떤 </a:t>
            </a:r>
            <a:r>
              <a:rPr lang="en-US" altLang="ko-KR" sz="1200" dirty="0">
                <a:solidFill>
                  <a:srgbClr val="00B050"/>
                </a:solidFill>
              </a:rPr>
              <a:t>data/feature</a:t>
            </a:r>
            <a:r>
              <a:rPr lang="ko-KR" altLang="en-US" sz="1200">
                <a:solidFill>
                  <a:srgbClr val="00B050"/>
                </a:solidFill>
              </a:rPr>
              <a:t>가 표현되는 공간</a:t>
            </a:r>
            <a:r>
              <a:rPr lang="en-US" altLang="ko-KR" sz="1200" dirty="0">
                <a:solidFill>
                  <a:srgbClr val="00B050"/>
                </a:solidFill>
              </a:rPr>
              <a:t>/</a:t>
            </a:r>
            <a:r>
              <a:rPr lang="ko-KR" altLang="en-US" sz="1200" smtClean="0">
                <a:solidFill>
                  <a:srgbClr val="00B050"/>
                </a:solidFill>
              </a:rPr>
              <a:t>초평면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Manifold </a:t>
            </a:r>
            <a:r>
              <a:rPr lang="en-US" altLang="ko-KR" sz="1200" dirty="0">
                <a:solidFill>
                  <a:srgbClr val="00B050"/>
                </a:solidFill>
              </a:rPr>
              <a:t>: </a:t>
            </a:r>
            <a:r>
              <a:rPr lang="ko-KR" altLang="en-US" sz="1200">
                <a:solidFill>
                  <a:srgbClr val="00B050"/>
                </a:solidFill>
              </a:rPr>
              <a:t>어떤 </a:t>
            </a:r>
            <a:r>
              <a:rPr lang="en-US" altLang="ko-KR" sz="1200" dirty="0" smtClean="0">
                <a:solidFill>
                  <a:srgbClr val="00B050"/>
                </a:solidFill>
              </a:rPr>
              <a:t>data/feature</a:t>
            </a:r>
            <a:r>
              <a:rPr lang="ko-KR" altLang="en-US" sz="1200" smtClean="0">
                <a:solidFill>
                  <a:srgbClr val="00B050"/>
                </a:solidFill>
              </a:rPr>
              <a:t>가 </a:t>
            </a:r>
            <a:r>
              <a:rPr lang="ko-KR" altLang="en-US" sz="1200">
                <a:solidFill>
                  <a:srgbClr val="00B050"/>
                </a:solidFill>
              </a:rPr>
              <a:t>고유로 가지고 있는 내재적 공간</a:t>
            </a:r>
            <a:r>
              <a:rPr lang="en-US" altLang="ko-KR" sz="1200" dirty="0">
                <a:solidFill>
                  <a:srgbClr val="00B050"/>
                </a:solidFill>
              </a:rPr>
              <a:t>/</a:t>
            </a:r>
            <a:r>
              <a:rPr lang="ko-KR" altLang="en-US" sz="1200" smtClean="0">
                <a:solidFill>
                  <a:srgbClr val="00B050"/>
                </a:solidFill>
              </a:rPr>
              <a:t>초평면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Inverted Residuals and Linear Bottlenecks </a:t>
            </a:r>
            <a:r>
              <a:rPr lang="en-US" altLang="ko-KR" sz="2400" b="1" dirty="0"/>
              <a:t>(2/7)</a:t>
            </a:r>
            <a:endParaRPr lang="en-US" altLang="ko-KR" sz="2400" b="1" dirty="0" smtClean="0"/>
          </a:p>
          <a:p>
            <a:pPr marL="0" indent="0" algn="just">
              <a:buNone/>
            </a:pPr>
            <a:r>
              <a:rPr lang="en-US" altLang="ko-KR" dirty="0"/>
              <a:t>Neural </a:t>
            </a:r>
            <a:r>
              <a:rPr lang="en-US" altLang="ko-KR" dirty="0" smtClean="0"/>
              <a:t>Net (</a:t>
            </a:r>
            <a:r>
              <a:rPr lang="en-US" altLang="ko-KR" dirty="0" err="1"/>
              <a:t>eg</a:t>
            </a:r>
            <a:r>
              <a:rPr lang="en-US" altLang="ko-KR" dirty="0"/>
              <a:t>. CNN)</a:t>
            </a:r>
            <a:r>
              <a:rPr lang="ko-KR" altLang="en-US"/>
              <a:t>의 </a:t>
            </a:r>
            <a:r>
              <a:rPr lang="en-US" altLang="ko-KR" dirty="0" smtClean="0"/>
              <a:t>layer (</a:t>
            </a:r>
            <a:r>
              <a:rPr lang="en-US" altLang="ko-KR" dirty="0" err="1"/>
              <a:t>eg</a:t>
            </a:r>
            <a:r>
              <a:rPr lang="en-US" altLang="ko-KR" dirty="0"/>
              <a:t>. Conv layer)</a:t>
            </a:r>
            <a:r>
              <a:rPr lang="ko-KR" altLang="en-US"/>
              <a:t>의</a:t>
            </a:r>
            <a:r>
              <a:rPr lang="ko-KR" altLang="en-US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Representation (Activation </a:t>
            </a:r>
            <a:r>
              <a:rPr lang="ko-KR" altLang="en-US" smtClean="0">
                <a:solidFill>
                  <a:srgbClr val="0070C0"/>
                </a:solidFill>
              </a:rPr>
              <a:t>거친 후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ko-KR" altLang="en-US" smtClean="0">
                <a:solidFill>
                  <a:srgbClr val="0070C0"/>
                </a:solidFill>
              </a:rPr>
              <a:t>에도 </a:t>
            </a:r>
            <a:r>
              <a:rPr lang="en-US" altLang="ko-KR" dirty="0" smtClean="0">
                <a:solidFill>
                  <a:srgbClr val="0070C0"/>
                </a:solidFill>
              </a:rPr>
              <a:t>Manifold</a:t>
            </a:r>
            <a:r>
              <a:rPr lang="ko-KR" altLang="en-US" smtClean="0">
                <a:solidFill>
                  <a:srgbClr val="0070C0"/>
                </a:solidFill>
              </a:rPr>
              <a:t>가 존재한다면</a:t>
            </a:r>
            <a:r>
              <a:rPr lang="en-US" altLang="ko-KR" dirty="0" smtClean="0">
                <a:solidFill>
                  <a:srgbClr val="0070C0"/>
                </a:solidFill>
              </a:rPr>
              <a:t>…</a:t>
            </a:r>
          </a:p>
          <a:p>
            <a:pPr marL="0" indent="0" algn="just">
              <a:buNone/>
            </a:pPr>
            <a:endParaRPr lang="en-US" altLang="ko-KR" sz="12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altLang="ko-KR" b="1" dirty="0" smtClean="0"/>
              <a:t>Question.</a:t>
            </a:r>
            <a:r>
              <a:rPr lang="en-US" altLang="ko-KR" dirty="0" smtClean="0"/>
              <a:t> Representation 1</a:t>
            </a:r>
            <a:r>
              <a:rPr lang="ko-KR" altLang="en-US" smtClean="0"/>
              <a:t>이 </a:t>
            </a:r>
            <a:r>
              <a:rPr lang="en-US" altLang="ko-KR" dirty="0" smtClean="0"/>
              <a:t>Low-dimension</a:t>
            </a:r>
            <a:r>
              <a:rPr lang="ko-KR" altLang="en-US" smtClean="0"/>
              <a:t>일 때</a:t>
            </a:r>
            <a:r>
              <a:rPr lang="en-US" altLang="ko-KR" dirty="0" smtClean="0"/>
              <a:t>, Representation 2</a:t>
            </a:r>
            <a:r>
              <a:rPr lang="ko-KR" altLang="en-US" smtClean="0"/>
              <a:t>의 </a:t>
            </a:r>
            <a:r>
              <a:rPr lang="en-US" altLang="ko-KR" dirty="0" smtClean="0"/>
              <a:t>Dimension</a:t>
            </a:r>
            <a:r>
              <a:rPr lang="ko-KR" altLang="en-US" smtClean="0"/>
              <a:t>이 </a:t>
            </a:r>
            <a:r>
              <a:rPr lang="en-US" altLang="ko-KR" dirty="0" smtClean="0"/>
              <a:t>Representation 2</a:t>
            </a:r>
            <a:r>
              <a:rPr lang="ko-KR" altLang="en-US" smtClean="0"/>
              <a:t>과</a:t>
            </a:r>
            <a:r>
              <a:rPr lang="en-US" altLang="ko-KR" dirty="0" smtClean="0"/>
              <a:t> </a:t>
            </a:r>
            <a:r>
              <a:rPr lang="ko-KR" altLang="en-US" smtClean="0"/>
              <a:t>비슷하다면 </a:t>
            </a:r>
            <a:r>
              <a:rPr lang="en-US" altLang="ko-KR" dirty="0" smtClean="0"/>
              <a:t>Representation 1</a:t>
            </a:r>
            <a:r>
              <a:rPr lang="ko-KR" altLang="en-US" smtClean="0"/>
              <a:t>에 존재하는 </a:t>
            </a:r>
            <a:r>
              <a:rPr lang="en-US" altLang="ko-KR" dirty="0" smtClean="0"/>
              <a:t>Manifold</a:t>
            </a:r>
            <a:r>
              <a:rPr lang="ko-KR" altLang="en-US" smtClean="0"/>
              <a:t>는 잘 보존되는가</a:t>
            </a:r>
            <a:r>
              <a:rPr lang="en-US" altLang="ko-KR" dirty="0" smtClean="0"/>
              <a:t>?</a:t>
            </a:r>
            <a:r>
              <a:rPr lang="ko-KR" altLang="en-US" smtClean="0"/>
              <a:t> 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75200" y="6447600"/>
            <a:ext cx="2057400" cy="365125"/>
          </a:xfrm>
        </p:spPr>
        <p:txBody>
          <a:bodyPr/>
          <a:lstStyle/>
          <a:p>
            <a:fld id="{D4653B7F-CCFC-4C2C-8D86-D3AEC7E3AF60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054155" y="5371931"/>
            <a:ext cx="3875260" cy="1296000"/>
            <a:chOff x="1794522" y="5367735"/>
            <a:chExt cx="3875260" cy="1296000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522" y="5367735"/>
              <a:ext cx="1694769" cy="1296000"/>
            </a:xfrm>
            <a:prstGeom prst="rect">
              <a:avLst/>
            </a:prstGeom>
          </p:spPr>
        </p:pic>
        <p:sp>
          <p:nvSpPr>
            <p:cNvPr id="116" name="오른쪽 화살표 115"/>
            <p:cNvSpPr/>
            <p:nvPr/>
          </p:nvSpPr>
          <p:spPr>
            <a:xfrm>
              <a:off x="3718402" y="5858419"/>
              <a:ext cx="576000" cy="3146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3513" y="5655735"/>
              <a:ext cx="1146269" cy="720000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2011913" y="3333184"/>
            <a:ext cx="5120174" cy="2038747"/>
            <a:chOff x="2030474" y="3322521"/>
            <a:chExt cx="5120174" cy="2038747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0474" y="3381268"/>
              <a:ext cx="5120174" cy="1980000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3361474" y="3322521"/>
              <a:ext cx="1347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Representation 1</a:t>
              </a:r>
              <a:endParaRPr lang="ko-KR" altLang="en-US" sz="12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297159" y="3322521"/>
              <a:ext cx="1347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Representation 2</a:t>
              </a:r>
              <a:endParaRPr lang="ko-KR" altLang="en-US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Inverted Residuals and Linear Bottlenecks </a:t>
            </a:r>
            <a:r>
              <a:rPr lang="en-US" altLang="ko-KR" sz="2400" b="1" dirty="0"/>
              <a:t>(3/7)</a:t>
            </a:r>
          </a:p>
          <a:p>
            <a:pPr marL="0" indent="0" algn="just">
              <a:buNone/>
            </a:pPr>
            <a:r>
              <a:rPr lang="en-US" altLang="ko-KR" dirty="0"/>
              <a:t>Representation 1</a:t>
            </a:r>
            <a:r>
              <a:rPr lang="ko-KR" altLang="en-US"/>
              <a:t>이</a:t>
            </a:r>
            <a:r>
              <a:rPr lang="en-US" altLang="ko-KR" dirty="0"/>
              <a:t> </a:t>
            </a:r>
            <a:r>
              <a:rPr lang="en-US" altLang="ko-KR" dirty="0" smtClean="0"/>
              <a:t>Low-dimension</a:t>
            </a:r>
            <a:r>
              <a:rPr lang="ko-KR" altLang="en-US"/>
              <a:t>일 때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Representation 2</a:t>
            </a:r>
            <a:r>
              <a:rPr lang="ko-KR" altLang="en-US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Representation 1</a:t>
            </a:r>
            <a:r>
              <a:rPr lang="ko-KR" altLang="en-US">
                <a:solidFill>
                  <a:srgbClr val="0070C0"/>
                </a:solidFill>
              </a:rPr>
              <a:t>보다 </a:t>
            </a:r>
            <a:r>
              <a:rPr lang="en-US" altLang="ko-KR" dirty="0">
                <a:solidFill>
                  <a:srgbClr val="0070C0"/>
                </a:solidFill>
              </a:rPr>
              <a:t>High-dimension</a:t>
            </a:r>
            <a:r>
              <a:rPr lang="ko-KR" altLang="en-US">
                <a:solidFill>
                  <a:srgbClr val="0070C0"/>
                </a:solidFill>
              </a:rPr>
              <a:t>이어야 </a:t>
            </a:r>
            <a:r>
              <a:rPr lang="en-US" altLang="ko-KR" dirty="0" smtClean="0">
                <a:solidFill>
                  <a:srgbClr val="0070C0"/>
                </a:solidFill>
              </a:rPr>
              <a:t>Manifold</a:t>
            </a:r>
            <a:r>
              <a:rPr lang="ko-KR" altLang="en-US">
                <a:solidFill>
                  <a:srgbClr val="0070C0"/>
                </a:solidFill>
              </a:rPr>
              <a:t>를 보존할 수 </a:t>
            </a:r>
            <a:r>
              <a:rPr lang="ko-KR" altLang="en-US" smtClean="0">
                <a:solidFill>
                  <a:srgbClr val="0070C0"/>
                </a:solidFill>
              </a:rPr>
              <a:t>있</a:t>
            </a:r>
            <a:r>
              <a:rPr lang="ko-KR" altLang="en-US">
                <a:solidFill>
                  <a:srgbClr val="0070C0"/>
                </a:solidFill>
              </a:rPr>
              <a:t>음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977900" y="2274597"/>
            <a:ext cx="7188200" cy="3960000"/>
            <a:chOff x="982133" y="2350800"/>
            <a:chExt cx="7188200" cy="396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717" y="2350800"/>
              <a:ext cx="7003033" cy="3960000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982133" y="5291667"/>
              <a:ext cx="7188200" cy="1019133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Inverted Residuals and Linear Bottlenecks </a:t>
            </a:r>
            <a:r>
              <a:rPr lang="en-US" altLang="ko-KR" sz="2400" b="1" dirty="0"/>
              <a:t>(4/7)</a:t>
            </a:r>
            <a:endParaRPr lang="en-US" altLang="ko-KR" sz="2400" b="1" dirty="0" smtClean="0"/>
          </a:p>
          <a:p>
            <a:pPr marL="0" indent="0" algn="just">
              <a:buNone/>
            </a:pPr>
            <a:r>
              <a:rPr lang="en-US" altLang="ko-KR" dirty="0"/>
              <a:t>Bottleneck (low-dimensional representation)</a:t>
            </a:r>
            <a:r>
              <a:rPr lang="ko-KR" altLang="en-US"/>
              <a:t>에</a:t>
            </a:r>
            <a:r>
              <a:rPr lang="ko-KR" altLang="en-US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embedded </a:t>
            </a:r>
            <a:r>
              <a:rPr lang="ko-KR" altLang="en-US" smtClean="0">
                <a:solidFill>
                  <a:srgbClr val="0070C0"/>
                </a:solidFill>
              </a:rPr>
              <a:t>되어있는 </a:t>
            </a:r>
            <a:r>
              <a:rPr lang="en-US" altLang="ko-KR" dirty="0" smtClean="0">
                <a:solidFill>
                  <a:srgbClr val="0070C0"/>
                </a:solidFill>
              </a:rPr>
              <a:t>Manifold</a:t>
            </a:r>
            <a:r>
              <a:rPr lang="ko-KR" altLang="en-US" smtClean="0">
                <a:solidFill>
                  <a:srgbClr val="0070C0"/>
                </a:solidFill>
              </a:rPr>
              <a:t>를 계속 전달하기위해서 </a:t>
            </a:r>
            <a:r>
              <a:rPr lang="en-US" altLang="ko-KR" dirty="0" smtClean="0">
                <a:solidFill>
                  <a:srgbClr val="0070C0"/>
                </a:solidFill>
              </a:rPr>
              <a:t>Expansion</a:t>
            </a:r>
            <a:r>
              <a:rPr lang="ko-KR" altLang="en-US" smtClean="0">
                <a:solidFill>
                  <a:srgbClr val="0070C0"/>
                </a:solidFill>
              </a:rPr>
              <a:t>을 활용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04569" y="2274597"/>
            <a:ext cx="6992356" cy="3591421"/>
            <a:chOff x="904569" y="2290917"/>
            <a:chExt cx="6992356" cy="35914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729"/>
            <a:stretch>
              <a:fillRect/>
            </a:stretch>
          </p:blipFill>
          <p:spPr>
            <a:xfrm>
              <a:off x="1247075" y="2392802"/>
              <a:ext cx="6649850" cy="2657416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1179060" y="2290917"/>
              <a:ext cx="3118448" cy="286118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4569" y="5297563"/>
              <a:ext cx="36674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Pointwise Convolution (1 x1 Conv2d)</a:t>
              </a:r>
              <a:r>
                <a:rPr lang="ko-KR" altLang="en-US" sz="1600" b="1" smtClean="0"/>
                <a:t>로</a:t>
              </a:r>
              <a:endParaRPr lang="en-US" altLang="ko-KR" sz="1600" b="1" dirty="0" smtClean="0"/>
            </a:p>
            <a:p>
              <a:pPr algn="ctr"/>
              <a:r>
                <a:rPr lang="ko-KR" altLang="en-US" sz="1600" b="1" dirty="0" smtClean="0"/>
                <a:t> </a:t>
              </a:r>
              <a:r>
                <a:rPr lang="en-US" altLang="ko-KR" sz="1600" b="1" dirty="0" smtClean="0"/>
                <a:t>Depth</a:t>
              </a:r>
              <a:r>
                <a:rPr lang="ko-KR" altLang="en-US" sz="1600" b="1" smtClean="0"/>
                <a:t>를 </a:t>
              </a:r>
              <a:r>
                <a:rPr lang="en-US" altLang="ko-KR" sz="1600" b="1" dirty="0" smtClean="0"/>
                <a:t>expansion</a:t>
              </a:r>
              <a:endParaRPr lang="ko-KR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GE">
      <a:majorFont>
        <a:latin typeface="LG스마트체 Bold"/>
        <a:ea typeface="LG스마트체 Bold"/>
        <a:cs typeface=""/>
      </a:majorFont>
      <a:minorFont>
        <a:latin typeface="LG스마트체 Light"/>
        <a:ea typeface="LG스마트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769</Words>
  <Application>Microsoft Office PowerPoint</Application>
  <PresentationFormat>화면 슬라이드 쇼(4:3)</PresentationFormat>
  <Paragraphs>148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LG스마트체 Bold</vt:lpstr>
      <vt:lpstr>LG스마트체 Light</vt:lpstr>
      <vt:lpstr>맑은 고딕</vt:lpstr>
      <vt:lpstr>Arial</vt:lpstr>
      <vt:lpstr>Cambria Math</vt:lpstr>
      <vt:lpstr>Wingdings</vt:lpstr>
      <vt:lpstr>Office 테마</vt:lpstr>
      <vt:lpstr>MobileNetV2 : Inverted Residuals and Linear Bottlenecks</vt:lpstr>
      <vt:lpstr>Agenda</vt:lpstr>
      <vt:lpstr>Intro</vt:lpstr>
      <vt:lpstr>Preliminary</vt:lpstr>
      <vt:lpstr>Preliminary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Experiment results</vt:lpstr>
      <vt:lpstr>Experiment results</vt:lpstr>
      <vt:lpstr>Experiment results</vt:lpstr>
      <vt:lpstr>Conclusion</vt:lpstr>
      <vt:lpstr>Q &amp; A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김보섭/연구원/SW센터 인공지능(연)AI Algorithm Task(boseop.kim@lge.com)</dc:creator>
  <cp:lastModifiedBy>김보섭/연구원/SW센터 인공지능(연)AI Algorithm Task(boseop.kim@lge.com)</cp:lastModifiedBy>
  <cp:revision>114</cp:revision>
  <dcterms:created xsi:type="dcterms:W3CDTF">2018-09-10T01:28:32Z</dcterms:created>
  <dcterms:modified xsi:type="dcterms:W3CDTF">2018-11-29T08:08:50Z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