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2" r:id="rId4"/>
    <p:sldId id="297" r:id="rId5"/>
    <p:sldId id="299" r:id="rId6"/>
    <p:sldId id="298" r:id="rId7"/>
    <p:sldId id="300" r:id="rId8"/>
    <p:sldId id="301" r:id="rId9"/>
    <p:sldId id="302" r:id="rId10"/>
    <p:sldId id="296" r:id="rId11"/>
    <p:sldId id="274" r:id="rId12"/>
    <p:sldId id="27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oungup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  <a:srgbClr val="C55A11"/>
    <a:srgbClr val="AE1948"/>
    <a:srgbClr val="00B050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6" autoAdjust="0"/>
    <p:restoredTop sz="86521" autoAdjust="0"/>
  </p:normalViewPr>
  <p:slideViewPr>
    <p:cSldViewPr snapToGrid="0">
      <p:cViewPr varScale="1">
        <p:scale>
          <a:sx n="114" d="100"/>
          <a:sy n="114" d="100"/>
        </p:scale>
        <p:origin x="759" y="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37D3F-3976-4E8C-851A-C55DE2002F3D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33960-D572-4988-A095-E9DD6F52B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08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99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4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Memory</a:t>
            </a:r>
            <a:r>
              <a:rPr lang="en-US" altLang="ko-KR" baseline="0" dirty="0"/>
              <a:t> footprint</a:t>
            </a:r>
            <a:r>
              <a:rPr lang="ko-KR" altLang="en-US" baseline="0"/>
              <a:t>가 작으면 </a:t>
            </a:r>
            <a:r>
              <a:rPr lang="en-US" altLang="ko-KR" baseline="0" dirty="0"/>
              <a:t>main memory</a:t>
            </a:r>
            <a:r>
              <a:rPr lang="ko-KR" altLang="en-US" baseline="0"/>
              <a:t>에 </a:t>
            </a:r>
            <a:r>
              <a:rPr lang="en-US" altLang="ko-KR" baseline="0" dirty="0"/>
              <a:t>access</a:t>
            </a:r>
            <a:r>
              <a:rPr lang="ko-KR" altLang="en-US" baseline="0"/>
              <a:t>할 일이 없기때문에</a:t>
            </a:r>
            <a:r>
              <a:rPr lang="en-US" altLang="ko-KR" baseline="0" dirty="0"/>
              <a:t>, cache memory</a:t>
            </a:r>
            <a:r>
              <a:rPr lang="ko-KR" altLang="en-US" baseline="0"/>
              <a:t>를 사용할 수 있어 그만큼 빠르다</a:t>
            </a:r>
            <a:r>
              <a:rPr lang="en-US" altLang="ko-KR" baseline="0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269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89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323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831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564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33960-D572-4988-A095-E9DD6F52B9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5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900844"/>
            <a:ext cx="7772400" cy="1302429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975021"/>
            <a:ext cx="6858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532" y="988014"/>
            <a:ext cx="8630193" cy="583733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845" y="121287"/>
            <a:ext cx="7886700" cy="64506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022"/>
            <a:ext cx="9144000" cy="0"/>
          </a:xfrm>
          <a:prstGeom prst="line">
            <a:avLst/>
          </a:prstGeom>
          <a:ln w="19050">
            <a:solidFill>
              <a:srgbClr val="AE1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5152" y="6447431"/>
            <a:ext cx="2057400" cy="365125"/>
          </a:xfrm>
        </p:spPr>
        <p:txBody>
          <a:bodyPr/>
          <a:lstStyle/>
          <a:p>
            <a:fld id="{D4653B7F-CCFC-4C2C-8D86-D3AEC7E3AF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5152" y="63204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53B7F-CCFC-4C2C-8D86-D3AEC7E3AF6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69705"/>
            <a:ext cx="7772400" cy="1302429"/>
          </a:xfrm>
        </p:spPr>
        <p:txBody>
          <a:bodyPr>
            <a:normAutofit/>
          </a:bodyPr>
          <a:lstStyle/>
          <a:p>
            <a:r>
              <a:rPr lang="en-US" altLang="ko-KR" sz="3300" b="1" dirty="0"/>
              <a:t>Convolutional Neural Networks</a:t>
            </a:r>
            <a:br>
              <a:rPr lang="en-US" altLang="ko-KR" sz="3300" b="1" dirty="0"/>
            </a:br>
            <a:r>
              <a:rPr lang="en-US" altLang="ko-KR" sz="3300" b="1" dirty="0"/>
              <a:t>for Sentence Classification</a:t>
            </a:r>
            <a:endParaRPr lang="ko-KR" altLang="en-US" sz="33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43882"/>
            <a:ext cx="6858000" cy="646331"/>
          </a:xfrm>
        </p:spPr>
        <p:txBody>
          <a:bodyPr>
            <a:spAutoFit/>
          </a:bodyPr>
          <a:lstStyle/>
          <a:p>
            <a:r>
              <a:rPr lang="en-US" altLang="ko-KR" dirty="0">
                <a:latin typeface="+mn-ea"/>
              </a:rPr>
              <a:t>2019.01.12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김보섭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786B5B-B101-4DFB-A46A-217CBE557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3" y="1862138"/>
            <a:ext cx="52863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0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1157288"/>
            <a:ext cx="4171950" cy="4543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77786"/>
            <a:ext cx="7772400" cy="1302429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감사합니다</a:t>
            </a:r>
            <a:r>
              <a:rPr lang="en-US" altLang="ko-KR" sz="6000" dirty="0"/>
              <a:t>.</a:t>
            </a:r>
            <a:endParaRPr lang="ko-KR" alt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532" y="989379"/>
            <a:ext cx="8630193" cy="5837332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ko-KR" sz="2400" b="1" dirty="0"/>
              <a:t>Abstract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ko-KR" sz="2400" b="1" dirty="0"/>
              <a:t>Introduction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ko-KR" sz="2400" b="1" dirty="0"/>
              <a:t>Model</a:t>
            </a:r>
            <a:endParaRPr lang="en-US" altLang="ko-KR" b="1" dirty="0"/>
          </a:p>
          <a:p>
            <a:pPr marL="457200" indent="-457200" algn="just">
              <a:buFont typeface="+mj-lt"/>
              <a:buAutoNum type="arabicPeriod"/>
            </a:pPr>
            <a:r>
              <a:rPr lang="en-US" altLang="ko-KR" sz="2400" b="1" dirty="0"/>
              <a:t>Datasets and Experimental Setup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ko-KR" sz="2400" b="1" dirty="0"/>
              <a:t>Results and Discussion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ko-KR" sz="2400" b="1" dirty="0"/>
              <a:t>Conclusion</a:t>
            </a:r>
          </a:p>
          <a:p>
            <a:pPr marL="457200" indent="-457200" algn="just">
              <a:buFont typeface="+mj-lt"/>
              <a:buAutoNum type="arabicPeriod"/>
            </a:pPr>
            <a:endParaRPr lang="en-US" altLang="ko-KR" sz="3200" dirty="0"/>
          </a:p>
          <a:p>
            <a:pPr marL="457200" indent="-457200" algn="just">
              <a:buFont typeface="+mj-lt"/>
              <a:buAutoNum type="arabicPeriod"/>
            </a:pPr>
            <a:endParaRPr lang="en-US" altLang="ko-KR" sz="3200" dirty="0"/>
          </a:p>
          <a:p>
            <a:pPr marL="457200" indent="-457200" algn="just">
              <a:buFont typeface="+mj-lt"/>
              <a:buAutoNum type="arabicPeriod"/>
            </a:pPr>
            <a:endParaRPr lang="ko-KR" altLang="en-US" sz="3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A0E3700-669D-4348-86CD-F002DD2BE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0047" y="1781200"/>
            <a:ext cx="5856538" cy="144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64106" y="989379"/>
            <a:ext cx="8629200" cy="583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charset="0"/>
              <a:buNone/>
            </a:pPr>
            <a:r>
              <a:rPr lang="en-US" altLang="ko-KR" dirty="0">
                <a:solidFill>
                  <a:srgbClr val="0070C0"/>
                </a:solidFill>
              </a:rPr>
              <a:t>pre-trained word vector</a:t>
            </a:r>
            <a:r>
              <a:rPr lang="ko-KR" altLang="en-US" dirty="0"/>
              <a:t>와 </a:t>
            </a:r>
            <a:r>
              <a:rPr lang="ko-KR" altLang="en-US" dirty="0">
                <a:solidFill>
                  <a:srgbClr val="0070C0"/>
                </a:solidFill>
              </a:rPr>
              <a:t>간단한 </a:t>
            </a:r>
            <a:r>
              <a:rPr lang="en-US" altLang="ko-KR" dirty="0">
                <a:solidFill>
                  <a:srgbClr val="0070C0"/>
                </a:solidFill>
              </a:rPr>
              <a:t>convolution neural network</a:t>
            </a:r>
            <a:r>
              <a:rPr lang="ko-KR" altLang="en-US" dirty="0"/>
              <a:t>를 이용하여</a:t>
            </a:r>
            <a:r>
              <a:rPr lang="en-US" altLang="ko-KR" dirty="0"/>
              <a:t>, </a:t>
            </a:r>
            <a:r>
              <a:rPr lang="ko-KR" altLang="en-US" dirty="0"/>
              <a:t>다양한 </a:t>
            </a:r>
            <a:r>
              <a:rPr lang="en-US" altLang="ko-KR" dirty="0"/>
              <a:t>sentence-level classification</a:t>
            </a:r>
            <a:r>
              <a:rPr lang="ko-KR" altLang="en-US" dirty="0"/>
              <a:t>에서 좋은 성능을 보여줌</a:t>
            </a:r>
            <a:endParaRPr lang="en-US" altLang="ko-KR" dirty="0">
              <a:solidFill>
                <a:srgbClr val="0070C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75DC4D7-09AF-4D17-94E5-E62FF5C2C99B}"/>
              </a:ext>
            </a:extLst>
          </p:cNvPr>
          <p:cNvGrpSpPr/>
          <p:nvPr/>
        </p:nvGrpSpPr>
        <p:grpSpPr>
          <a:xfrm>
            <a:off x="313263" y="3317043"/>
            <a:ext cx="8530107" cy="3074079"/>
            <a:chOff x="313263" y="3588512"/>
            <a:chExt cx="8530107" cy="307407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B2761A9-19EB-4F60-83E0-57F5BC13A6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3072"/>
            <a:stretch/>
          </p:blipFill>
          <p:spPr>
            <a:xfrm>
              <a:off x="313263" y="3588512"/>
              <a:ext cx="4261249" cy="307407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2542A02-8614-4992-BDC8-45870BBCA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6543"/>
            <a:stretch/>
          </p:blipFill>
          <p:spPr>
            <a:xfrm>
              <a:off x="4582121" y="4315919"/>
              <a:ext cx="4261249" cy="2346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500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64106" y="989379"/>
            <a:ext cx="8629200" cy="583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charset="0"/>
              <a:buNone/>
            </a:pPr>
            <a:r>
              <a:rPr lang="en-US" altLang="ko-KR" dirty="0">
                <a:solidFill>
                  <a:srgbClr val="0070C0"/>
                </a:solidFill>
              </a:rPr>
              <a:t>semantic </a:t>
            </a:r>
            <a:r>
              <a:rPr lang="ko-KR" altLang="en-US" dirty="0">
                <a:solidFill>
                  <a:srgbClr val="0070C0"/>
                </a:solidFill>
              </a:rPr>
              <a:t>잘 </a:t>
            </a:r>
            <a:r>
              <a:rPr lang="en-US" altLang="ko-KR" dirty="0">
                <a:solidFill>
                  <a:srgbClr val="0070C0"/>
                </a:solidFill>
              </a:rPr>
              <a:t>encoding</a:t>
            </a:r>
            <a:r>
              <a:rPr lang="ko-KR" altLang="en-US" dirty="0">
                <a:solidFill>
                  <a:srgbClr val="0070C0"/>
                </a:solidFill>
              </a:rPr>
              <a:t>하는 </a:t>
            </a:r>
            <a:r>
              <a:rPr lang="en-US" altLang="ko-KR" dirty="0">
                <a:solidFill>
                  <a:srgbClr val="0070C0"/>
                </a:solidFill>
              </a:rPr>
              <a:t>word vector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en-US" altLang="ko-KR" dirty="0">
                <a:solidFill>
                  <a:srgbClr val="0070C0"/>
                </a:solidFill>
              </a:rPr>
              <a:t>universal feature extractor</a:t>
            </a:r>
            <a:r>
              <a:rPr lang="ko-KR" altLang="en-US" dirty="0"/>
              <a:t>로 활용하고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convolution neural network</a:t>
            </a:r>
            <a:r>
              <a:rPr lang="ko-KR" altLang="en-US" dirty="0"/>
              <a:t>로 학습하는 강건한 </a:t>
            </a:r>
            <a:r>
              <a:rPr lang="en-US" altLang="ko-KR" dirty="0"/>
              <a:t>model</a:t>
            </a:r>
            <a:r>
              <a:rPr lang="ko-KR" altLang="en-US" dirty="0"/>
              <a:t>을 제안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A185C5-E293-4876-88F2-B7DC667FD4AD}"/>
              </a:ext>
            </a:extLst>
          </p:cNvPr>
          <p:cNvSpPr txBox="1"/>
          <p:nvPr/>
        </p:nvSpPr>
        <p:spPr>
          <a:xfrm>
            <a:off x="6311" y="6299987"/>
            <a:ext cx="816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rgbClr val="00B050"/>
                </a:solidFill>
              </a:rPr>
              <a:t>https://www.tensorflow.org/tutorials/representation/word2vec</a:t>
            </a:r>
          </a:p>
          <a:p>
            <a:pPr algn="just"/>
            <a:r>
              <a:rPr lang="en-US" altLang="ko-KR" sz="1000" dirty="0">
                <a:solidFill>
                  <a:srgbClr val="00B050"/>
                </a:solidFill>
              </a:rPr>
              <a:t>Distributed Representations of Words and Phrases and their Compositionality (https://arxiv.org/pdf/1310.4546.pdf)</a:t>
            </a:r>
          </a:p>
          <a:p>
            <a:pPr algn="just"/>
            <a:r>
              <a:rPr lang="en-US" altLang="ko-KR" sz="1000" dirty="0">
                <a:solidFill>
                  <a:srgbClr val="00B050"/>
                </a:solidFill>
              </a:rPr>
              <a:t>https://medium.com/@jon.froiland/convolutional-neural-networks-for-sequence-processing-part-1-420dd9b500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EF80AA7-B451-4448-9094-C189E48E7827}"/>
              </a:ext>
            </a:extLst>
          </p:cNvPr>
          <p:cNvGrpSpPr/>
          <p:nvPr/>
        </p:nvGrpSpPr>
        <p:grpSpPr>
          <a:xfrm>
            <a:off x="300071" y="2184688"/>
            <a:ext cx="5002804" cy="2818710"/>
            <a:chOff x="264105" y="2646069"/>
            <a:chExt cx="5002804" cy="281871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26810EA-0A24-4649-BC86-6281D284E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4105" y="2646069"/>
              <a:ext cx="4112334" cy="14400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CE87E2E-40B7-4E5A-80C5-5FF905924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4105" y="4312779"/>
              <a:ext cx="5002804" cy="11520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DBD423C-9A3E-4281-A76D-DCA0DBB840A7}"/>
              </a:ext>
            </a:extLst>
          </p:cNvPr>
          <p:cNvSpPr txBox="1"/>
          <p:nvPr/>
        </p:nvSpPr>
        <p:spPr>
          <a:xfrm>
            <a:off x="300071" y="1815356"/>
            <a:ext cx="1413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word vector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5E3D64-0FA8-47D0-B454-A698DA84E040}"/>
              </a:ext>
            </a:extLst>
          </p:cNvPr>
          <p:cNvSpPr txBox="1"/>
          <p:nvPr/>
        </p:nvSpPr>
        <p:spPr>
          <a:xfrm>
            <a:off x="5451344" y="1815356"/>
            <a:ext cx="3013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1d convolution</a:t>
            </a:r>
            <a:endParaRPr lang="ko-KR" altLang="en-US" sz="1600" dirty="0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0DB9F6F5-67DD-4573-84C8-A3E535FAB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55"/>
          <a:stretch/>
        </p:blipFill>
        <p:spPr bwMode="auto">
          <a:xfrm>
            <a:off x="5451344" y="2514043"/>
            <a:ext cx="344196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47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: CNN-multichannel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64106" y="989379"/>
            <a:ext cx="8629200" cy="583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dirty="0"/>
              <a:t>pre-trained word vector</a:t>
            </a:r>
            <a:r>
              <a:rPr lang="ko-KR" altLang="en-US" dirty="0"/>
              <a:t>를 이용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training </a:t>
            </a:r>
            <a:r>
              <a:rPr lang="ko-KR" altLang="en-US" dirty="0">
                <a:solidFill>
                  <a:srgbClr val="0070C0"/>
                </a:solidFill>
              </a:rPr>
              <a:t>유무에 따라 </a:t>
            </a:r>
            <a:r>
              <a:rPr lang="en-US" altLang="ko-KR" dirty="0">
                <a:solidFill>
                  <a:srgbClr val="0070C0"/>
                </a:solidFill>
              </a:rPr>
              <a:t>static channel, non-static channel</a:t>
            </a:r>
            <a:r>
              <a:rPr lang="ko-KR" altLang="en-US" dirty="0">
                <a:solidFill>
                  <a:srgbClr val="0070C0"/>
                </a:solidFill>
              </a:rPr>
              <a:t>로 </a:t>
            </a:r>
            <a:r>
              <a:rPr lang="en-US" altLang="ko-KR" dirty="0">
                <a:solidFill>
                  <a:srgbClr val="0070C0"/>
                </a:solidFill>
              </a:rPr>
              <a:t>representation</a:t>
            </a:r>
            <a:r>
              <a:rPr lang="ko-KR" altLang="en-US" dirty="0">
                <a:solidFill>
                  <a:srgbClr val="0070C0"/>
                </a:solidFill>
              </a:rPr>
              <a:t>하고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/>
              <a:t>이를</a:t>
            </a:r>
            <a:r>
              <a:rPr lang="en-US" altLang="ko-KR" dirty="0"/>
              <a:t> input</a:t>
            </a:r>
            <a:r>
              <a:rPr lang="ko-KR" altLang="en-US" dirty="0"/>
              <a:t>으로 </a:t>
            </a:r>
            <a:r>
              <a:rPr lang="en-US" altLang="ko-KR" dirty="0"/>
              <a:t>model</a:t>
            </a:r>
            <a:r>
              <a:rPr lang="ko-KR" altLang="en-US" dirty="0"/>
              <a:t>을 학습</a:t>
            </a:r>
            <a:endParaRPr lang="en-US" altLang="ko-KR" dirty="0"/>
          </a:p>
          <a:p>
            <a:pPr marL="0" indent="0" algn="just">
              <a:buFont typeface="Arial" charset="0"/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CC7DEF-7AA9-4724-95C9-7E8EE6B1BCB4}"/>
              </a:ext>
            </a:extLst>
          </p:cNvPr>
          <p:cNvGrpSpPr/>
          <p:nvPr/>
        </p:nvGrpSpPr>
        <p:grpSpPr>
          <a:xfrm>
            <a:off x="298166" y="3856561"/>
            <a:ext cx="8547669" cy="2838469"/>
            <a:chOff x="341443" y="3504248"/>
            <a:chExt cx="8547669" cy="28384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3916EBE-7ACA-447B-8103-5BAC898F1D90}"/>
                    </a:ext>
                  </a:extLst>
                </p:cNvPr>
                <p:cNvSpPr txBox="1"/>
                <p:nvPr/>
              </p:nvSpPr>
              <p:spPr>
                <a:xfrm>
                  <a:off x="341443" y="3504248"/>
                  <a:ext cx="4123337" cy="2838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latin typeface="Cambria Math" panose="02040503050406030204" pitchFamily="18" charset="0"/>
                    </a:rPr>
                    <a:t>Input (sentence length : n)</a:t>
                  </a:r>
                </a:p>
                <a:p>
                  <a:endParaRPr lang="en-US" altLang="ko-KR" sz="10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ko-KR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a:rPr lang="en-US" altLang="ko-KR" sz="1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1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m:rPr>
                                <m:sty m:val="p"/>
                              </m:rPr>
                              <a:rPr lang="en-US" altLang="ko-KR" sz="1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US" altLang="ko-K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p>
                        </m:sSup>
                        <m:r>
                          <a:rPr lang="en-US" altLang="ko-K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altLang="ko-KR" sz="1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altLang="ko-KR" sz="1000" dirty="0">
                    <a:ea typeface="Cambria Math" panose="02040503050406030204" pitchFamily="18" charset="0"/>
                  </a:endParaRPr>
                </a:p>
                <a:p>
                  <a:r>
                    <a:rPr lang="en-US" altLang="ko-KR" sz="1200" b="1" dirty="0">
                      <a:latin typeface="Cambria Math" panose="02040503050406030204" pitchFamily="18" charset="0"/>
                    </a:rPr>
                    <a:t>Convolution layer (filter</a:t>
                  </a:r>
                  <a:r>
                    <a:rPr lang="ko-KR" altLang="en-US" sz="1200" b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width</a:t>
                  </a:r>
                  <a:r>
                    <a:rPr lang="ko-KR" altLang="en-US" sz="1200" b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: h)</a:t>
                  </a:r>
                </a:p>
                <a:p>
                  <a:r>
                    <a:rPr lang="en-US" altLang="ko-KR" sz="1000" dirty="0">
                      <a:latin typeface="Cambria Math" panose="02040503050406030204" pitchFamily="18" charset="0"/>
                    </a:rPr>
                    <a:t>convolution operation (each filter)</a:t>
                  </a:r>
                </a:p>
                <a:p>
                  <a:endParaRPr lang="en-US" altLang="ko-KR" sz="1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𝑐𝑜𝑛𝑣</m:t>
                            </m:r>
                          </m:sub>
                        </m:s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h𝑘</m:t>
                            </m:r>
                          </m:sup>
                        </m:sSup>
                        <m:r>
                          <a:rPr lang="en-US" altLang="ko-K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𝑐𝑜𝑛𝑣</m:t>
                            </m:r>
                          </m:sub>
                        </m:sSub>
                        <m:r>
                          <a:rPr lang="en-US" altLang="ko-K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en-US" altLang="ko-KR" sz="1000" b="0" i="1" dirty="0">
                    <a:latin typeface="Cambria Math" panose="02040503050406030204" pitchFamily="18" charset="0"/>
                  </a:endParaRPr>
                </a:p>
                <a:p>
                  <a:endParaRPr lang="en-US" altLang="ko-KR" sz="1000" b="0" i="1" dirty="0">
                    <a:latin typeface="Cambria Math" panose="02040503050406030204" pitchFamily="18" charset="0"/>
                  </a:endParaRPr>
                </a:p>
                <a:p>
                  <a:r>
                    <a:rPr lang="en-US" altLang="ko-KR" sz="1000" dirty="0"/>
                    <a:t>	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000" b="0" i="1" smtClean="0">
                              <a:effectLst/>
                              <a:latin typeface="Cambria Math" panose="02040503050406030204" pitchFamily="18" charset="0"/>
                            </a:rPr>
                            <m:t>𝑠𝑡𝑎𝑡𝑖𝑐</m:t>
                          </m:r>
                        </m:sup>
                      </m:sSubSup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00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𝑐𝑜𝑛𝑣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𝑠𝑡𝑎𝑡𝑖𝑐</m:t>
                              </m:r>
                            </m:sup>
                          </m:sSub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𝑐𝑜𝑛𝑣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altLang="ko-KR" sz="1000" dirty="0">
                    <a:latin typeface="Cambria Math" panose="02040503050406030204" pitchFamily="18" charset="0"/>
                  </a:endParaRPr>
                </a:p>
                <a:p>
                  <a:r>
                    <a:rPr lang="en-US" altLang="ko-KR" sz="1000" dirty="0"/>
                    <a:t>	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sz="1000" b="0" i="0" smtClean="0">
                              <a:latin typeface="Cambria Math" panose="02040503050406030204" pitchFamily="18" charset="0"/>
                            </a:rPr>
                            <m:t>non</m:t>
                          </m:r>
                          <m:r>
                            <a:rPr lang="en-US" altLang="ko-KR" sz="1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000" i="0">
                              <a:latin typeface="Cambria Math" panose="02040503050406030204" pitchFamily="18" charset="0"/>
                            </a:rPr>
                            <m:t>static</m:t>
                          </m:r>
                        </m:sup>
                      </m:sSubSup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0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𝑐𝑜𝑛𝑣</m:t>
                              </m:r>
                            </m:sub>
                          </m:sSub>
                          <m:r>
                            <a:rPr lang="en-US" altLang="ko-KR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𝑛𝑜𝑛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𝑠𝑡𝑎𝑡𝑖𝑐</m:t>
                              </m:r>
                            </m:sup>
                          </m:sSubSup>
                          <m:r>
                            <a:rPr lang="en-US" altLang="ko-KR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𝑐𝑜𝑛𝑣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altLang="ko-KR" sz="1000" dirty="0">
                    <a:latin typeface="Cambria Math" panose="02040503050406030204" pitchFamily="18" charset="0"/>
                  </a:endParaRPr>
                </a:p>
                <a:p>
                  <a:r>
                    <a:rPr lang="en-US" altLang="ko-KR" sz="1000" b="0" dirty="0"/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𝑠𝑡𝑎𝑡𝑖𝑐</m:t>
                          </m:r>
                        </m:sup>
                      </m:sSubSup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𝑠𝑡𝑎𝑡𝑖𝑐</m:t>
                          </m:r>
                        </m:sup>
                      </m:sSubSup>
                    </m:oMath>
                  </a14:m>
                  <a:endParaRPr lang="en-US" altLang="ko-KR" sz="1000" dirty="0">
                    <a:latin typeface="Cambria Math" panose="02040503050406030204" pitchFamily="18" charset="0"/>
                  </a:endParaRPr>
                </a:p>
                <a:p>
                  <a:r>
                    <a:rPr lang="en-US" altLang="ko-KR" sz="1000" b="0" dirty="0"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altLang="ko-KR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a14:m>
                  <a:endParaRPr lang="en-US" altLang="ko-KR" sz="1000" b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altLang="ko-KR" sz="1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altLang="ko-KR" sz="1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</a:t>
                  </a:r>
                  <a:r>
                    <a:rPr lang="en-US" altLang="ko-KR" sz="1000" b="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ax-overtime-pooling operation (each feature map)</a:t>
                  </a:r>
                </a:p>
                <a:p>
                  <a:r>
                    <a:rPr lang="en-US" altLang="ko-KR" sz="1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</a:t>
                  </a:r>
                </a:p>
                <a:p>
                  <a:r>
                    <a:rPr lang="en-US" altLang="ko-KR" sz="1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</m:e>
                      </m:func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a14:m>
                  <a:r>
                    <a:rPr lang="en-US" altLang="ko-KR" sz="1000" b="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</a:t>
                  </a: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3916EBE-7ACA-447B-8103-5BAC898F1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43" y="3504248"/>
                  <a:ext cx="4123337" cy="2838469"/>
                </a:xfrm>
                <a:prstGeom prst="rect">
                  <a:avLst/>
                </a:prstGeom>
                <a:blipFill>
                  <a:blip r:embed="rId3"/>
                  <a:stretch>
                    <a:fillRect l="-148" t="-2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4AB4205-7E79-4A06-80E0-2B4062EBE28D}"/>
                    </a:ext>
                  </a:extLst>
                </p:cNvPr>
                <p:cNvSpPr txBox="1"/>
                <p:nvPr/>
              </p:nvSpPr>
              <p:spPr>
                <a:xfrm>
                  <a:off x="4473997" y="3504248"/>
                  <a:ext cx="4415115" cy="2828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latin typeface="Cambria Math" panose="02040503050406030204" pitchFamily="18" charset="0"/>
                    </a:rPr>
                    <a:t>Fully connected layer (before using m filters, k classes)</a:t>
                  </a:r>
                </a:p>
                <a:p>
                  <a:endParaRPr lang="en-US" altLang="ko-KR" sz="10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dim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𝑑𝑒𝑛𝑠𝑒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ko-KR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  <m:r>
                          <a:rPr lang="en-US" altLang="ko-K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𝑑𝑒𝑛𝑠𝑒</m:t>
                            </m:r>
                          </m:sub>
                        </m:sSub>
                        <m:r>
                          <a:rPr lang="en-US" altLang="ko-K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altLang="ko-KR" sz="1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altLang="ko-KR" sz="1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 : masking vector of Bernoulli random variables with probability </a:t>
                  </a:r>
                  <a14:m>
                    <m:oMath xmlns:m="http://schemas.openxmlformats.org/officeDocument/2006/math">
                      <m:r>
                        <a:rPr lang="en-US" altLang="ko-K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ko-KR" sz="1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of being 1 (drop out)</a:t>
                  </a:r>
                </a:p>
                <a:p>
                  <a:r>
                    <a:rPr lang="en-US" altLang="ko-KR" sz="1000" b="0" dirty="0"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a14:m>
                  <a:endParaRPr lang="en-US" altLang="ko-KR" sz="1000" b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altLang="ko-KR" sz="1000" b="0" dirty="0"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𝑑𝑒𝑛𝑠𝑒</m:t>
                          </m:r>
                        </m:sub>
                      </m:sSub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m:rPr>
                              <m:sty m:val="p"/>
                            </m:rPr>
                            <a:rPr lang="en-US" altLang="ko-KR" sz="1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𝑑𝑒𝑛𝑠𝑒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𝑑𝑒𝑛𝑠𝑒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sz="1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sz="1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ko-KR" sz="1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sz="1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a14:m>
                  <a:endParaRPr lang="en-US" altLang="ko-KR" sz="1000" b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altLang="ko-KR" sz="1000" b="0" dirty="0"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prob</m:t>
                      </m:r>
                      <m:r>
                        <a:rPr lang="en-US" altLang="ko-KR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prob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a14:m>
                  <a:endParaRPr lang="en-US" altLang="ko-KR" sz="1000" b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altLang="ko-KR" sz="1200" b="1" dirty="0">
                    <a:latin typeface="Cambria Math" panose="02040503050406030204" pitchFamily="18" charset="0"/>
                  </a:endParaRPr>
                </a:p>
                <a:p>
                  <a:r>
                    <a:rPr lang="en-US" altLang="ko-KR" sz="1200" b="1" dirty="0">
                      <a:latin typeface="Cambria Math" panose="02040503050406030204" pitchFamily="18" charset="0"/>
                    </a:rPr>
                    <a:t>Train and Test</a:t>
                  </a:r>
                </a:p>
                <a:p>
                  <a:r>
                    <a:rPr lang="en-US" altLang="ko-KR" sz="1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At train time, we additionally constrain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𝑛𝑜𝑟𝑚𝑠</m:t>
                      </m:r>
                    </m:oMath>
                  </a14:m>
                  <a:r>
                    <a:rPr lang="en-US" altLang="ko-KR" sz="1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of  the weight vectors by rescaling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𝑑𝑒𝑛𝑠𝑒</m:t>
                          </m:r>
                        </m:sub>
                      </m:sSub>
                    </m:oMath>
                  </a14:m>
                  <a:r>
                    <a:rPr lang="en-US" altLang="ko-KR" sz="1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to have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𝑑𝑒𝑛𝑠𝑒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altLang="ko-KR" sz="1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whenever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𝑑𝑒𝑛𝑠𝑒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altLang="ko-KR" sz="1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after a gradient descent step. </a:t>
                  </a:r>
                  <a:r>
                    <a:rPr lang="en-US" altLang="ko-KR" sz="1000" b="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At test time (without drop out), </a:t>
                  </a:r>
                </a:p>
                <a:p>
                  <a:endParaRPr lang="en-US" altLang="ko-KR" sz="1000" b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altLang="ko-KR" sz="1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e>
                          </m:acc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𝑑𝑒𝑛𝑠𝑒</m:t>
                          </m:r>
                        </m:sub>
                      </m:sSub>
                      <m:r>
                        <a:rPr lang="en-US" altLang="ko-KR" sz="1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ko-KR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𝑑𝑒𝑛𝑠𝑒</m:t>
                          </m:r>
                        </m:sub>
                      </m:sSub>
                    </m:oMath>
                  </a14:m>
                  <a:r>
                    <a:rPr lang="en-US" altLang="ko-KR" sz="10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altLang="ko-KR" sz="1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(scaled by p)</a:t>
                  </a:r>
                  <a:endParaRPr lang="en-US" altLang="ko-KR" sz="100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4AB4205-7E79-4A06-80E0-2B4062EBE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997" y="3504248"/>
                  <a:ext cx="4415115" cy="2828210"/>
                </a:xfrm>
                <a:prstGeom prst="rect">
                  <a:avLst/>
                </a:prstGeom>
                <a:blipFill>
                  <a:blip r:embed="rId4"/>
                  <a:stretch>
                    <a:fillRect l="-138" t="-216" b="-2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307847E-74D8-4896-8CA5-01505F302620}"/>
              </a:ext>
            </a:extLst>
          </p:cNvPr>
          <p:cNvGrpSpPr/>
          <p:nvPr/>
        </p:nvGrpSpPr>
        <p:grpSpPr>
          <a:xfrm>
            <a:off x="724123" y="1816761"/>
            <a:ext cx="7695755" cy="1800000"/>
            <a:chOff x="331221" y="1833537"/>
            <a:chExt cx="7695755" cy="180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ECF71B0-E5D0-4372-871A-45D6DE290F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3345"/>
            <a:stretch/>
          </p:blipFill>
          <p:spPr>
            <a:xfrm>
              <a:off x="331221" y="1833537"/>
              <a:ext cx="4359251" cy="1800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BE6D295-000A-47F6-95EE-189C46BCD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50976" y="2445537"/>
              <a:ext cx="29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315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: Variation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64106" y="989379"/>
            <a:ext cx="8629200" cy="583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dirty="0"/>
              <a:t>CNN-multichannel model</a:t>
            </a:r>
            <a:r>
              <a:rPr lang="ko-KR" altLang="en-US" dirty="0"/>
              <a:t> 말고도</a:t>
            </a:r>
            <a:r>
              <a:rPr lang="en-US" altLang="ko-KR" dirty="0"/>
              <a:t>, </a:t>
            </a:r>
            <a:r>
              <a:rPr lang="ko-KR" altLang="en-US" dirty="0"/>
              <a:t>실험을 위해 아래와 같은 </a:t>
            </a:r>
            <a:r>
              <a:rPr lang="en-US" altLang="ko-KR" dirty="0"/>
              <a:t>variation</a:t>
            </a:r>
            <a:r>
              <a:rPr lang="ko-KR" altLang="en-US" dirty="0"/>
              <a:t>들을 학습하고 비교함</a:t>
            </a:r>
            <a:endParaRPr lang="en-US" altLang="ko-KR" dirty="0"/>
          </a:p>
          <a:p>
            <a:pPr marL="0" indent="0" algn="just">
              <a:buNone/>
            </a:pPr>
            <a:endParaRPr lang="en-US" altLang="ko-KR" sz="1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600" dirty="0"/>
              <a:t>CNN-rand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ko-KR" sz="1200" dirty="0"/>
              <a:t>single channel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200" dirty="0"/>
              <a:t>모든 </a:t>
            </a:r>
            <a:r>
              <a:rPr lang="en-US" altLang="ko-KR" sz="1200" dirty="0"/>
              <a:t>word vector</a:t>
            </a:r>
            <a:r>
              <a:rPr lang="ko-KR" altLang="en-US" sz="1200" dirty="0"/>
              <a:t>에 대해서 </a:t>
            </a:r>
            <a:r>
              <a:rPr lang="en-US" altLang="ko-KR" sz="1200" dirty="0"/>
              <a:t>random initialization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ko-KR" sz="1200" dirty="0"/>
              <a:t>word vector</a:t>
            </a:r>
            <a:r>
              <a:rPr lang="ko-KR" altLang="en-US" sz="1200" dirty="0"/>
              <a:t>가 </a:t>
            </a:r>
            <a:r>
              <a:rPr lang="en-US" altLang="ko-KR" sz="1200" dirty="0"/>
              <a:t>training</a:t>
            </a:r>
            <a:r>
              <a:rPr lang="ko-KR" altLang="en-US" sz="1200" dirty="0"/>
              <a:t>에 포함됨</a:t>
            </a:r>
            <a:endParaRPr lang="en-US" altLang="ko-KR" sz="1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600" dirty="0"/>
              <a:t>CNN-static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ko-KR" sz="1200" dirty="0"/>
              <a:t>Single channel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기본적으로 </a:t>
            </a:r>
            <a:r>
              <a:rPr lang="en-US" altLang="ko-KR" sz="1200" dirty="0"/>
              <a:t>pre-trained word vector</a:t>
            </a:r>
            <a:r>
              <a:rPr lang="ko-KR" altLang="en-US" sz="1200" dirty="0"/>
              <a:t>로 </a:t>
            </a:r>
            <a:r>
              <a:rPr lang="en-US" altLang="ko-KR" sz="1200" dirty="0"/>
              <a:t>initialization</a:t>
            </a:r>
            <a:r>
              <a:rPr lang="ko-KR" altLang="en-US" sz="1200" dirty="0"/>
              <a:t>을 하고</a:t>
            </a:r>
            <a:r>
              <a:rPr lang="en-US" altLang="ko-KR" sz="1200" dirty="0"/>
              <a:t>, pre-trained word vector set</a:t>
            </a:r>
            <a:r>
              <a:rPr lang="ko-KR" altLang="en-US" sz="1200" dirty="0"/>
              <a:t>에 없는 </a:t>
            </a:r>
            <a:r>
              <a:rPr lang="en-US" altLang="ko-KR" sz="1200" dirty="0"/>
              <a:t>word</a:t>
            </a:r>
            <a:r>
              <a:rPr lang="ko-KR" altLang="en-US" sz="1200" dirty="0"/>
              <a:t>의 경우 </a:t>
            </a:r>
            <a:r>
              <a:rPr lang="en-US" altLang="ko-KR" sz="1200" dirty="0"/>
              <a:t>random initialization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ko-KR" sz="1200" dirty="0"/>
              <a:t>word vector</a:t>
            </a:r>
            <a:r>
              <a:rPr lang="ko-KR" altLang="en-US" sz="1200" dirty="0"/>
              <a:t>가 </a:t>
            </a:r>
            <a:r>
              <a:rPr lang="en-US" altLang="ko-KR" sz="1200" dirty="0"/>
              <a:t>training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포함되지않음</a:t>
            </a:r>
            <a:endParaRPr lang="en-US" altLang="ko-KR" sz="1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600" dirty="0"/>
              <a:t>CNN-non-static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ko-KR" sz="1200" dirty="0"/>
              <a:t>single channel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기본적으로 </a:t>
            </a:r>
            <a:r>
              <a:rPr lang="en-US" altLang="ko-KR" sz="1200" dirty="0"/>
              <a:t>pre-trained word vector</a:t>
            </a:r>
            <a:r>
              <a:rPr lang="ko-KR" altLang="en-US" sz="1200" dirty="0"/>
              <a:t>로 </a:t>
            </a:r>
            <a:r>
              <a:rPr lang="en-US" altLang="ko-KR" sz="1200" dirty="0"/>
              <a:t>initialization</a:t>
            </a:r>
            <a:r>
              <a:rPr lang="ko-KR" altLang="en-US" sz="1200" dirty="0"/>
              <a:t>을 하고</a:t>
            </a:r>
            <a:r>
              <a:rPr lang="en-US" altLang="ko-KR" sz="1200" dirty="0"/>
              <a:t>, pre-trained word vector set</a:t>
            </a:r>
            <a:r>
              <a:rPr lang="ko-KR" altLang="en-US" sz="1200" dirty="0"/>
              <a:t>에 없는 </a:t>
            </a:r>
            <a:r>
              <a:rPr lang="en-US" altLang="ko-KR" sz="1200" dirty="0"/>
              <a:t>word</a:t>
            </a:r>
            <a:r>
              <a:rPr lang="ko-KR" altLang="en-US" sz="1200" dirty="0"/>
              <a:t>의 경우 </a:t>
            </a:r>
            <a:r>
              <a:rPr lang="en-US" altLang="ko-KR" sz="1200" dirty="0"/>
              <a:t>random initialization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ko-KR" sz="1200" dirty="0"/>
              <a:t>word vector</a:t>
            </a:r>
            <a:r>
              <a:rPr lang="ko-KR" altLang="en-US" sz="1200" dirty="0"/>
              <a:t>가 </a:t>
            </a:r>
            <a:r>
              <a:rPr lang="en-US" altLang="ko-KR" sz="1200" dirty="0"/>
              <a:t>training</a:t>
            </a:r>
            <a:r>
              <a:rPr lang="ko-KR" altLang="en-US" sz="1200" dirty="0"/>
              <a:t>에 포함됨</a:t>
            </a:r>
            <a:endParaRPr lang="en-US" altLang="ko-KR" sz="1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600" dirty="0"/>
              <a:t>CNN-multichannel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ko-KR" sz="1200" dirty="0"/>
              <a:t>double channel (static channel, non-static channel)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ko-KR" sz="1200" dirty="0"/>
              <a:t>word</a:t>
            </a:r>
            <a:r>
              <a:rPr lang="ko-KR" altLang="en-US" sz="1200" dirty="0"/>
              <a:t> </a:t>
            </a:r>
            <a:r>
              <a:rPr lang="en-US" altLang="ko-KR" sz="1200" dirty="0"/>
              <a:t>vector</a:t>
            </a:r>
            <a:r>
              <a:rPr lang="ko-KR" altLang="en-US" sz="1200" dirty="0"/>
              <a:t>를 </a:t>
            </a:r>
            <a:r>
              <a:rPr lang="en-US" altLang="ko-KR" sz="1200" dirty="0"/>
              <a:t>initialization</a:t>
            </a:r>
            <a:r>
              <a:rPr lang="ko-KR" altLang="en-US" sz="1200" dirty="0"/>
              <a:t>하는 방법을 동일하게 각 </a:t>
            </a:r>
            <a:r>
              <a:rPr lang="en-US" altLang="ko-KR" sz="1200" dirty="0"/>
              <a:t>channel</a:t>
            </a:r>
            <a:r>
              <a:rPr lang="ko-KR" altLang="en-US" sz="1200" dirty="0"/>
              <a:t>에 적용</a:t>
            </a:r>
            <a:endParaRPr lang="en-US" altLang="ko-KR" sz="12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ko-KR" sz="1200" dirty="0"/>
              <a:t>non-static channel</a:t>
            </a:r>
            <a:r>
              <a:rPr lang="ko-KR" altLang="en-US" sz="1200" dirty="0"/>
              <a:t>이 </a:t>
            </a:r>
            <a:r>
              <a:rPr lang="en-US" altLang="ko-KR" sz="1200" dirty="0"/>
              <a:t>training</a:t>
            </a:r>
            <a:r>
              <a:rPr lang="ko-KR" altLang="en-US" sz="1200" dirty="0"/>
              <a:t>에 포함됨</a:t>
            </a:r>
            <a:endParaRPr lang="en-US" altLang="ko-KR" sz="1200" dirty="0"/>
          </a:p>
          <a:p>
            <a:pPr marL="0" indent="0" algn="just">
              <a:buFont typeface="Arial" charset="0"/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10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Datasets and Experimental Setup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64106" y="989379"/>
            <a:ext cx="8629200" cy="583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dirty="0"/>
              <a:t>다양한 데이터셋에 </a:t>
            </a:r>
            <a:r>
              <a:rPr lang="ko-KR" altLang="en-US" dirty="0">
                <a:solidFill>
                  <a:srgbClr val="0070C0"/>
                </a:solidFill>
              </a:rPr>
              <a:t>같은 구조를 지닌 모형으로 실험하고</a:t>
            </a:r>
            <a:r>
              <a:rPr lang="en-US" altLang="ko-KR" dirty="0">
                <a:solidFill>
                  <a:srgbClr val="0070C0"/>
                </a:solidFill>
              </a:rPr>
              <a:t>, pre-trained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word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vector</a:t>
            </a:r>
            <a:r>
              <a:rPr lang="ko-KR" altLang="en-US" dirty="0">
                <a:solidFill>
                  <a:srgbClr val="0070C0"/>
                </a:solidFill>
              </a:rPr>
              <a:t>로는 </a:t>
            </a:r>
            <a:r>
              <a:rPr lang="en-US" altLang="ko-KR" dirty="0">
                <a:solidFill>
                  <a:srgbClr val="0070C0"/>
                </a:solidFill>
              </a:rPr>
              <a:t>continuous bag of words </a:t>
            </a:r>
            <a:r>
              <a:rPr lang="ko-KR" altLang="en-US" dirty="0">
                <a:solidFill>
                  <a:srgbClr val="0070C0"/>
                </a:solidFill>
              </a:rPr>
              <a:t>방식으로 학습된 </a:t>
            </a:r>
            <a:r>
              <a:rPr lang="en-US" altLang="ko-KR" dirty="0">
                <a:solidFill>
                  <a:srgbClr val="0070C0"/>
                </a:solidFill>
              </a:rPr>
              <a:t>word vector </a:t>
            </a:r>
            <a:r>
              <a:rPr lang="ko-KR" altLang="en-US" dirty="0">
                <a:solidFill>
                  <a:srgbClr val="0070C0"/>
                </a:solidFill>
              </a:rPr>
              <a:t>활용</a:t>
            </a:r>
            <a:r>
              <a:rPr lang="en-US" altLang="ko-KR" dirty="0"/>
              <a:t> </a:t>
            </a:r>
            <a:endParaRPr lang="en-US" altLang="ko-KR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ADE99-6DCE-4222-BA00-7E72DBDAF498}"/>
              </a:ext>
            </a:extLst>
          </p:cNvPr>
          <p:cNvSpPr txBox="1"/>
          <p:nvPr/>
        </p:nvSpPr>
        <p:spPr>
          <a:xfrm>
            <a:off x="6311" y="6610369"/>
            <a:ext cx="816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solidFill>
                  <a:srgbClr val="00B050"/>
                </a:solidFill>
              </a:rPr>
              <a:t>Efficient Estimation of Word Representations in Vector Space (https://arxiv.org/pdf/1301.3781.pdf)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0E6368-7AD8-4DEA-9B85-E4CB9BB74CB2}"/>
              </a:ext>
            </a:extLst>
          </p:cNvPr>
          <p:cNvGrpSpPr/>
          <p:nvPr/>
        </p:nvGrpSpPr>
        <p:grpSpPr>
          <a:xfrm>
            <a:off x="1609284" y="1778570"/>
            <a:ext cx="5925433" cy="4575899"/>
            <a:chOff x="798819" y="1778570"/>
            <a:chExt cx="5925433" cy="457589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1B4E02D-88FC-4134-9D9B-AB3186E133B0}"/>
                </a:ext>
              </a:extLst>
            </p:cNvPr>
            <p:cNvGrpSpPr/>
            <p:nvPr/>
          </p:nvGrpSpPr>
          <p:grpSpPr>
            <a:xfrm>
              <a:off x="798819" y="1778570"/>
              <a:ext cx="2718220" cy="4575899"/>
              <a:chOff x="798819" y="1778570"/>
              <a:chExt cx="2718220" cy="4575899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91E8C7BD-BB67-4F03-8E80-0FA72E3E4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819" y="4194469"/>
                <a:ext cx="2718220" cy="2160000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7457754A-241E-4DB1-8BBA-D646F857EF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929" y="1778570"/>
                <a:ext cx="2640000" cy="2160000"/>
              </a:xfrm>
              <a:prstGeom prst="rect">
                <a:avLst/>
              </a:prstGeom>
            </p:spPr>
          </p:pic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96A7A85-9B6C-46BD-AE08-0646E8B585D9}"/>
                </a:ext>
              </a:extLst>
            </p:cNvPr>
            <p:cNvGrpSpPr/>
            <p:nvPr/>
          </p:nvGrpSpPr>
          <p:grpSpPr>
            <a:xfrm>
              <a:off x="4058195" y="1778570"/>
              <a:ext cx="2666057" cy="4460843"/>
              <a:chOff x="4058195" y="1893626"/>
              <a:chExt cx="2666057" cy="4460843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F792E24C-6F3B-4A41-9CB5-4C4D36019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4255" y="4194469"/>
                <a:ext cx="1633936" cy="2160000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8EDAB6EC-B389-44D0-9F55-E654AB32FF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58195" y="1893626"/>
                <a:ext cx="2666057" cy="21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3230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Discussion (1/2)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64106" y="989379"/>
            <a:ext cx="8629200" cy="583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dirty="0">
                <a:solidFill>
                  <a:srgbClr val="0070C0"/>
                </a:solidFill>
              </a:rPr>
              <a:t>pre-trained word vector</a:t>
            </a:r>
            <a:r>
              <a:rPr lang="ko-KR" altLang="en-US" dirty="0">
                <a:solidFill>
                  <a:srgbClr val="0070C0"/>
                </a:solidFill>
              </a:rPr>
              <a:t>를 사용만해도 성능이 증가</a:t>
            </a:r>
            <a:r>
              <a:rPr lang="en-US" altLang="ko-KR" dirty="0">
                <a:solidFill>
                  <a:srgbClr val="0070C0"/>
                </a:solidFill>
              </a:rPr>
              <a:t>, fine-tuning</a:t>
            </a:r>
            <a:r>
              <a:rPr lang="ko-KR" altLang="en-US" dirty="0">
                <a:solidFill>
                  <a:srgbClr val="0070C0"/>
                </a:solidFill>
              </a:rPr>
              <a:t>하는 경우에는</a:t>
            </a:r>
            <a:r>
              <a:rPr lang="en-US" altLang="ko-KR" dirty="0">
                <a:solidFill>
                  <a:srgbClr val="0070C0"/>
                </a:solidFill>
              </a:rPr>
              <a:t> word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vector</a:t>
            </a:r>
            <a:r>
              <a:rPr lang="ko-KR" altLang="en-US" dirty="0">
                <a:solidFill>
                  <a:srgbClr val="0070C0"/>
                </a:solidFill>
              </a:rPr>
              <a:t>가 </a:t>
            </a:r>
            <a:r>
              <a:rPr lang="en-US" altLang="ko-KR" dirty="0">
                <a:solidFill>
                  <a:srgbClr val="0070C0"/>
                </a:solidFill>
              </a:rPr>
              <a:t>task-specific</a:t>
            </a:r>
            <a:r>
              <a:rPr lang="ko-KR" altLang="en-US" dirty="0">
                <a:solidFill>
                  <a:srgbClr val="0070C0"/>
                </a:solidFill>
              </a:rPr>
              <a:t>하게 </a:t>
            </a:r>
            <a:r>
              <a:rPr lang="en-US" altLang="ko-KR" dirty="0">
                <a:solidFill>
                  <a:srgbClr val="0070C0"/>
                </a:solidFill>
              </a:rPr>
              <a:t>semantic</a:t>
            </a:r>
            <a:r>
              <a:rPr lang="ko-KR" altLang="en-US" dirty="0">
                <a:solidFill>
                  <a:srgbClr val="0070C0"/>
                </a:solidFill>
              </a:rPr>
              <a:t>을 잘 </a:t>
            </a:r>
            <a:r>
              <a:rPr lang="en-US" altLang="ko-KR" dirty="0">
                <a:solidFill>
                  <a:srgbClr val="0070C0"/>
                </a:solidFill>
              </a:rPr>
              <a:t>encoding</a:t>
            </a:r>
            <a:r>
              <a:rPr lang="ko-KR" altLang="en-US" dirty="0">
                <a:solidFill>
                  <a:srgbClr val="0070C0"/>
                </a:solidFill>
              </a:rPr>
              <a:t>함 </a:t>
            </a:r>
            <a:endParaRPr lang="en-US" altLang="ko-KR" dirty="0">
              <a:solidFill>
                <a:srgbClr val="0070C0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4F0554C-02DB-4163-BD8D-92BA75F349F6}"/>
              </a:ext>
            </a:extLst>
          </p:cNvPr>
          <p:cNvGrpSpPr/>
          <p:nvPr/>
        </p:nvGrpSpPr>
        <p:grpSpPr>
          <a:xfrm>
            <a:off x="803383" y="1817359"/>
            <a:ext cx="7537235" cy="3960000"/>
            <a:chOff x="341342" y="2010299"/>
            <a:chExt cx="7537235" cy="396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1FC672D-DAB9-46F1-9E5A-F9517551F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342" y="2010299"/>
              <a:ext cx="4803844" cy="39600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143DC9F-9460-4C10-954D-6FEA8F079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6637" y="2010299"/>
              <a:ext cx="2511940" cy="3960000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156F80-0BCF-4DFC-A106-8A93237F474A}"/>
              </a:ext>
            </a:extLst>
          </p:cNvPr>
          <p:cNvSpPr/>
          <p:nvPr/>
        </p:nvSpPr>
        <p:spPr>
          <a:xfrm>
            <a:off x="4773336" y="1988191"/>
            <a:ext cx="394282" cy="59981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54A1D3-BC68-4182-B771-2C16D7165D75}"/>
              </a:ext>
            </a:extLst>
          </p:cNvPr>
          <p:cNvSpPr/>
          <p:nvPr/>
        </p:nvSpPr>
        <p:spPr>
          <a:xfrm>
            <a:off x="5926821" y="2189527"/>
            <a:ext cx="2332139" cy="1239473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94A840-C611-4898-A670-ED49996A746C}"/>
              </a:ext>
            </a:extLst>
          </p:cNvPr>
          <p:cNvSpPr/>
          <p:nvPr/>
        </p:nvSpPr>
        <p:spPr>
          <a:xfrm>
            <a:off x="6772647" y="5624594"/>
            <a:ext cx="601275" cy="15276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3D6F5-552E-424C-929D-0C76904B674E}"/>
              </a:ext>
            </a:extLst>
          </p:cNvPr>
          <p:cNvSpPr txBox="1"/>
          <p:nvPr/>
        </p:nvSpPr>
        <p:spPr>
          <a:xfrm>
            <a:off x="6522440" y="5803048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Sentiment analysis dataset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6C2C9C-A844-4594-9E6C-F3B9DB4AF61F}"/>
              </a:ext>
            </a:extLst>
          </p:cNvPr>
          <p:cNvSpPr/>
          <p:nvPr/>
        </p:nvSpPr>
        <p:spPr>
          <a:xfrm>
            <a:off x="803383" y="1988191"/>
            <a:ext cx="4803844" cy="293615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Discussion (2/2)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3B7F-CCFC-4C2C-8D86-D3AEC7E3AF6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64106" y="989379"/>
            <a:ext cx="8629200" cy="583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dirty="0"/>
              <a:t>pre-trained word vector</a:t>
            </a:r>
            <a:r>
              <a:rPr lang="ko-KR" altLang="en-US" dirty="0"/>
              <a:t>가 존재하지 않는 </a:t>
            </a:r>
            <a:r>
              <a:rPr lang="en-US" altLang="ko-KR" dirty="0"/>
              <a:t>word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5"/>
                </a:solidFill>
              </a:rPr>
              <a:t>pre-trained word vector</a:t>
            </a:r>
            <a:r>
              <a:rPr lang="ko-KR" altLang="en-US" dirty="0">
                <a:solidFill>
                  <a:schemeClr val="accent5"/>
                </a:solidFill>
              </a:rPr>
              <a:t>의 각 </a:t>
            </a:r>
            <a:r>
              <a:rPr lang="en-US" altLang="ko-KR" dirty="0">
                <a:solidFill>
                  <a:schemeClr val="accent5"/>
                </a:solidFill>
              </a:rPr>
              <a:t>dimension</a:t>
            </a:r>
            <a:r>
              <a:rPr lang="ko-KR" altLang="en-US" dirty="0">
                <a:solidFill>
                  <a:schemeClr val="accent5"/>
                </a:solidFill>
              </a:rPr>
              <a:t>의 </a:t>
            </a:r>
            <a:r>
              <a:rPr lang="en-US" altLang="ko-KR" dirty="0">
                <a:solidFill>
                  <a:schemeClr val="accent5"/>
                </a:solidFill>
              </a:rPr>
              <a:t>variance</a:t>
            </a:r>
            <a:r>
              <a:rPr lang="ko-KR" altLang="en-US" dirty="0">
                <a:solidFill>
                  <a:schemeClr val="accent5"/>
                </a:solidFill>
              </a:rPr>
              <a:t>를 반영하여 </a:t>
            </a:r>
            <a:r>
              <a:rPr lang="en-US" altLang="ko-KR" dirty="0">
                <a:solidFill>
                  <a:schemeClr val="accent5"/>
                </a:solidFill>
              </a:rPr>
              <a:t>initialization </a:t>
            </a:r>
            <a:r>
              <a:rPr lang="ko-KR" altLang="en-US" dirty="0">
                <a:solidFill>
                  <a:schemeClr val="accent5"/>
                </a:solidFill>
              </a:rPr>
              <a:t>하는 것이 좋음</a:t>
            </a:r>
            <a:endParaRPr lang="en-US" altLang="ko-KR" dirty="0">
              <a:solidFill>
                <a:schemeClr val="accent5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5C76D0-6756-43C2-8D14-C75AD5DDC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585"/>
          <a:stretch/>
        </p:blipFill>
        <p:spPr>
          <a:xfrm>
            <a:off x="2624138" y="2180888"/>
            <a:ext cx="3895725" cy="385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8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yPresentation">
      <a:majorFont>
        <a:latin typeface="Helvetica"/>
        <a:ea typeface="다음_Regular"/>
        <a:cs typeface=""/>
      </a:majorFont>
      <a:minorFont>
        <a:latin typeface="Helvetica"/>
        <a:ea typeface="다음_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4294</TotalTime>
  <Words>483</Words>
  <Application>Microsoft Office PowerPoint</Application>
  <PresentationFormat>화면 슬라이드 쇼(4:3)</PresentationFormat>
  <Paragraphs>95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다음_Regular</vt:lpstr>
      <vt:lpstr>맑은 고딕</vt:lpstr>
      <vt:lpstr>Arial</vt:lpstr>
      <vt:lpstr>Cambria Math</vt:lpstr>
      <vt:lpstr>Helvetica</vt:lpstr>
      <vt:lpstr>Office 테마</vt:lpstr>
      <vt:lpstr>Convolutional Neural Networks for Sentence Classification</vt:lpstr>
      <vt:lpstr>Agenda</vt:lpstr>
      <vt:lpstr>Abstract</vt:lpstr>
      <vt:lpstr>Introduction</vt:lpstr>
      <vt:lpstr>Model : CNN-multichannel</vt:lpstr>
      <vt:lpstr>Model : Variation</vt:lpstr>
      <vt:lpstr>Datasets and Experimental Setup</vt:lpstr>
      <vt:lpstr>Results and Discussion (1/2)</vt:lpstr>
      <vt:lpstr>Results and Discussion (2/2)</vt:lpstr>
      <vt:lpstr>Conclusion</vt:lpstr>
      <vt:lpstr>Q &amp; A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김보섭/연구원/SW센터 인공지능(연)AI Algorithm Task(boseop.kim@lge.com)</dc:creator>
  <cp:lastModifiedBy>김보섭[ 대학원석사과정졸업 / 산업경영공학과 ]</cp:lastModifiedBy>
  <cp:revision>366</cp:revision>
  <dcterms:created xsi:type="dcterms:W3CDTF">2018-09-10T01:28:32Z</dcterms:created>
  <dcterms:modified xsi:type="dcterms:W3CDTF">2019-01-11T15:12:53Z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