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5" r:id="rId19"/>
    <p:sldId id="266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7"/>
  </p:normalViewPr>
  <p:slideViewPr>
    <p:cSldViewPr snapToGrid="0">
      <p:cViewPr varScale="1">
        <p:scale>
          <a:sx n="146" d="100"/>
          <a:sy n="146" d="100"/>
        </p:scale>
        <p:origin x="12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9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01204A-F286-4717-98F2-464C537DF6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803688-B632-4805-B7C3-114982776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A056-2BE1-465D-A238-D3A3A10BFDAC}" type="datetimeFigureOut">
              <a:rPr lang="ko-KR" altLang="en-US" smtClean="0"/>
              <a:t>2018. 12. 8.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9BCE0-EDB4-4287-AF02-0554205DF2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77279C-370E-4DEC-88A6-CA5BBA1B2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78870-0888-44B4-9E3C-D2CC735A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8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65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91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38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68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002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189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93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31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370f588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4a370f588c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4a370f588c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370f588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4a370f588c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4a370f588c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21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footprint가 작으면 main memory에 access할 일이 없기때문에, cache memory를 사용할 수 있어 그만큼 빠르다!</a:t>
            </a:r>
            <a:endParaRPr/>
          </a:p>
        </p:txBody>
      </p:sp>
      <p:sp>
        <p:nvSpPr>
          <p:cNvPr id="87" name="Google Shape;8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900844"/>
            <a:ext cx="7772400" cy="130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143000" y="2975021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8532" y="988014"/>
            <a:ext cx="8630193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4845" y="121287"/>
            <a:ext cx="7886700" cy="64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0" y="83602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AE194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775152" y="644743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775152" y="63204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1569705"/>
            <a:ext cx="7772400" cy="130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1" dirty="0">
                <a:latin typeface="+mn-lt"/>
              </a:rPr>
              <a:t>Enriching Word Vectors with</a:t>
            </a:r>
            <a:br>
              <a:rPr lang="en-US" sz="3300" b="1" dirty="0">
                <a:latin typeface="+mn-lt"/>
              </a:rPr>
            </a:br>
            <a:r>
              <a:rPr lang="en-US" sz="3300" b="1" dirty="0" err="1">
                <a:latin typeface="+mn-lt"/>
              </a:rPr>
              <a:t>Subword</a:t>
            </a:r>
            <a:r>
              <a:rPr lang="en-US" sz="3300" b="1" dirty="0">
                <a:latin typeface="+mn-lt"/>
              </a:rPr>
              <a:t> Information</a:t>
            </a:r>
            <a:endParaRPr sz="3300" b="1" dirty="0">
              <a:latin typeface="+mn-lt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143000" y="3643882"/>
            <a:ext cx="685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+mn-lt"/>
                <a:ea typeface="+mn-ea"/>
              </a:rPr>
              <a:t>2018.12.08</a:t>
            </a:r>
            <a:br>
              <a:rPr lang="en-US" dirty="0">
                <a:latin typeface="+mn-lt"/>
                <a:ea typeface="+mn-ea"/>
              </a:rPr>
            </a:br>
            <a:r>
              <a:rPr lang="en-US" dirty="0">
                <a:latin typeface="+mn-lt"/>
                <a:ea typeface="+mn-ea"/>
              </a:rPr>
              <a:t>김보섭</a:t>
            </a:r>
            <a:endParaRPr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latin typeface="+mn-lt"/>
              </a:rPr>
              <a:t>Human similarity judgement</a:t>
            </a:r>
            <a:r>
              <a:rPr lang="ko-KR" altLang="en-US" dirty="0">
                <a:latin typeface="+mn-lt"/>
              </a:rPr>
              <a:t>와의 비교를 통해서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제안한 방법이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OOV, Rare words, morphologically rich language</a:t>
            </a:r>
            <a:r>
              <a:rPr lang="ko-KR" altLang="en-US" dirty="0">
                <a:latin typeface="+mn-lt"/>
              </a:rPr>
              <a:t>에 대해서 성능이 좋음을 보임</a:t>
            </a:r>
            <a:endParaRPr lang="ko-KR" altLang="en-US" sz="400" dirty="0"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(1/5)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10</a:t>
            </a:fld>
            <a:endParaRPr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96D6CB-4315-42E4-A59B-6FC0F809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853" y="1777043"/>
            <a:ext cx="349429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3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latin typeface="+mn-lt"/>
              </a:rPr>
              <a:t>Word analogy tasks</a:t>
            </a:r>
            <a:r>
              <a:rPr lang="ko-KR" altLang="en-US" dirty="0">
                <a:latin typeface="+mn-lt"/>
              </a:rPr>
              <a:t>에서 특히 제안한 방법론이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syntactic tasks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에서 좋은 성능을 보임을 알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(2/5)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11</a:t>
            </a:fld>
            <a:endParaRPr>
              <a:latin typeface="+mn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F85E29-88CC-48BE-9AAA-251F87065E3F}"/>
              </a:ext>
            </a:extLst>
          </p:cNvPr>
          <p:cNvGrpSpPr/>
          <p:nvPr/>
        </p:nvGrpSpPr>
        <p:grpSpPr>
          <a:xfrm>
            <a:off x="203013" y="1812625"/>
            <a:ext cx="8737974" cy="3600000"/>
            <a:chOff x="343677" y="1959821"/>
            <a:chExt cx="8737974" cy="360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AB48CC9-83B3-4767-821B-3CDAF9081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5293" y="2499821"/>
              <a:ext cx="2686358" cy="2520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7A78BF-B809-47A3-AD60-F979A2C07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677" y="1959821"/>
              <a:ext cx="5967913" cy="3600000"/>
            </a:xfrm>
            <a:prstGeom prst="rect">
              <a:avLst/>
            </a:prstGeom>
          </p:spPr>
        </p:pic>
      </p:grpSp>
      <p:sp>
        <p:nvSpPr>
          <p:cNvPr id="9" name="Google Shape;55;p7">
            <a:extLst>
              <a:ext uri="{FF2B5EF4-FFF2-40B4-BE49-F238E27FC236}">
                <a16:creationId xmlns:a16="http://schemas.microsoft.com/office/drawing/2014/main" id="{383EAC44-6E3A-4ECD-B9FD-A9E9599B0C58}"/>
              </a:ext>
            </a:extLst>
          </p:cNvPr>
          <p:cNvSpPr txBox="1"/>
          <p:nvPr/>
        </p:nvSpPr>
        <p:spPr>
          <a:xfrm>
            <a:off x="2117" y="6629100"/>
            <a:ext cx="81666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000" dirty="0">
                <a:solidFill>
                  <a:srgbClr val="00B050"/>
                </a:solidFill>
                <a:latin typeface="+mn-lt"/>
              </a:rPr>
              <a:t>https://nlp.stanford.edu/projects/glove/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965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character n-gram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만 사용해도</a:t>
            </a:r>
            <a:r>
              <a:rPr lang="en-US" altLang="ko-KR" dirty="0">
                <a:latin typeface="+mn-lt"/>
              </a:rPr>
              <a:t>, Morphological feature engineering</a:t>
            </a:r>
            <a:r>
              <a:rPr lang="ko-KR" altLang="en-US" dirty="0">
                <a:latin typeface="+mn-lt"/>
              </a:rPr>
              <a:t>하여 활용하는 다른 연구들보다 더 좋은 성능을 보임을 알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(3/5)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12</a:t>
            </a:fld>
            <a:endParaRPr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E1E228-BF47-493A-BFE2-AEE75863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14" y="1781222"/>
            <a:ext cx="724477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7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OOV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 대처할 수 있고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, internal structure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를 고려하므로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training corpus</a:t>
            </a:r>
            <a:r>
              <a:rPr lang="ko-KR" altLang="en-US" dirty="0">
                <a:latin typeface="+mn-lt"/>
              </a:rPr>
              <a:t>가 적어도 상대적으로 다른 방법론에 비해서 잘 학습함을 알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(4/5)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13</a:t>
            </a:fld>
            <a:endParaRPr>
              <a:latin typeface="+mn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8E3CCE-26CB-4AB8-8863-4CABFF3B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51" y="1782240"/>
            <a:ext cx="727549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9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character n-gram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n &gt;=5 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이상 활용하는 것이 좋으며</a:t>
            </a:r>
            <a:r>
              <a:rPr lang="en-US" altLang="ko-KR" dirty="0">
                <a:latin typeface="+mn-lt"/>
              </a:rPr>
              <a:t>, SISG </a:t>
            </a:r>
            <a:r>
              <a:rPr lang="ko-KR" altLang="en-US" dirty="0">
                <a:latin typeface="+mn-lt"/>
              </a:rPr>
              <a:t>기반의 </a:t>
            </a:r>
            <a:r>
              <a:rPr lang="en-US" altLang="ko-KR" dirty="0">
                <a:latin typeface="+mn-lt"/>
              </a:rPr>
              <a:t>word vector</a:t>
            </a:r>
            <a:r>
              <a:rPr lang="ko-KR" altLang="en-US" dirty="0">
                <a:latin typeface="+mn-lt"/>
              </a:rPr>
              <a:t>를 사용하면 </a:t>
            </a:r>
            <a:r>
              <a:rPr lang="en-US" altLang="ko-KR" dirty="0">
                <a:latin typeface="+mn-lt"/>
              </a:rPr>
              <a:t>Language Modeling </a:t>
            </a:r>
            <a:r>
              <a:rPr lang="ko-KR" altLang="en-US" dirty="0">
                <a:latin typeface="+mn-lt"/>
              </a:rPr>
              <a:t>성능도 좋아짐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Results (5/5)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14</a:t>
            </a:fld>
            <a:endParaRPr>
              <a:latin typeface="+mn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86D49D-08A5-4A23-BAA6-678253E71B4D}"/>
              </a:ext>
            </a:extLst>
          </p:cNvPr>
          <p:cNvGrpSpPr/>
          <p:nvPr/>
        </p:nvGrpSpPr>
        <p:grpSpPr>
          <a:xfrm>
            <a:off x="454483" y="1814211"/>
            <a:ext cx="8235034" cy="2880000"/>
            <a:chOff x="342668" y="1782991"/>
            <a:chExt cx="8235034" cy="288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5C97A9-80D2-4AF8-BD56-3646B61B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668" y="1782991"/>
              <a:ext cx="4742256" cy="28800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C8245D-C4E4-42E7-94E6-CAD7C2B4D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9680" y="1782991"/>
              <a:ext cx="3418022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68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57399" y="975224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character n-gram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 방식은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의 중요한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morpheme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을 어느 정도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modeling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하며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, OOV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 대한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 similarity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도 잘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modeling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할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>
                <a:latin typeface="+mn-lt"/>
              </a:rPr>
              <a:t>Qualitative analysis (1/2)</a:t>
            </a:r>
            <a:endParaRPr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15</a:t>
            </a:fld>
            <a:endParaRPr>
              <a:latin typeface="+mn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A73B34-0400-463A-B464-AFFD8F481516}"/>
              </a:ext>
            </a:extLst>
          </p:cNvPr>
          <p:cNvGrpSpPr/>
          <p:nvPr/>
        </p:nvGrpSpPr>
        <p:grpSpPr>
          <a:xfrm>
            <a:off x="442754" y="1817924"/>
            <a:ext cx="8258493" cy="4817764"/>
            <a:chOff x="408511" y="1710874"/>
            <a:chExt cx="8258493" cy="481776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2458340-364E-4E5F-8A18-CF371FFA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3808" y="3288638"/>
              <a:ext cx="2483044" cy="324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A34373-3535-465B-9A49-75A08B6DB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3656" y="1710874"/>
              <a:ext cx="5463348" cy="144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5322AF1-E2D7-475A-8B87-FBB2FFD6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511" y="3468638"/>
              <a:ext cx="3121778" cy="288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F7B8ADB-0595-4DBE-9747-C24B56FA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511" y="1710874"/>
              <a:ext cx="2644034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17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57399" y="975224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dirty="0">
                <a:solidFill>
                  <a:srgbClr val="0070C0"/>
                </a:solidFill>
                <a:latin typeface="+mn-lt"/>
              </a:rPr>
              <a:t>character n-gram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 방식은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의 중요한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morpheme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을 어느 정도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modeling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하며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, OOV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에 대한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 similarity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도 잘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modeling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할 수 있음</a:t>
            </a:r>
            <a:endParaRPr lang="ko-KR" altLang="en-US" sz="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>
                <a:latin typeface="+mn-lt"/>
              </a:rPr>
              <a:t>Qualitative analysis (2/2)</a:t>
            </a:r>
            <a:endParaRPr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16</a:t>
            </a:fld>
            <a:endParaRPr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70E876-C603-4B9F-BBBE-B82E4C5B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81" y="1776998"/>
            <a:ext cx="488423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6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Helvetica" pitchFamily="2" charset="0"/>
              </a:rPr>
              <a:t>Conclusion</a:t>
            </a:r>
            <a:endParaRPr dirty="0">
              <a:latin typeface="Helvetica" pitchFamily="2" charset="0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Helvetica" pitchFamily="2" charset="0"/>
              </a:rPr>
              <a:t>17</a:t>
            </a:fld>
            <a:endParaRPr>
              <a:latin typeface="Helvetica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387E8-D3FA-4353-BBA5-36504E4F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7" y="1629000"/>
            <a:ext cx="429490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1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6025" y="1157288"/>
            <a:ext cx="41719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685800" y="2777786"/>
            <a:ext cx="7772400" cy="130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감사합니다.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58532" y="989379"/>
            <a:ext cx="8630193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Abstract</a:t>
            </a:r>
            <a:endParaRPr dirty="0">
              <a:latin typeface="+mn-lt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Introduction</a:t>
            </a:r>
            <a:endParaRPr dirty="0">
              <a:latin typeface="+mn-lt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Model</a:t>
            </a:r>
            <a:endParaRPr dirty="0">
              <a:latin typeface="+mn-lt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Experimental setup</a:t>
            </a:r>
            <a:endParaRPr dirty="0">
              <a:latin typeface="+mn-lt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Results</a:t>
            </a: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Qualitative analysis</a:t>
            </a: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1" dirty="0">
                <a:latin typeface="+mn-lt"/>
              </a:rPr>
              <a:t>Conclusion</a:t>
            </a:r>
            <a:endParaRPr dirty="0">
              <a:latin typeface="+mn-lt"/>
            </a:endParaRPr>
          </a:p>
          <a:p>
            <a:pPr marL="457200" lvl="0" indent="-254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latin typeface="+mn-lt"/>
            </a:endParaRPr>
          </a:p>
          <a:p>
            <a:pPr marL="457200" lvl="0" indent="-254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latin typeface="+mn-lt"/>
            </a:endParaRPr>
          </a:p>
          <a:p>
            <a:pPr marL="457200" lvl="0" indent="-254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latin typeface="+mn-lt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Agenda</a:t>
            </a:r>
            <a:endParaRPr dirty="0">
              <a:latin typeface="+mn-lt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2</a:t>
            </a:fld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Abstract</a:t>
            </a:r>
            <a:endParaRPr dirty="0">
              <a:latin typeface="+mn-lt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3</a:t>
            </a:fld>
            <a:endParaRPr>
              <a:latin typeface="+mn-lt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1371601" y="1193597"/>
            <a:ext cx="6400799" cy="4874376"/>
            <a:chOff x="1370479" y="1193597"/>
            <a:chExt cx="6400799" cy="4874376"/>
          </a:xfrm>
        </p:grpSpPr>
        <p:pic>
          <p:nvPicPr>
            <p:cNvPr id="43" name="Google Shape;43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70479" y="1193597"/>
              <a:ext cx="6400799" cy="16258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" name="Google Shape;44;p6"/>
            <p:cNvGrpSpPr/>
            <p:nvPr/>
          </p:nvGrpSpPr>
          <p:grpSpPr>
            <a:xfrm>
              <a:off x="1559856" y="3124200"/>
              <a:ext cx="6022044" cy="2943774"/>
              <a:chOff x="1369356" y="3124200"/>
              <a:chExt cx="6022044" cy="2943774"/>
            </a:xfrm>
          </p:grpSpPr>
          <p:pic>
            <p:nvPicPr>
              <p:cNvPr id="45" name="Google Shape;45;p6"/>
              <p:cNvPicPr preferRelativeResize="0"/>
              <p:nvPr/>
            </p:nvPicPr>
            <p:blipFill rotWithShape="1">
              <a:blip r:embed="rId4">
                <a:alphaModFix/>
              </a:blip>
              <a:srcRect b="36354"/>
              <a:stretch/>
            </p:blipFill>
            <p:spPr>
              <a:xfrm>
                <a:off x="1369356" y="3124200"/>
                <a:ext cx="2974044" cy="2943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46;p6"/>
              <p:cNvPicPr preferRelativeResize="0"/>
              <p:nvPr/>
            </p:nvPicPr>
            <p:blipFill rotWithShape="1">
              <a:blip r:embed="rId4">
                <a:alphaModFix/>
              </a:blip>
              <a:srcRect t="63642"/>
              <a:stretch/>
            </p:blipFill>
            <p:spPr>
              <a:xfrm>
                <a:off x="4417356" y="3581400"/>
                <a:ext cx="2974044" cy="16817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대부분의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word의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continuous representation (aka. word vector)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을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만들어내는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방법론은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parameter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sharing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을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하지않음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 err="1">
                <a:solidFill>
                  <a:srgbClr val="000000"/>
                </a:solidFill>
                <a:latin typeface="+mn-lt"/>
              </a:rPr>
              <a:t>위와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같은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방법론들은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word의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internal structure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고려하지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않음</a:t>
            </a:r>
            <a:endParaRPr dirty="0">
              <a:solidFill>
                <a:schemeClr val="accent5"/>
              </a:solidFill>
              <a:latin typeface="+mn-l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>
                <a:solidFill>
                  <a:srgbClr val="000000"/>
                </a:solidFill>
                <a:latin typeface="+mn-lt"/>
              </a:rPr>
              <a:t>→ morphologically rich language (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eg.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French, Spanish)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적용하기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n-lt"/>
              </a:rPr>
              <a:t>힘듦</a:t>
            </a: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endParaRPr sz="400" dirty="0"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400" dirty="0"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+mn-lt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Introduction (1/3)</a:t>
            </a:r>
            <a:endParaRPr dirty="0">
              <a:latin typeface="+mn-lt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4</a:t>
            </a:fld>
            <a:endParaRPr>
              <a:latin typeface="+mn-lt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2117" y="6629100"/>
            <a:ext cx="81666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+mn-lt"/>
              </a:rPr>
              <a:t>Stanford CS 224N course (http://web.stanford.edu/class/cs224n/lectures/lecture3.pdf)</a:t>
            </a:r>
            <a:endParaRPr dirty="0">
              <a:latin typeface="+mn-lt"/>
            </a:endParaRPr>
          </a:p>
        </p:txBody>
      </p:sp>
      <p:grpSp>
        <p:nvGrpSpPr>
          <p:cNvPr id="56" name="Google Shape;56;p7"/>
          <p:cNvGrpSpPr/>
          <p:nvPr/>
        </p:nvGrpSpPr>
        <p:grpSpPr>
          <a:xfrm>
            <a:off x="308611" y="1818609"/>
            <a:ext cx="8526778" cy="2807665"/>
            <a:chOff x="365762" y="1902349"/>
            <a:chExt cx="8526778" cy="2807665"/>
          </a:xfrm>
        </p:grpSpPr>
        <p:pic>
          <p:nvPicPr>
            <p:cNvPr id="57" name="Google Shape;5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5762" y="1902349"/>
              <a:ext cx="4206238" cy="2734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6300" y="1902349"/>
              <a:ext cx="4206240" cy="28076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7"/>
          <p:cNvSpPr/>
          <p:nvPr/>
        </p:nvSpPr>
        <p:spPr>
          <a:xfrm>
            <a:off x="609600" y="2495550"/>
            <a:ext cx="304800" cy="1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2743200" y="2495550"/>
            <a:ext cx="990600" cy="15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7743825" y="1885950"/>
            <a:ext cx="657300" cy="228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>
                <a:solidFill>
                  <a:schemeClr val="accent5"/>
                </a:solidFill>
                <a:latin typeface="+mn-lt"/>
              </a:rPr>
              <a:t>character-level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information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을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이용하면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word의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internal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structure을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고려</a:t>
            </a:r>
            <a:endParaRPr lang="en-US" dirty="0">
              <a:solidFill>
                <a:schemeClr val="accent5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>
                <a:latin typeface="+mn-lt"/>
              </a:rPr>
              <a:t> →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Out of Vocabulary (OOV)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대처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더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좋은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representation을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얻을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수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있음</a:t>
            </a:r>
            <a:endParaRPr dirty="0">
              <a:solidFill>
                <a:schemeClr val="accent5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400" dirty="0"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endParaRPr dirty="0">
              <a:solidFill>
                <a:srgbClr val="000000"/>
              </a:solidFill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400" dirty="0">
              <a:latin typeface="+mn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latin typeface="+mn-lt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Introduction (2/3)</a:t>
            </a:r>
            <a:endParaRPr dirty="0">
              <a:latin typeface="+mn-lt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5</a:t>
            </a:fld>
            <a:endParaRPr>
              <a:latin typeface="+mn-lt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2117" y="6477000"/>
            <a:ext cx="8166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50"/>
                </a:solidFill>
                <a:latin typeface="+mn-lt"/>
              </a:rPr>
              <a:t>Vylomova, Ekaterina, et al. "Word representation models for morphologically rich languages in neural machine translation." </a:t>
            </a:r>
            <a:endParaRPr sz="1000">
              <a:solidFill>
                <a:srgbClr val="00B050"/>
              </a:solidFill>
              <a:latin typeface="+mn-lt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50"/>
                </a:solidFill>
                <a:latin typeface="+mn-lt"/>
              </a:rPr>
              <a:t>arXiv preprint arXiv:1606.04217 (2016)</a:t>
            </a:r>
            <a:endParaRPr>
              <a:latin typeface="+mn-lt"/>
            </a:endParaRPr>
          </a:p>
        </p:txBody>
      </p:sp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780991"/>
            <a:ext cx="6400800" cy="4557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dirty="0">
                <a:latin typeface="+mn-lt"/>
              </a:rPr>
              <a:t>본 </a:t>
            </a:r>
            <a:r>
              <a:rPr lang="en-US" dirty="0" err="1">
                <a:latin typeface="+mn-lt"/>
              </a:rPr>
              <a:t>논문에서는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character-level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information</a:t>
            </a:r>
            <a:r>
              <a:rPr lang="en-US" dirty="0" err="1">
                <a:latin typeface="+mn-lt"/>
              </a:rPr>
              <a:t>을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고려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subword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information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을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고려하는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skip-gram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기반의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모형을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제안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(aka,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FastText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latin typeface="+mn-lt"/>
              </a:rPr>
              <a:t>Introduction (3/3)</a:t>
            </a:r>
            <a:endParaRPr>
              <a:latin typeface="+mn-lt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6</a:t>
            </a:fld>
            <a:endParaRPr>
              <a:latin typeface="+mn-lt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2117" y="6629400"/>
            <a:ext cx="8166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50"/>
                </a:solidFill>
                <a:latin typeface="+mn-lt"/>
              </a:rPr>
              <a:t>Mikolov, Tomas, et al. "Efficient estimation of word representations in vector space." arXiv preprint arXiv:1301.3781 (2013).</a:t>
            </a:r>
            <a:endParaRPr>
              <a:latin typeface="+mn-lt"/>
            </a:endParaRPr>
          </a:p>
        </p:txBody>
      </p:sp>
      <p:pic>
        <p:nvPicPr>
          <p:cNvPr id="82" name="Google Shape;82;p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868" y="4591621"/>
            <a:ext cx="3850265" cy="18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8F5FADD-5E26-4B59-9066-46CB15ABDE24}"/>
              </a:ext>
            </a:extLst>
          </p:cNvPr>
          <p:cNvGrpSpPr/>
          <p:nvPr/>
        </p:nvGrpSpPr>
        <p:grpSpPr>
          <a:xfrm>
            <a:off x="431886" y="1815987"/>
            <a:ext cx="8280229" cy="2520000"/>
            <a:chOff x="182880" y="1815987"/>
            <a:chExt cx="8280229" cy="2520000"/>
          </a:xfrm>
        </p:grpSpPr>
        <p:pic>
          <p:nvPicPr>
            <p:cNvPr id="83" name="Google Shape;83;p9"/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2880" y="1815987"/>
              <a:ext cx="3751862" cy="25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C2C44F-FC8D-4C39-9DB9-7345BC607529}"/>
                </a:ext>
              </a:extLst>
            </p:cNvPr>
            <p:cNvSpPr txBox="1"/>
            <p:nvPr/>
          </p:nvSpPr>
          <p:spPr>
            <a:xfrm>
              <a:off x="4866392" y="2537378"/>
              <a:ext cx="359671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+mn-lt"/>
                </a:rPr>
                <a:t>Subword</a:t>
              </a:r>
              <a:r>
                <a:rPr lang="en-US" altLang="ko-KR" sz="1600" dirty="0">
                  <a:latin typeface="+mn-lt"/>
                </a:rPr>
                <a:t> information</a:t>
              </a:r>
            </a:p>
            <a:p>
              <a:endParaRPr lang="en-US" altLang="ko-KR" sz="1600" dirty="0">
                <a:latin typeface="+mn-lt"/>
              </a:endParaRPr>
            </a:p>
            <a:p>
              <a:r>
                <a:rPr lang="en-US" altLang="ko-KR" sz="1600" dirty="0" err="1">
                  <a:latin typeface="+mn-lt"/>
                </a:rPr>
                <a:t>eg.</a:t>
              </a:r>
              <a:r>
                <a:rPr lang="en-US" altLang="ko-KR" sz="1600" dirty="0">
                  <a:latin typeface="+mn-lt"/>
                </a:rPr>
                <a:t> Where</a:t>
              </a:r>
            </a:p>
            <a:p>
              <a:r>
                <a:rPr lang="en-US" altLang="ko-KR" sz="1600" dirty="0">
                  <a:latin typeface="+mn-lt"/>
                  <a:sym typeface="Wingdings" panose="05000000000000000000" pitchFamily="2" charset="2"/>
                </a:rPr>
                <a:t> &lt;</a:t>
              </a:r>
              <a:r>
                <a:rPr lang="en-US" altLang="ko-KR" sz="1600" dirty="0" err="1">
                  <a:latin typeface="+mn-lt"/>
                  <a:sym typeface="Wingdings" panose="05000000000000000000" pitchFamily="2" charset="2"/>
                </a:rPr>
                <a:t>wh</a:t>
              </a:r>
              <a:r>
                <a:rPr lang="en-US" altLang="ko-KR" sz="1600" dirty="0">
                  <a:latin typeface="+mn-lt"/>
                  <a:sym typeface="Wingdings" panose="05000000000000000000" pitchFamily="2" charset="2"/>
                </a:rPr>
                <a:t>, </a:t>
              </a:r>
              <a:r>
                <a:rPr lang="en-US" altLang="ko-KR" sz="1600" dirty="0" err="1">
                  <a:latin typeface="+mn-lt"/>
                  <a:sym typeface="Wingdings" panose="05000000000000000000" pitchFamily="2" charset="2"/>
                </a:rPr>
                <a:t>whe</a:t>
              </a:r>
              <a:r>
                <a:rPr lang="en-US" altLang="ko-KR" sz="1600" dirty="0">
                  <a:latin typeface="+mn-lt"/>
                  <a:sym typeface="Wingdings" panose="05000000000000000000" pitchFamily="2" charset="2"/>
                </a:rPr>
                <a:t>, her, ere, re&gt;, &lt;where&gt;</a:t>
              </a:r>
              <a:endParaRPr lang="ko-KR" altLang="en-US" sz="1600" dirty="0">
                <a:latin typeface="+mn-lt"/>
              </a:endParaRPr>
            </a:p>
          </p:txBody>
        </p:sp>
        <p:sp>
          <p:nvSpPr>
            <p:cNvPr id="3" name="더하기 기호 2">
              <a:extLst>
                <a:ext uri="{FF2B5EF4-FFF2-40B4-BE49-F238E27FC236}">
                  <a16:creationId xmlns:a16="http://schemas.microsoft.com/office/drawing/2014/main" id="{31BE9ACE-C688-45E7-88AB-EBD13DA9C437}"/>
                </a:ext>
              </a:extLst>
            </p:cNvPr>
            <p:cNvSpPr/>
            <p:nvPr/>
          </p:nvSpPr>
          <p:spPr>
            <a:xfrm>
              <a:off x="4101714" y="2819509"/>
              <a:ext cx="597705" cy="512956"/>
            </a:xfrm>
            <a:prstGeom prst="mathPl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4106" y="989379"/>
                <a:ext cx="8629200" cy="58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+mn-lt"/>
                  </a:rPr>
                  <a:t>skip-</a:t>
                </a:r>
                <a:r>
                  <a:rPr lang="en-US" dirty="0" err="1">
                    <a:latin typeface="+mn-lt"/>
                  </a:rPr>
                  <a:t>gram</a:t>
                </a:r>
                <a:r>
                  <a:rPr lang="ko-KR" altLang="en-US" dirty="0" err="1">
                    <a:latin typeface="+mn-lt"/>
                  </a:rPr>
                  <a:t>을</a:t>
                </a:r>
                <a:r>
                  <a:rPr lang="ko-KR" altLang="en-US" dirty="0">
                    <a:latin typeface="+mn-lt"/>
                  </a:rPr>
                  <a:t> </a:t>
                </a:r>
                <a:r>
                  <a:rPr lang="ko-KR" altLang="en-US" dirty="0" err="1">
                    <a:latin typeface="+mn-lt"/>
                  </a:rPr>
                  <a:t>기반으로하여</a:t>
                </a:r>
                <a:r>
                  <a:rPr lang="ko-KR" alt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morphology</a:t>
                </a:r>
                <a:r>
                  <a:rPr lang="ko-KR" altLang="en-US" dirty="0" err="1">
                    <a:latin typeface="+mn-lt"/>
                  </a:rPr>
                  <a:t>을</a:t>
                </a:r>
                <a:r>
                  <a:rPr lang="ko-KR" altLang="en-US" dirty="0">
                    <a:latin typeface="+mn-lt"/>
                  </a:rPr>
                  <a:t> </a:t>
                </a:r>
                <a:r>
                  <a:rPr lang="ko-KR" altLang="en-US" dirty="0" err="1">
                    <a:latin typeface="+mn-lt"/>
                  </a:rPr>
                  <a:t>고려하기위해</a:t>
                </a:r>
                <a:r>
                  <a:rPr lang="en-US" altLang="ko-KR" dirty="0">
                    <a:latin typeface="+mn-lt"/>
                  </a:rPr>
                  <a:t>, </a:t>
                </a:r>
                <a:r>
                  <a:rPr lang="en-US" dirty="0" err="1">
                    <a:solidFill>
                      <a:schemeClr val="accent5"/>
                    </a:solidFill>
                    <a:latin typeface="+mn-lt"/>
                  </a:rPr>
                  <a:t>subword</a:t>
                </a:r>
                <a:r>
                  <a:rPr lang="en-US" dirty="0">
                    <a:solidFill>
                      <a:schemeClr val="accent5"/>
                    </a:solidFill>
                    <a:latin typeface="+mn-lt"/>
                  </a:rPr>
                  <a:t> (character n-gram)</a:t>
                </a:r>
                <a:r>
                  <a:rPr lang="ko-KR" altLang="en-US" dirty="0">
                    <a:solidFill>
                      <a:schemeClr val="accent5"/>
                    </a:solidFill>
                    <a:latin typeface="+mn-lt"/>
                  </a:rPr>
                  <a:t>의 </a:t>
                </a:r>
                <a:r>
                  <a:rPr lang="en-US" dirty="0" err="1">
                    <a:solidFill>
                      <a:schemeClr val="accent5"/>
                    </a:solidFill>
                    <a:latin typeface="+mn-lt"/>
                  </a:rPr>
                  <a:t>representation</a:t>
                </a:r>
                <a:r>
                  <a:rPr lang="ko-KR" altLang="en-US" dirty="0" err="1">
                    <a:solidFill>
                      <a:schemeClr val="accent5"/>
                    </a:solidFill>
                    <a:latin typeface="+mn-lt"/>
                  </a:rPr>
                  <a:t>의</a:t>
                </a:r>
                <a:r>
                  <a:rPr lang="ko-KR" altLang="en-US" dirty="0">
                    <a:solidFill>
                      <a:schemeClr val="accent5"/>
                    </a:solidFill>
                    <a:latin typeface="+mn-lt"/>
                  </a:rPr>
                  <a:t> </a:t>
                </a:r>
                <a:r>
                  <a:rPr lang="ko-KR" altLang="en-US" dirty="0" err="1">
                    <a:solidFill>
                      <a:schemeClr val="accent5"/>
                    </a:solidFill>
                    <a:latin typeface="+mn-lt"/>
                  </a:rPr>
                  <a:t>합으로</a:t>
                </a:r>
                <a:r>
                  <a:rPr lang="ko-KR" altLang="en-US" dirty="0">
                    <a:solidFill>
                      <a:schemeClr val="accent5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+mn-lt"/>
                  </a:rPr>
                  <a:t>word </a:t>
                </a:r>
                <a:r>
                  <a:rPr lang="en-US" dirty="0" err="1">
                    <a:solidFill>
                      <a:schemeClr val="accent5"/>
                    </a:solidFill>
                    <a:latin typeface="+mn-lt"/>
                  </a:rPr>
                  <a:t>representation</a:t>
                </a:r>
                <a:r>
                  <a:rPr lang="ko-KR" altLang="en-US" dirty="0">
                    <a:solidFill>
                      <a:schemeClr val="accent5"/>
                    </a:solidFill>
                    <a:latin typeface="+mn-lt"/>
                  </a:rPr>
                  <a:t>을 표현</a:t>
                </a:r>
                <a:endParaRPr lang="en-US" altLang="ko-KR" dirty="0">
                  <a:solidFill>
                    <a:schemeClr val="accent5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60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+mn-lt"/>
                  </a:rPr>
                  <a:t>score function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+mn-lt"/>
                  </a:rPr>
                  <a:t>을 </a:t>
                </a:r>
                <a:r>
                  <a:rPr lang="en-US" altLang="ko-KR" sz="1600" dirty="0" err="1">
                    <a:solidFill>
                      <a:schemeClr val="accent5"/>
                    </a:solidFill>
                    <a:latin typeface="+mn-lt"/>
                  </a:rPr>
                  <a:t>subword</a:t>
                </a:r>
                <a:r>
                  <a:rPr lang="en-US" altLang="ko-KR" sz="1600" dirty="0">
                    <a:solidFill>
                      <a:schemeClr val="accent5"/>
                    </a:solidFill>
                    <a:latin typeface="+mn-lt"/>
                  </a:rPr>
                  <a:t> information</a:t>
                </a:r>
                <a:r>
                  <a:rPr lang="ko-KR" altLang="en-US" sz="1600" dirty="0">
                    <a:solidFill>
                      <a:schemeClr val="accent5"/>
                    </a:solidFill>
                    <a:latin typeface="+mn-lt"/>
                  </a:rPr>
                  <a:t>을</a:t>
                </a:r>
                <a:r>
                  <a:rPr lang="en-US" altLang="ko-KR" sz="1600" dirty="0">
                    <a:solidFill>
                      <a:schemeClr val="accent5"/>
                    </a:solidFill>
                    <a:latin typeface="+mn-lt"/>
                  </a:rPr>
                  <a:t> </a:t>
                </a:r>
                <a:r>
                  <a:rPr lang="ko-KR" altLang="en-US" sz="1600" dirty="0">
                    <a:solidFill>
                      <a:schemeClr val="accent5"/>
                    </a:solidFill>
                    <a:latin typeface="+mn-lt"/>
                  </a:rPr>
                  <a:t>고려하고</a:t>
                </a:r>
                <a:r>
                  <a:rPr lang="en-US" altLang="ko-KR" sz="1600" dirty="0">
                    <a:solidFill>
                      <a:schemeClr val="accent5"/>
                    </a:solidFill>
                    <a:latin typeface="+mn-lt"/>
                  </a:rPr>
                  <a:t>, parameter sharing</a:t>
                </a:r>
                <a:r>
                  <a:rPr lang="ko-KR" altLang="en-US" sz="1600" dirty="0">
                    <a:solidFill>
                      <a:schemeClr val="accent5"/>
                    </a:solidFill>
                    <a:latin typeface="+mn-lt"/>
                  </a:rPr>
                  <a:t>을 할 수 있도록 변경</a:t>
                </a:r>
                <a:endParaRPr lang="en-US" altLang="ko-KR" sz="160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000" dirty="0">
                  <a:solidFill>
                    <a:schemeClr val="accent5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400" dirty="0">
                  <a:solidFill>
                    <a:schemeClr val="tx1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rgbClr val="000000"/>
                  </a:solidFill>
                  <a:latin typeface="+mn-lt"/>
                </a:endParaRPr>
              </a:p>
              <a:p>
                <a:pPr marL="45720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rgbClr val="000000"/>
                  </a:solidFill>
                  <a:latin typeface="+mn-lt"/>
                </a:endParaRPr>
              </a:p>
              <a:p>
                <a:pPr marL="45720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solidFill>
                    <a:srgbClr val="000000"/>
                  </a:solidFill>
                  <a:latin typeface="+mn-lt"/>
                </a:endParaRPr>
              </a:p>
              <a:p>
                <a:pPr marL="45720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0" name="Google Shape;90;p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4106" y="989379"/>
                <a:ext cx="8629200" cy="5837400"/>
              </a:xfrm>
              <a:prstGeom prst="rect">
                <a:avLst/>
              </a:prstGeom>
              <a:blipFill>
                <a:blip r:embed="rId3"/>
                <a:stretch>
                  <a:fillRect l="-706" t="-1044" r="-7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Model (1/2)</a:t>
            </a:r>
            <a:endParaRPr sz="3000" dirty="0">
              <a:latin typeface="+mn-lt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7</a:t>
            </a:fld>
            <a:endParaRPr>
              <a:latin typeface="+mn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4A1772-F0BC-4F20-BF26-36EFF0B61FD7}"/>
              </a:ext>
            </a:extLst>
          </p:cNvPr>
          <p:cNvGrpSpPr/>
          <p:nvPr/>
        </p:nvGrpSpPr>
        <p:grpSpPr>
          <a:xfrm>
            <a:off x="649904" y="2856086"/>
            <a:ext cx="7844193" cy="3915336"/>
            <a:chOff x="955441" y="2775806"/>
            <a:chExt cx="7844193" cy="391533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F4439F5-68C4-4CAB-8D3C-BC1426607E41}"/>
                </a:ext>
              </a:extLst>
            </p:cNvPr>
            <p:cNvGrpSpPr/>
            <p:nvPr/>
          </p:nvGrpSpPr>
          <p:grpSpPr>
            <a:xfrm>
              <a:off x="3790387" y="2933474"/>
              <a:ext cx="5009247" cy="3600000"/>
              <a:chOff x="3790387" y="2896254"/>
              <a:chExt cx="5009247" cy="36000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032A3C4-9268-4DD2-9B88-F0BF6BEE13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808" b="871"/>
              <a:stretch/>
            </p:blipFill>
            <p:spPr>
              <a:xfrm>
                <a:off x="3790387" y="2896254"/>
                <a:ext cx="2543796" cy="3600000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CC14E62-1C82-4A3B-80E2-20ACD623F1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959" r="1215" b="2298"/>
              <a:stretch/>
            </p:blipFill>
            <p:spPr>
              <a:xfrm>
                <a:off x="6427854" y="2896254"/>
                <a:ext cx="2371780" cy="1800000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CF14C48-8643-42ED-8C7F-7AD9DC984CD8}"/>
                </a:ext>
              </a:extLst>
            </p:cNvPr>
            <p:cNvGrpSpPr/>
            <p:nvPr/>
          </p:nvGrpSpPr>
          <p:grpSpPr>
            <a:xfrm>
              <a:off x="955441" y="2775806"/>
              <a:ext cx="2644163" cy="3915336"/>
              <a:chOff x="496021" y="2807035"/>
              <a:chExt cx="2644163" cy="3915336"/>
            </a:xfrm>
          </p:grpSpPr>
          <p:pic>
            <p:nvPicPr>
              <p:cNvPr id="11" name="Google Shape;83;p9">
                <a:extLst>
                  <a:ext uri="{FF2B5EF4-FFF2-40B4-BE49-F238E27FC236}">
                    <a16:creationId xmlns:a16="http://schemas.microsoft.com/office/drawing/2014/main" id="{2843A6F4-E120-44EA-9297-24687C6D37C0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6">
                <a:alphaModFix/>
              </a:blip>
              <a:srcRect l="55185" b="13114"/>
              <a:stretch/>
            </p:blipFill>
            <p:spPr>
              <a:xfrm>
                <a:off x="712278" y="2807035"/>
                <a:ext cx="2211648" cy="2880000"/>
              </a:xfrm>
              <a:prstGeom prst="rect">
                <a:avLst/>
              </a:prstGeom>
              <a:noFill/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4A546CE-783E-4DD8-8BFF-2F1DBF93F15C}"/>
                      </a:ext>
                    </a:extLst>
                  </p:cNvPr>
                  <p:cNvSpPr txBox="1"/>
                  <p:nvPr/>
                </p:nvSpPr>
                <p:spPr>
                  <a:xfrm>
                    <a:off x="496021" y="5844502"/>
                    <a:ext cx="2644163" cy="8778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𝑈𝑤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600" dirty="0">
                      <a:latin typeface="+mn-lt"/>
                    </a:endParaRPr>
                  </a:p>
                  <a:p>
                    <a:pPr algn="ctr"/>
                    <a:endParaRPr lang="en-US" altLang="ko-KR" dirty="0"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en-US" altLang="ko-KR" sz="1200" b="0" i="1" dirty="0">
                      <a:latin typeface="+mn-lt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altLang="ko-KR" sz="1200" b="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4A546CE-783E-4DD8-8BFF-2F1DBF93F1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021" y="5844502"/>
                    <a:ext cx="2644163" cy="8778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9" b="-2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4611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skip-</a:t>
            </a:r>
            <a:r>
              <a:rPr lang="en-US" dirty="0" err="1">
                <a:latin typeface="+mn-lt"/>
              </a:rPr>
              <a:t>gram</a:t>
            </a:r>
            <a:r>
              <a:rPr lang="ko-KR" altLang="en-US" dirty="0" err="1">
                <a:latin typeface="+mn-lt"/>
              </a:rPr>
              <a:t>을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기반으로하여</a:t>
            </a:r>
            <a:r>
              <a:rPr lang="ko-KR" alt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morphology</a:t>
            </a:r>
            <a:r>
              <a:rPr lang="ko-KR" altLang="en-US" dirty="0" err="1">
                <a:latin typeface="+mn-lt"/>
              </a:rPr>
              <a:t>을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고려하기위해</a:t>
            </a:r>
            <a:r>
              <a:rPr lang="en-US" altLang="ko-KR" dirty="0">
                <a:latin typeface="+mn-lt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subword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(character n-gram)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의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representation</a:t>
            </a:r>
            <a:r>
              <a:rPr lang="ko-KR" altLang="en-US" dirty="0" err="1">
                <a:solidFill>
                  <a:schemeClr val="accent5"/>
                </a:solidFill>
                <a:latin typeface="+mn-lt"/>
              </a:rPr>
              <a:t>의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  <a:latin typeface="+mn-lt"/>
              </a:rPr>
              <a:t>합으로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word </a:t>
            </a:r>
            <a:r>
              <a:rPr lang="en-US" dirty="0" err="1">
                <a:solidFill>
                  <a:schemeClr val="accent5"/>
                </a:solidFill>
                <a:latin typeface="+mn-lt"/>
              </a:rPr>
              <a:t>representation</a:t>
            </a:r>
            <a:r>
              <a:rPr lang="ko-KR" altLang="en-US" dirty="0">
                <a:solidFill>
                  <a:schemeClr val="accent5"/>
                </a:solidFill>
                <a:latin typeface="+mn-lt"/>
              </a:rPr>
              <a:t>을 표현</a:t>
            </a:r>
            <a:endParaRPr lang="en-US" altLang="ko-KR" dirty="0">
              <a:solidFill>
                <a:schemeClr val="accent5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Model (2/2)</a:t>
            </a:r>
            <a:endParaRPr sz="3000" dirty="0">
              <a:latin typeface="+mn-lt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8</a:t>
            </a:fld>
            <a:endParaRPr>
              <a:latin typeface="+mn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C07DC0-3E5F-4FD5-95D7-297DF85A65EE}"/>
              </a:ext>
            </a:extLst>
          </p:cNvPr>
          <p:cNvGrpSpPr/>
          <p:nvPr/>
        </p:nvGrpSpPr>
        <p:grpSpPr>
          <a:xfrm>
            <a:off x="342228" y="2037775"/>
            <a:ext cx="8459545" cy="2625014"/>
            <a:chOff x="373007" y="2220646"/>
            <a:chExt cx="8459545" cy="262501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D91F9AA-2E70-4D13-BF61-0DCD1AA83B40}"/>
                </a:ext>
              </a:extLst>
            </p:cNvPr>
            <p:cNvGrpSpPr/>
            <p:nvPr/>
          </p:nvGrpSpPr>
          <p:grpSpPr>
            <a:xfrm>
              <a:off x="373007" y="2273153"/>
              <a:ext cx="3854118" cy="2520000"/>
              <a:chOff x="373007" y="2218416"/>
              <a:chExt cx="3854118" cy="25200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285A658-7C8D-42B1-B5D2-B4B83F39F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007" y="2218416"/>
                <a:ext cx="3854118" cy="2520000"/>
              </a:xfrm>
              <a:prstGeom prst="rect">
                <a:avLst/>
              </a:prstGeom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CDA2D4E-12FC-4FA9-82CD-C33DF8F6434D}"/>
                  </a:ext>
                </a:extLst>
              </p:cNvPr>
              <p:cNvSpPr/>
              <p:nvPr/>
            </p:nvSpPr>
            <p:spPr>
              <a:xfrm>
                <a:off x="3461339" y="3577310"/>
                <a:ext cx="682454" cy="138275"/>
              </a:xfrm>
              <a:prstGeom prst="roundRect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FDCCEF-9EAC-4CE1-A9E1-5AF97E704524}"/>
                    </a:ext>
                  </a:extLst>
                </p:cNvPr>
                <p:cNvSpPr txBox="1"/>
                <p:nvPr/>
              </p:nvSpPr>
              <p:spPr>
                <a:xfrm>
                  <a:off x="4511246" y="2220646"/>
                  <a:ext cx="4321306" cy="2625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+mn-lt"/>
                    </a:rPr>
                    <a:t>character 3-grams case</a:t>
                  </a:r>
                </a:p>
                <a:p>
                  <a:endParaRPr lang="en-US" altLang="ko-KR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𝑏𝑟𝑜𝑤𝑛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𝑏𝑟𝑜𝑤𝑛</m:t>
                                    </m:r>
                                  </m:sub>
                                </m:sSub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𝑡h𝑒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ko-KR" b="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𝑏𝑟𝑜𝑤𝑛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𝑏𝑟𝑜𝑤𝑛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ko-KR" b="0" dirty="0">
                    <a:latin typeface="+mn-lt"/>
                  </a:endParaRPr>
                </a:p>
                <a:p>
                  <a:endParaRPr lang="en-US" altLang="ko-KR" b="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𝑏𝑟𝑜𝑤𝑛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𝑐h𝑎𝑟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𝑔𝑟𝑎𝑚𝑠</m:t>
                            </m:r>
                          </m:e>
                        </m:d>
                      </m:oMath>
                    </m:oMathPara>
                  </a14:m>
                  <a:endParaRPr lang="en-US" altLang="ko-KR" b="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𝑏𝑟𝑜𝑤𝑛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𝑏𝑟𝑜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𝑟𝑜𝑤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&gt;,&lt;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𝑏𝑟𝑜𝑤𝑛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oMath>
                    </m:oMathPara>
                  </a14:m>
                  <a:endParaRPr lang="en-US" altLang="ko-KR" b="0" dirty="0">
                    <a:latin typeface="+mn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en-US" altLang="ko-KR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FDCCEF-9EAC-4CE1-A9E1-5AF97E704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246" y="2220646"/>
                  <a:ext cx="4321306" cy="2625014"/>
                </a:xfrm>
                <a:prstGeom prst="rect">
                  <a:avLst/>
                </a:prstGeom>
                <a:blipFill>
                  <a:blip r:embed="rId4"/>
                  <a:stretch>
                    <a:fillRect l="-423" t="-10905" b="-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264106" y="989379"/>
            <a:ext cx="8629200" cy="583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dirty="0">
                <a:latin typeface="+mn-lt"/>
              </a:rPr>
              <a:t>skip-gram,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cbow</a:t>
            </a:r>
            <a:r>
              <a:rPr lang="en-US" altLang="ko-KR" dirty="0">
                <a:latin typeface="+mn-lt"/>
              </a:rPr>
              <a:t> (continuous bag of words) </a:t>
            </a:r>
            <a:r>
              <a:rPr lang="ko-KR" altLang="en-US" dirty="0">
                <a:latin typeface="+mn-lt"/>
              </a:rPr>
              <a:t>방식과 비교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학습하는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word vector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는 모두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300 dimension,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+mn-lt"/>
              </a:rPr>
              <a:t>negative sampling </a:t>
            </a:r>
            <a:r>
              <a:rPr lang="ko-KR" altLang="en-US" dirty="0">
                <a:solidFill>
                  <a:srgbClr val="0070C0"/>
                </a:solidFill>
                <a:latin typeface="+mn-lt"/>
              </a:rPr>
              <a:t>방식으로 학습</a:t>
            </a:r>
            <a:endParaRPr lang="ko-KR" altLang="en-US" sz="400" dirty="0">
              <a:latin typeface="+mn-l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>
                <a:latin typeface="+mn-lt"/>
              </a:rPr>
              <a:t>Experimental setup</a:t>
            </a:r>
            <a:endParaRPr sz="3000" dirty="0">
              <a:latin typeface="+mn-lt"/>
            </a:endParaRPr>
          </a:p>
        </p:txBody>
      </p:sp>
      <p:sp>
        <p:nvSpPr>
          <p:cNvPr id="109" name="Google Shape;10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n-lt"/>
              </a:rPr>
              <a:t>9</a:t>
            </a:fld>
            <a:endParaRPr>
              <a:latin typeface="+mn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A33C30-359C-430F-BA5A-75186766D157}"/>
              </a:ext>
            </a:extLst>
          </p:cNvPr>
          <p:cNvGrpSpPr/>
          <p:nvPr/>
        </p:nvGrpSpPr>
        <p:grpSpPr>
          <a:xfrm>
            <a:off x="1299929" y="1814961"/>
            <a:ext cx="6544143" cy="4320000"/>
            <a:chOff x="885315" y="1895247"/>
            <a:chExt cx="6544143" cy="4320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5F6AD5D-5C38-4BCD-86E7-FA402DEA8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315" y="1895247"/>
              <a:ext cx="3057663" cy="2160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C62ADA-F051-4FD3-8443-6282BD31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765" y="1895247"/>
              <a:ext cx="3219693" cy="432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resentation">
      <a:majorFont>
        <a:latin typeface="Helvetica"/>
        <a:ea typeface="다음_Regular"/>
        <a:cs typeface=""/>
      </a:majorFont>
      <a:minorFont>
        <a:latin typeface="Helvetica"/>
        <a:ea typeface="다음_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602</Words>
  <Application>Microsoft Macintosh PowerPoint</Application>
  <PresentationFormat>On-screen Show (4:3)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Helvetica</vt:lpstr>
      <vt:lpstr>Office 테마</vt:lpstr>
      <vt:lpstr>Enriching Word Vectors with Subword Information</vt:lpstr>
      <vt:lpstr>Agenda</vt:lpstr>
      <vt:lpstr>Abstract</vt:lpstr>
      <vt:lpstr>Introduction (1/3)</vt:lpstr>
      <vt:lpstr>Introduction (2/3)</vt:lpstr>
      <vt:lpstr>Introduction (3/3)</vt:lpstr>
      <vt:lpstr>Model (1/2)</vt:lpstr>
      <vt:lpstr>Model (2/2)</vt:lpstr>
      <vt:lpstr>Experimental setup</vt:lpstr>
      <vt:lpstr>Results (1/5)</vt:lpstr>
      <vt:lpstr>Results (2/5)</vt:lpstr>
      <vt:lpstr>Results (3/5)</vt:lpstr>
      <vt:lpstr>Results (4/5)</vt:lpstr>
      <vt:lpstr>Results (5/5)</vt:lpstr>
      <vt:lpstr>Qualitative analysis (1/2)</vt:lpstr>
      <vt:lpstr>Qualitative analysis (2/2)</vt:lpstr>
      <vt:lpstr>Conclusion</vt:lpstr>
      <vt:lpstr>Q &amp; 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Enriching Word Vectors with Subword Information</dc:title>
  <dc:creator>KBS</dc:creator>
  <cp:lastModifiedBy>김보섭[ 대학원석사과정졸업 / 산업경영공학과 ]</cp:lastModifiedBy>
  <cp:revision>18</cp:revision>
  <dcterms:modified xsi:type="dcterms:W3CDTF">2018-12-08T05:02:26Z</dcterms:modified>
</cp:coreProperties>
</file>