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2" r:id="rId4"/>
    <p:sldId id="280" r:id="rId5"/>
    <p:sldId id="293" r:id="rId6"/>
    <p:sldId id="281" r:id="rId7"/>
    <p:sldId id="286" r:id="rId8"/>
    <p:sldId id="294" r:id="rId9"/>
    <p:sldId id="288" r:id="rId10"/>
    <p:sldId id="289" r:id="rId11"/>
    <p:sldId id="290" r:id="rId12"/>
    <p:sldId id="291" r:id="rId13"/>
    <p:sldId id="295" r:id="rId14"/>
    <p:sldId id="292" r:id="rId15"/>
    <p:sldId id="296" r:id="rId16"/>
    <p:sldId id="274" r:id="rId17"/>
    <p:sldId id="275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oungup" initials="k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C55A11"/>
    <a:srgbClr val="AE1948"/>
    <a:srgbClr val="00B050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86521" autoAdjust="0"/>
  </p:normalViewPr>
  <p:slideViewPr>
    <p:cSldViewPr snapToGrid="0">
      <p:cViewPr>
        <p:scale>
          <a:sx n="100" d="100"/>
          <a:sy n="100" d="100"/>
        </p:scale>
        <p:origin x="18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37D3F-3976-4E8C-851A-C55DE2002F3D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33960-D572-4988-A095-E9DD6F52B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08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99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Memory</a:t>
            </a:r>
            <a:r>
              <a:rPr lang="en-US" altLang="ko-KR" baseline="0" dirty="0" smtClean="0"/>
              <a:t> footprint</a:t>
            </a:r>
            <a:r>
              <a:rPr lang="ko-KR" altLang="en-US" baseline="0" smtClean="0"/>
              <a:t>가 작으면 </a:t>
            </a:r>
            <a:r>
              <a:rPr lang="en-US" altLang="ko-KR" baseline="0" dirty="0" smtClean="0"/>
              <a:t>main memory</a:t>
            </a:r>
            <a:r>
              <a:rPr lang="ko-KR" altLang="en-US" baseline="0" smtClean="0"/>
              <a:t>에 </a:t>
            </a:r>
            <a:r>
              <a:rPr lang="en-US" altLang="ko-KR" baseline="0" dirty="0" smtClean="0"/>
              <a:t>access</a:t>
            </a:r>
            <a:r>
              <a:rPr lang="ko-KR" altLang="en-US" baseline="0" smtClean="0"/>
              <a:t>할 일이 없기때문에</a:t>
            </a:r>
            <a:r>
              <a:rPr lang="en-US" altLang="ko-KR" baseline="0" dirty="0" smtClean="0"/>
              <a:t>, cache memory</a:t>
            </a:r>
            <a:r>
              <a:rPr lang="ko-KR" altLang="en-US" baseline="0" smtClean="0"/>
              <a:t>를 사용할 수 있어 그만큼 빠르다</a:t>
            </a:r>
            <a:r>
              <a:rPr lang="en-US" altLang="ko-KR" baseline="0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895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Memory</a:t>
            </a:r>
            <a:r>
              <a:rPr lang="en-US" altLang="ko-KR" baseline="0" dirty="0" smtClean="0"/>
              <a:t> footprint</a:t>
            </a:r>
            <a:r>
              <a:rPr lang="ko-KR" altLang="en-US" baseline="0" smtClean="0"/>
              <a:t>가 작으면 </a:t>
            </a:r>
            <a:r>
              <a:rPr lang="en-US" altLang="ko-KR" baseline="0" dirty="0" smtClean="0"/>
              <a:t>main memory</a:t>
            </a:r>
            <a:r>
              <a:rPr lang="ko-KR" altLang="en-US" baseline="0" smtClean="0"/>
              <a:t>에 </a:t>
            </a:r>
            <a:r>
              <a:rPr lang="en-US" altLang="ko-KR" baseline="0" dirty="0" smtClean="0"/>
              <a:t>access</a:t>
            </a:r>
            <a:r>
              <a:rPr lang="ko-KR" altLang="en-US" baseline="0" smtClean="0"/>
              <a:t>할 일이 없기때문에</a:t>
            </a:r>
            <a:r>
              <a:rPr lang="en-US" altLang="ko-KR" baseline="0" dirty="0" smtClean="0"/>
              <a:t>, cache memory</a:t>
            </a:r>
            <a:r>
              <a:rPr lang="ko-KR" altLang="en-US" baseline="0" smtClean="0"/>
              <a:t>를 사용할 수 있어 그만큼 빠르다</a:t>
            </a:r>
            <a:r>
              <a:rPr lang="en-US" altLang="ko-KR" baseline="0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77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Memory</a:t>
            </a:r>
            <a:r>
              <a:rPr lang="en-US" altLang="ko-KR" baseline="0" dirty="0" smtClean="0"/>
              <a:t> footprint</a:t>
            </a:r>
            <a:r>
              <a:rPr lang="ko-KR" altLang="en-US" baseline="0" smtClean="0"/>
              <a:t>가 작으면 </a:t>
            </a:r>
            <a:r>
              <a:rPr lang="en-US" altLang="ko-KR" baseline="0" dirty="0" smtClean="0"/>
              <a:t>main memory</a:t>
            </a:r>
            <a:r>
              <a:rPr lang="ko-KR" altLang="en-US" baseline="0" smtClean="0"/>
              <a:t>에 </a:t>
            </a:r>
            <a:r>
              <a:rPr lang="en-US" altLang="ko-KR" baseline="0" dirty="0" smtClean="0"/>
              <a:t>access</a:t>
            </a:r>
            <a:r>
              <a:rPr lang="ko-KR" altLang="en-US" baseline="0" smtClean="0"/>
              <a:t>할 일이 없기때문에</a:t>
            </a:r>
            <a:r>
              <a:rPr lang="en-US" altLang="ko-KR" baseline="0" dirty="0" smtClean="0"/>
              <a:t>, cache memory</a:t>
            </a:r>
            <a:r>
              <a:rPr lang="ko-KR" altLang="en-US" baseline="0" smtClean="0"/>
              <a:t>를 사용할 수 있어 그만큼 빠르다</a:t>
            </a:r>
            <a:r>
              <a:rPr lang="en-US" altLang="ko-KR" baseline="0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933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Memory</a:t>
            </a:r>
            <a:r>
              <a:rPr lang="en-US" altLang="ko-KR" baseline="0" dirty="0" smtClean="0"/>
              <a:t> footprint</a:t>
            </a:r>
            <a:r>
              <a:rPr lang="ko-KR" altLang="en-US" baseline="0" smtClean="0"/>
              <a:t>가 작으면 </a:t>
            </a:r>
            <a:r>
              <a:rPr lang="en-US" altLang="ko-KR" baseline="0" dirty="0" smtClean="0"/>
              <a:t>main memory</a:t>
            </a:r>
            <a:r>
              <a:rPr lang="ko-KR" altLang="en-US" baseline="0" smtClean="0"/>
              <a:t>에 </a:t>
            </a:r>
            <a:r>
              <a:rPr lang="en-US" altLang="ko-KR" baseline="0" dirty="0" smtClean="0"/>
              <a:t>access</a:t>
            </a:r>
            <a:r>
              <a:rPr lang="ko-KR" altLang="en-US" baseline="0" smtClean="0"/>
              <a:t>할 일이 없기때문에</a:t>
            </a:r>
            <a:r>
              <a:rPr lang="en-US" altLang="ko-KR" baseline="0" dirty="0" smtClean="0"/>
              <a:t>, cache memory</a:t>
            </a:r>
            <a:r>
              <a:rPr lang="ko-KR" altLang="en-US" baseline="0" smtClean="0"/>
              <a:t>를 사용할 수 있어 그만큼 빠르다</a:t>
            </a:r>
            <a:r>
              <a:rPr lang="en-US" altLang="ko-KR" baseline="0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552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59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74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Memory</a:t>
            </a:r>
            <a:r>
              <a:rPr lang="en-US" altLang="ko-KR" baseline="0" dirty="0" smtClean="0"/>
              <a:t> footprint</a:t>
            </a:r>
            <a:r>
              <a:rPr lang="ko-KR" altLang="en-US" baseline="0" smtClean="0"/>
              <a:t>가 작으면 </a:t>
            </a:r>
            <a:r>
              <a:rPr lang="en-US" altLang="ko-KR" baseline="0" dirty="0" smtClean="0"/>
              <a:t>main memory</a:t>
            </a:r>
            <a:r>
              <a:rPr lang="ko-KR" altLang="en-US" baseline="0" smtClean="0"/>
              <a:t>에 </a:t>
            </a:r>
            <a:r>
              <a:rPr lang="en-US" altLang="ko-KR" baseline="0" dirty="0" smtClean="0"/>
              <a:t>access</a:t>
            </a:r>
            <a:r>
              <a:rPr lang="ko-KR" altLang="en-US" baseline="0" smtClean="0"/>
              <a:t>할 일이 없기때문에</a:t>
            </a:r>
            <a:r>
              <a:rPr lang="en-US" altLang="ko-KR" baseline="0" dirty="0" smtClean="0"/>
              <a:t>, cache memory</a:t>
            </a:r>
            <a:r>
              <a:rPr lang="ko-KR" altLang="en-US" baseline="0" smtClean="0"/>
              <a:t>를 사용할 수 있어 그만큼 빠르다</a:t>
            </a:r>
            <a:r>
              <a:rPr lang="en-US" altLang="ko-KR" baseline="0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269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Memory</a:t>
            </a:r>
            <a:r>
              <a:rPr lang="en-US" altLang="ko-KR" baseline="0" dirty="0" smtClean="0"/>
              <a:t> footprint</a:t>
            </a:r>
            <a:r>
              <a:rPr lang="ko-KR" altLang="en-US" baseline="0" smtClean="0"/>
              <a:t>가 작으면 </a:t>
            </a:r>
            <a:r>
              <a:rPr lang="en-US" altLang="ko-KR" baseline="0" dirty="0" smtClean="0"/>
              <a:t>main memory</a:t>
            </a:r>
            <a:r>
              <a:rPr lang="ko-KR" altLang="en-US" baseline="0" smtClean="0"/>
              <a:t>에 </a:t>
            </a:r>
            <a:r>
              <a:rPr lang="en-US" altLang="ko-KR" baseline="0" dirty="0" smtClean="0"/>
              <a:t>access</a:t>
            </a:r>
            <a:r>
              <a:rPr lang="ko-KR" altLang="en-US" baseline="0" smtClean="0"/>
              <a:t>할 일이 없기때문에</a:t>
            </a:r>
            <a:r>
              <a:rPr lang="en-US" altLang="ko-KR" baseline="0" dirty="0" smtClean="0"/>
              <a:t>, cache memory</a:t>
            </a:r>
            <a:r>
              <a:rPr lang="ko-KR" altLang="en-US" baseline="0" smtClean="0"/>
              <a:t>를 사용할 수 있어 그만큼 빠르다</a:t>
            </a:r>
            <a:r>
              <a:rPr lang="en-US" altLang="ko-KR" baseline="0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101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Memory</a:t>
            </a:r>
            <a:r>
              <a:rPr lang="en-US" altLang="ko-KR" baseline="0" dirty="0" smtClean="0"/>
              <a:t> footprint</a:t>
            </a:r>
            <a:r>
              <a:rPr lang="ko-KR" altLang="en-US" baseline="0" smtClean="0"/>
              <a:t>가 작으면 </a:t>
            </a:r>
            <a:r>
              <a:rPr lang="en-US" altLang="ko-KR" baseline="0" dirty="0" smtClean="0"/>
              <a:t>main memory</a:t>
            </a:r>
            <a:r>
              <a:rPr lang="ko-KR" altLang="en-US" baseline="0" smtClean="0"/>
              <a:t>에 </a:t>
            </a:r>
            <a:r>
              <a:rPr lang="en-US" altLang="ko-KR" baseline="0" dirty="0" smtClean="0"/>
              <a:t>access</a:t>
            </a:r>
            <a:r>
              <a:rPr lang="ko-KR" altLang="en-US" baseline="0" smtClean="0"/>
              <a:t>할 일이 없기때문에</a:t>
            </a:r>
            <a:r>
              <a:rPr lang="en-US" altLang="ko-KR" baseline="0" dirty="0" smtClean="0"/>
              <a:t>, cache memory</a:t>
            </a:r>
            <a:r>
              <a:rPr lang="ko-KR" altLang="en-US" baseline="0" smtClean="0"/>
              <a:t>를 사용할 수 있어 그만큼 빠르다</a:t>
            </a:r>
            <a:r>
              <a:rPr lang="en-US" altLang="ko-KR" baseline="0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769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Memory</a:t>
            </a:r>
            <a:r>
              <a:rPr lang="en-US" altLang="ko-KR" baseline="0" dirty="0" smtClean="0"/>
              <a:t> footprint</a:t>
            </a:r>
            <a:r>
              <a:rPr lang="ko-KR" altLang="en-US" baseline="0" smtClean="0"/>
              <a:t>가 작으면 </a:t>
            </a:r>
            <a:r>
              <a:rPr lang="en-US" altLang="ko-KR" baseline="0" dirty="0" smtClean="0"/>
              <a:t>main memory</a:t>
            </a:r>
            <a:r>
              <a:rPr lang="ko-KR" altLang="en-US" baseline="0" smtClean="0"/>
              <a:t>에 </a:t>
            </a:r>
            <a:r>
              <a:rPr lang="en-US" altLang="ko-KR" baseline="0" dirty="0" smtClean="0"/>
              <a:t>access</a:t>
            </a:r>
            <a:r>
              <a:rPr lang="ko-KR" altLang="en-US" baseline="0" smtClean="0"/>
              <a:t>할 일이 없기때문에</a:t>
            </a:r>
            <a:r>
              <a:rPr lang="en-US" altLang="ko-KR" baseline="0" dirty="0" smtClean="0"/>
              <a:t>, cache memory</a:t>
            </a:r>
            <a:r>
              <a:rPr lang="ko-KR" altLang="en-US" baseline="0" smtClean="0"/>
              <a:t>를 사용할 수 있어 그만큼 빠르다</a:t>
            </a:r>
            <a:r>
              <a:rPr lang="en-US" altLang="ko-KR" baseline="0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346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Memory</a:t>
            </a:r>
            <a:r>
              <a:rPr lang="en-US" altLang="ko-KR" baseline="0" dirty="0" smtClean="0"/>
              <a:t> footprint</a:t>
            </a:r>
            <a:r>
              <a:rPr lang="ko-KR" altLang="en-US" baseline="0" smtClean="0"/>
              <a:t>가 작으면 </a:t>
            </a:r>
            <a:r>
              <a:rPr lang="en-US" altLang="ko-KR" baseline="0" dirty="0" smtClean="0"/>
              <a:t>main memory</a:t>
            </a:r>
            <a:r>
              <a:rPr lang="ko-KR" altLang="en-US" baseline="0" smtClean="0"/>
              <a:t>에 </a:t>
            </a:r>
            <a:r>
              <a:rPr lang="en-US" altLang="ko-KR" baseline="0" dirty="0" smtClean="0"/>
              <a:t>access</a:t>
            </a:r>
            <a:r>
              <a:rPr lang="ko-KR" altLang="en-US" baseline="0" smtClean="0"/>
              <a:t>할 일이 없기때문에</a:t>
            </a:r>
            <a:r>
              <a:rPr lang="en-US" altLang="ko-KR" baseline="0" dirty="0" smtClean="0"/>
              <a:t>, cache memory</a:t>
            </a:r>
            <a:r>
              <a:rPr lang="ko-KR" altLang="en-US" baseline="0" smtClean="0"/>
              <a:t>를 사용할 수 있어 그만큼 빠르다</a:t>
            </a:r>
            <a:r>
              <a:rPr lang="en-US" altLang="ko-KR" baseline="0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65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Memory</a:t>
            </a:r>
            <a:r>
              <a:rPr lang="en-US" altLang="ko-KR" baseline="0" dirty="0" smtClean="0"/>
              <a:t> footprint</a:t>
            </a:r>
            <a:r>
              <a:rPr lang="ko-KR" altLang="en-US" baseline="0" smtClean="0"/>
              <a:t>가 작으면 </a:t>
            </a:r>
            <a:r>
              <a:rPr lang="en-US" altLang="ko-KR" baseline="0" dirty="0" smtClean="0"/>
              <a:t>main memory</a:t>
            </a:r>
            <a:r>
              <a:rPr lang="ko-KR" altLang="en-US" baseline="0" smtClean="0"/>
              <a:t>에 </a:t>
            </a:r>
            <a:r>
              <a:rPr lang="en-US" altLang="ko-KR" baseline="0" dirty="0" smtClean="0"/>
              <a:t>access</a:t>
            </a:r>
            <a:r>
              <a:rPr lang="ko-KR" altLang="en-US" baseline="0" smtClean="0"/>
              <a:t>할 일이 없기때문에</a:t>
            </a:r>
            <a:r>
              <a:rPr lang="en-US" altLang="ko-KR" baseline="0" dirty="0" smtClean="0"/>
              <a:t>, cache memory</a:t>
            </a:r>
            <a:r>
              <a:rPr lang="ko-KR" altLang="en-US" baseline="0" smtClean="0"/>
              <a:t>를 사용할 수 있어 그만큼 빠르다</a:t>
            </a:r>
            <a:r>
              <a:rPr lang="en-US" altLang="ko-KR" baseline="0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612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Memory</a:t>
            </a:r>
            <a:r>
              <a:rPr lang="en-US" altLang="ko-KR" baseline="0" dirty="0" smtClean="0"/>
              <a:t> footprint</a:t>
            </a:r>
            <a:r>
              <a:rPr lang="ko-KR" altLang="en-US" baseline="0" smtClean="0"/>
              <a:t>가 작으면 </a:t>
            </a:r>
            <a:r>
              <a:rPr lang="en-US" altLang="ko-KR" baseline="0" dirty="0" smtClean="0"/>
              <a:t>main memory</a:t>
            </a:r>
            <a:r>
              <a:rPr lang="ko-KR" altLang="en-US" baseline="0" smtClean="0"/>
              <a:t>에 </a:t>
            </a:r>
            <a:r>
              <a:rPr lang="en-US" altLang="ko-KR" baseline="0" dirty="0" smtClean="0"/>
              <a:t>access</a:t>
            </a:r>
            <a:r>
              <a:rPr lang="ko-KR" altLang="en-US" baseline="0" smtClean="0"/>
              <a:t>할 일이 없기때문에</a:t>
            </a:r>
            <a:r>
              <a:rPr lang="en-US" altLang="ko-KR" baseline="0" dirty="0" smtClean="0"/>
              <a:t>, cache memory</a:t>
            </a:r>
            <a:r>
              <a:rPr lang="ko-KR" altLang="en-US" baseline="0" smtClean="0"/>
              <a:t>를 사용할 수 있어 그만큼 빠르다</a:t>
            </a:r>
            <a:r>
              <a:rPr lang="en-US" altLang="ko-KR" baseline="0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349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Memory</a:t>
            </a:r>
            <a:r>
              <a:rPr lang="en-US" altLang="ko-KR" baseline="0" dirty="0" smtClean="0"/>
              <a:t> footprint</a:t>
            </a:r>
            <a:r>
              <a:rPr lang="ko-KR" altLang="en-US" baseline="0" smtClean="0"/>
              <a:t>가 작으면 </a:t>
            </a:r>
            <a:r>
              <a:rPr lang="en-US" altLang="ko-KR" baseline="0" dirty="0" smtClean="0"/>
              <a:t>main memory</a:t>
            </a:r>
            <a:r>
              <a:rPr lang="ko-KR" altLang="en-US" baseline="0" smtClean="0"/>
              <a:t>에 </a:t>
            </a:r>
            <a:r>
              <a:rPr lang="en-US" altLang="ko-KR" baseline="0" dirty="0" smtClean="0"/>
              <a:t>access</a:t>
            </a:r>
            <a:r>
              <a:rPr lang="ko-KR" altLang="en-US" baseline="0" smtClean="0"/>
              <a:t>할 일이 없기때문에</a:t>
            </a:r>
            <a:r>
              <a:rPr lang="en-US" altLang="ko-KR" baseline="0" dirty="0" smtClean="0"/>
              <a:t>, cache memory</a:t>
            </a:r>
            <a:r>
              <a:rPr lang="ko-KR" altLang="en-US" baseline="0" smtClean="0"/>
              <a:t>를 사용할 수 있어 그만큼 빠르다</a:t>
            </a:r>
            <a:r>
              <a:rPr lang="en-US" altLang="ko-KR" baseline="0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610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900844"/>
            <a:ext cx="7772400" cy="1302429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975021"/>
            <a:ext cx="6858000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532" y="988014"/>
            <a:ext cx="8630193" cy="583733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845" y="121287"/>
            <a:ext cx="7886700" cy="64506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36022"/>
            <a:ext cx="9144000" cy="0"/>
          </a:xfrm>
          <a:prstGeom prst="line">
            <a:avLst/>
          </a:prstGeom>
          <a:ln w="19050">
            <a:solidFill>
              <a:srgbClr val="AE1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5152" y="6447431"/>
            <a:ext cx="2057400" cy="365125"/>
          </a:xfrm>
        </p:spPr>
        <p:txBody>
          <a:bodyPr/>
          <a:lstStyle/>
          <a:p>
            <a:fld id="{D4653B7F-CCFC-4C2C-8D86-D3AEC7E3AF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5152" y="63204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53B7F-CCFC-4C2C-8D86-D3AEC7E3AF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69705"/>
            <a:ext cx="7772400" cy="1302429"/>
          </a:xfrm>
        </p:spPr>
        <p:txBody>
          <a:bodyPr>
            <a:normAutofit/>
          </a:bodyPr>
          <a:lstStyle/>
          <a:p>
            <a:r>
              <a:rPr lang="en-US" altLang="ko-KR" sz="3300" b="1" dirty="0" smtClean="0"/>
              <a:t>Deep contextualized </a:t>
            </a:r>
            <a:br>
              <a:rPr lang="en-US" altLang="ko-KR" sz="3300" b="1" dirty="0" smtClean="0"/>
            </a:br>
            <a:r>
              <a:rPr lang="en-US" altLang="ko-KR" sz="3300" b="1" dirty="0" smtClean="0"/>
              <a:t>word representations</a:t>
            </a:r>
            <a:endParaRPr lang="ko-KR" altLang="en-US" sz="33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43882"/>
            <a:ext cx="6858000" cy="646331"/>
          </a:xfrm>
        </p:spPr>
        <p:txBody>
          <a:bodyPr>
            <a:spAutoFit/>
          </a:bodyPr>
          <a:lstStyle/>
          <a:p>
            <a:r>
              <a:rPr lang="en-US" altLang="ko-KR" dirty="0" smtClean="0"/>
              <a:t>2018.12.22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mtClean="0"/>
              <a:t>김보섭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14844" y="121287"/>
            <a:ext cx="9029156" cy="645068"/>
          </a:xfrm>
        </p:spPr>
        <p:txBody>
          <a:bodyPr>
            <a:normAutofit fontScale="90000"/>
          </a:bodyPr>
          <a:lstStyle/>
          <a:p>
            <a:r>
              <a:rPr lang="en-US" altLang="ko-KR" sz="4400" b="1" dirty="0" err="1"/>
              <a:t>ELMo</a:t>
            </a:r>
            <a:r>
              <a:rPr lang="en-US" altLang="ko-KR" sz="4400" b="1" dirty="0"/>
              <a:t> -</a:t>
            </a:r>
            <a:r>
              <a:rPr lang="en-US" altLang="ko-KR" sz="4400" b="1" dirty="0" smtClean="0"/>
              <a:t> </a:t>
            </a:r>
            <a:r>
              <a:rPr lang="en-US" altLang="ko-KR" sz="2200" b="1" dirty="0" smtClean="0"/>
              <a:t>pre-trained bidirectional language model architecture</a:t>
            </a:r>
            <a:endParaRPr lang="ko-KR" altLang="en-US" sz="2200" dirty="0"/>
          </a:p>
        </p:txBody>
      </p:sp>
      <p:grpSp>
        <p:nvGrpSpPr>
          <p:cNvPr id="9" name="그룹 8"/>
          <p:cNvGrpSpPr/>
          <p:nvPr/>
        </p:nvGrpSpPr>
        <p:grpSpPr>
          <a:xfrm>
            <a:off x="2208600" y="1282692"/>
            <a:ext cx="4726800" cy="5267352"/>
            <a:chOff x="1729317" y="1442507"/>
            <a:chExt cx="4726800" cy="526735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9844" y="1442507"/>
              <a:ext cx="4725746" cy="14400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9317" y="3558659"/>
              <a:ext cx="4726800" cy="31512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024589" y="3082084"/>
                  <a:ext cx="1362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9" y="3082084"/>
                  <a:ext cx="136256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6364" r="-36364" b="-65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3874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106" y="989379"/>
            <a:ext cx="8629200" cy="5837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dirty="0" smtClean="0"/>
              <a:t>NLP model</a:t>
            </a:r>
            <a:r>
              <a:rPr lang="ko-KR" altLang="en-US" smtClean="0"/>
              <a:t>에 </a:t>
            </a:r>
            <a:r>
              <a:rPr lang="en-US" altLang="ko-KR" dirty="0" err="1" smtClean="0">
                <a:solidFill>
                  <a:srgbClr val="0070C0"/>
                </a:solidFill>
              </a:rPr>
              <a:t>ELMo</a:t>
            </a:r>
            <a:r>
              <a:rPr lang="ko-KR" altLang="en-US" smtClean="0">
                <a:solidFill>
                  <a:srgbClr val="0070C0"/>
                </a:solidFill>
              </a:rPr>
              <a:t>를 추가하는 것만으로 성능을 크게 개선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smtClean="0">
                <a:solidFill>
                  <a:srgbClr val="0070C0"/>
                </a:solidFill>
              </a:rPr>
              <a:t>이는 </a:t>
            </a:r>
            <a:r>
              <a:rPr lang="en-US" altLang="ko-KR" dirty="0" smtClean="0">
                <a:solidFill>
                  <a:srgbClr val="0070C0"/>
                </a:solidFill>
              </a:rPr>
              <a:t>task model</a:t>
            </a:r>
            <a:r>
              <a:rPr lang="ko-KR" altLang="en-US" smtClean="0">
                <a:solidFill>
                  <a:srgbClr val="0070C0"/>
                </a:solidFill>
              </a:rPr>
              <a:t>이 </a:t>
            </a:r>
            <a:r>
              <a:rPr lang="en-US" altLang="ko-KR" dirty="0" smtClean="0">
                <a:solidFill>
                  <a:srgbClr val="0070C0"/>
                </a:solidFill>
              </a:rPr>
              <a:t>deep </a:t>
            </a:r>
            <a:r>
              <a:rPr lang="en-US" altLang="ko-KR" dirty="0" err="1" smtClean="0">
                <a:solidFill>
                  <a:srgbClr val="0070C0"/>
                </a:solidFill>
              </a:rPr>
              <a:t>biLM</a:t>
            </a:r>
            <a:r>
              <a:rPr lang="ko-KR" altLang="en-US" smtClean="0">
                <a:solidFill>
                  <a:srgbClr val="0070C0"/>
                </a:solidFill>
              </a:rPr>
              <a:t>이 </a:t>
            </a:r>
            <a:r>
              <a:rPr lang="en-US" altLang="ko-KR" dirty="0" smtClean="0">
                <a:solidFill>
                  <a:srgbClr val="0070C0"/>
                </a:solidFill>
              </a:rPr>
              <a:t>encoding</a:t>
            </a:r>
            <a:r>
              <a:rPr lang="ko-KR" altLang="en-US" smtClean="0">
                <a:solidFill>
                  <a:srgbClr val="0070C0"/>
                </a:solidFill>
              </a:rPr>
              <a:t>한 </a:t>
            </a:r>
            <a:r>
              <a:rPr lang="en-US" altLang="ko-KR" dirty="0" smtClean="0">
                <a:solidFill>
                  <a:srgbClr val="0070C0"/>
                </a:solidFill>
              </a:rPr>
              <a:t>context</a:t>
            </a:r>
            <a:r>
              <a:rPr lang="ko-KR" altLang="en-US" smtClean="0">
                <a:solidFill>
                  <a:srgbClr val="0070C0"/>
                </a:solidFill>
              </a:rPr>
              <a:t>를 활용할 수 있기 때문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09" y="1919712"/>
            <a:ext cx="860778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4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(1/3)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106" y="989379"/>
            <a:ext cx="8629200" cy="5837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dirty="0">
                <a:solidFill>
                  <a:srgbClr val="0070C0"/>
                </a:solidFill>
              </a:rPr>
              <a:t>d</a:t>
            </a:r>
            <a:r>
              <a:rPr lang="en-US" altLang="ko-KR" dirty="0" smtClean="0">
                <a:solidFill>
                  <a:srgbClr val="0070C0"/>
                </a:solidFill>
              </a:rPr>
              <a:t>eep </a:t>
            </a:r>
            <a:r>
              <a:rPr lang="en-US" altLang="ko-KR" dirty="0" err="1" smtClean="0">
                <a:solidFill>
                  <a:srgbClr val="0070C0"/>
                </a:solidFill>
              </a:rPr>
              <a:t>biLM</a:t>
            </a:r>
            <a:r>
              <a:rPr lang="ko-KR" altLang="en-US" smtClean="0">
                <a:solidFill>
                  <a:srgbClr val="0070C0"/>
                </a:solidFill>
              </a:rPr>
              <a:t>의 </a:t>
            </a:r>
            <a:r>
              <a:rPr lang="en-US" altLang="ko-KR" dirty="0" smtClean="0">
                <a:solidFill>
                  <a:srgbClr val="0070C0"/>
                </a:solidFill>
              </a:rPr>
              <a:t>top layer</a:t>
            </a:r>
            <a:r>
              <a:rPr lang="ko-KR" altLang="en-US" smtClean="0">
                <a:solidFill>
                  <a:srgbClr val="0070C0"/>
                </a:solidFill>
              </a:rPr>
              <a:t>만 쓰기보다는 </a:t>
            </a:r>
            <a:r>
              <a:rPr lang="en-US" altLang="ko-KR" dirty="0" err="1" smtClean="0">
                <a:solidFill>
                  <a:srgbClr val="0070C0"/>
                </a:solidFill>
              </a:rPr>
              <a:t>ELMo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smtClean="0">
                <a:solidFill>
                  <a:srgbClr val="0070C0"/>
                </a:solidFill>
              </a:rPr>
              <a:t>방식이 성능이 좋음</a:t>
            </a:r>
            <a:r>
              <a:rPr lang="en-US" altLang="ko-KR" dirty="0" smtClean="0"/>
              <a:t>, </a:t>
            </a:r>
            <a:r>
              <a:rPr lang="ko-KR" altLang="en-US" smtClean="0"/>
              <a:t>또한 </a:t>
            </a:r>
            <a:r>
              <a:rPr lang="en-US" altLang="ko-KR" dirty="0" err="1" smtClean="0"/>
              <a:t>ELMo</a:t>
            </a:r>
            <a:r>
              <a:rPr lang="ko-KR" altLang="en-US" smtClean="0"/>
              <a:t>의 </a:t>
            </a:r>
            <a:r>
              <a:rPr lang="en-US" altLang="ko-KR" dirty="0" smtClean="0"/>
              <a:t>representation</a:t>
            </a:r>
            <a:r>
              <a:rPr lang="ko-KR" altLang="en-US" smtClean="0"/>
              <a:t>을 </a:t>
            </a:r>
            <a:r>
              <a:rPr lang="en-US" altLang="ko-KR" dirty="0" smtClean="0"/>
              <a:t>task model</a:t>
            </a:r>
            <a:r>
              <a:rPr lang="ko-KR" altLang="en-US" smtClean="0"/>
              <a:t>에 결합하는 방식에 따라서도 성능에 차이가 존재</a:t>
            </a:r>
            <a:endParaRPr lang="en-US" altLang="ko-KR" sz="2400" b="1" dirty="0" smtClean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19075" y="2077318"/>
            <a:ext cx="8705850" cy="2461304"/>
            <a:chOff x="400050" y="2677393"/>
            <a:chExt cx="8705850" cy="2461304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/>
            <a:srcRect l="11619" b="47408"/>
            <a:stretch/>
          </p:blipFill>
          <p:spPr>
            <a:xfrm>
              <a:off x="400050" y="2677393"/>
              <a:ext cx="4391706" cy="2461304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/>
            <a:srcRect l="11619" t="54424" r="4297"/>
            <a:stretch/>
          </p:blipFill>
          <p:spPr>
            <a:xfrm>
              <a:off x="4927700" y="2677393"/>
              <a:ext cx="4178200" cy="21329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603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(2/3)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106" y="989379"/>
            <a:ext cx="8629200" cy="5837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dirty="0" err="1"/>
              <a:t>ELMo</a:t>
            </a:r>
            <a:r>
              <a:rPr lang="ko-KR" altLang="en-US"/>
              <a:t>의 토대가되는 </a:t>
            </a:r>
            <a:r>
              <a:rPr lang="en-US" altLang="ko-KR" dirty="0">
                <a:solidFill>
                  <a:srgbClr val="0070C0"/>
                </a:solidFill>
              </a:rPr>
              <a:t>deep </a:t>
            </a:r>
            <a:r>
              <a:rPr lang="en-US" altLang="ko-KR" dirty="0" err="1">
                <a:solidFill>
                  <a:srgbClr val="0070C0"/>
                </a:solidFill>
              </a:rPr>
              <a:t>biLM</a:t>
            </a:r>
            <a:r>
              <a:rPr lang="ko-KR" altLang="en-US">
                <a:solidFill>
                  <a:srgbClr val="0070C0"/>
                </a:solidFill>
              </a:rPr>
              <a:t>은 </a:t>
            </a:r>
            <a:r>
              <a:rPr lang="en-US" altLang="ko-KR" dirty="0">
                <a:solidFill>
                  <a:srgbClr val="0070C0"/>
                </a:solidFill>
              </a:rPr>
              <a:t>context-dependent representation</a:t>
            </a:r>
            <a:r>
              <a:rPr lang="ko-KR" altLang="en-US">
                <a:solidFill>
                  <a:srgbClr val="0070C0"/>
                </a:solidFill>
              </a:rPr>
              <a:t>이 가능하며</a:t>
            </a:r>
            <a:r>
              <a:rPr lang="en-US" altLang="ko-KR" dirty="0">
                <a:solidFill>
                  <a:srgbClr val="0070C0"/>
                </a:solidFill>
              </a:rPr>
              <a:t>, lower layer</a:t>
            </a:r>
            <a:r>
              <a:rPr lang="ko-KR" altLang="en-US">
                <a:solidFill>
                  <a:srgbClr val="0070C0"/>
                </a:solidFill>
              </a:rPr>
              <a:t>의 </a:t>
            </a:r>
            <a:r>
              <a:rPr lang="en-US" altLang="ko-KR" dirty="0">
                <a:solidFill>
                  <a:srgbClr val="0070C0"/>
                </a:solidFill>
              </a:rPr>
              <a:t>representation</a:t>
            </a:r>
            <a:r>
              <a:rPr lang="ko-KR" altLang="en-US">
                <a:solidFill>
                  <a:srgbClr val="0070C0"/>
                </a:solidFill>
              </a:rPr>
              <a:t>의 </a:t>
            </a:r>
            <a:r>
              <a:rPr lang="ko-KR" altLang="en-US" smtClean="0">
                <a:solidFill>
                  <a:srgbClr val="0070C0"/>
                </a:solidFill>
              </a:rPr>
              <a:t>경우</a:t>
            </a:r>
            <a:r>
              <a:rPr lang="en-US" altLang="ko-KR" dirty="0" smtClean="0">
                <a:solidFill>
                  <a:srgbClr val="0070C0"/>
                </a:solidFill>
              </a:rPr>
              <a:t>,</a:t>
            </a:r>
            <a:r>
              <a:rPr lang="ko-KR" altLang="en-US" smtClean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syntactic information</a:t>
            </a:r>
            <a:r>
              <a:rPr lang="ko-KR" altLang="en-US">
                <a:solidFill>
                  <a:srgbClr val="0070C0"/>
                </a:solidFill>
              </a:rPr>
              <a:t>을 잘 </a:t>
            </a:r>
            <a:r>
              <a:rPr lang="en-US" altLang="ko-KR" dirty="0">
                <a:solidFill>
                  <a:srgbClr val="0070C0"/>
                </a:solidFill>
              </a:rPr>
              <a:t>encoding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489" y="1772556"/>
            <a:ext cx="6465023" cy="45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1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106" y="989379"/>
            <a:ext cx="8629200" cy="5837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dirty="0" err="1" smtClean="0">
                <a:solidFill>
                  <a:srgbClr val="0070C0"/>
                </a:solidFill>
              </a:rPr>
              <a:t>ELMo</a:t>
            </a:r>
            <a:r>
              <a:rPr lang="ko-KR" altLang="en-US" smtClean="0">
                <a:solidFill>
                  <a:srgbClr val="0070C0"/>
                </a:solidFill>
              </a:rPr>
              <a:t>를 활용하면 </a:t>
            </a:r>
            <a:r>
              <a:rPr lang="en-US" altLang="ko-KR" dirty="0" smtClean="0">
                <a:solidFill>
                  <a:srgbClr val="0070C0"/>
                </a:solidFill>
              </a:rPr>
              <a:t>training data</a:t>
            </a:r>
            <a:r>
              <a:rPr lang="ko-KR" altLang="en-US" smtClean="0">
                <a:solidFill>
                  <a:srgbClr val="0070C0"/>
                </a:solidFill>
              </a:rPr>
              <a:t>의 </a:t>
            </a:r>
            <a:r>
              <a:rPr lang="en-US" altLang="ko-KR" dirty="0" smtClean="0">
                <a:solidFill>
                  <a:srgbClr val="0070C0"/>
                </a:solidFill>
              </a:rPr>
              <a:t>efficiency</a:t>
            </a:r>
            <a:r>
              <a:rPr lang="ko-KR" altLang="en-US" smtClean="0">
                <a:solidFill>
                  <a:srgbClr val="0070C0"/>
                </a:solidFill>
              </a:rPr>
              <a:t>가 올라감</a:t>
            </a:r>
            <a:r>
              <a:rPr lang="ko-KR" altLang="en-US" smtClean="0"/>
              <a:t>을 확인할 수 있으며</a:t>
            </a:r>
            <a:r>
              <a:rPr lang="en-US" altLang="ko-KR" dirty="0" smtClean="0"/>
              <a:t>, </a:t>
            </a:r>
            <a:r>
              <a:rPr lang="ko-KR" altLang="en-US"/>
              <a:t> </a:t>
            </a:r>
            <a:r>
              <a:rPr lang="ko-KR" altLang="en-US" smtClean="0"/>
              <a:t>각 </a:t>
            </a:r>
            <a:r>
              <a:rPr lang="en-US" altLang="ko-KR" dirty="0" smtClean="0">
                <a:solidFill>
                  <a:srgbClr val="0070C0"/>
                </a:solidFill>
              </a:rPr>
              <a:t>NLP task </a:t>
            </a:r>
            <a:r>
              <a:rPr lang="ko-KR" altLang="en-US" smtClean="0">
                <a:solidFill>
                  <a:srgbClr val="0070C0"/>
                </a:solidFill>
              </a:rPr>
              <a:t>별로 </a:t>
            </a:r>
            <a:r>
              <a:rPr lang="en-US" altLang="ko-KR" dirty="0" smtClean="0">
                <a:solidFill>
                  <a:srgbClr val="0070C0"/>
                </a:solidFill>
              </a:rPr>
              <a:t>task weight</a:t>
            </a:r>
            <a:r>
              <a:rPr lang="ko-KR" altLang="en-US" smtClean="0">
                <a:solidFill>
                  <a:srgbClr val="0070C0"/>
                </a:solidFill>
              </a:rPr>
              <a:t>가 다름</a:t>
            </a:r>
            <a:r>
              <a:rPr lang="ko-KR" altLang="en-US" smtClean="0"/>
              <a:t>을 확인할 수 있음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n-US" altLang="ko-KR" sz="400" dirty="0" smtClean="0"/>
          </a:p>
          <a:p>
            <a:pPr marL="0" indent="0" algn="just">
              <a:buNone/>
            </a:pPr>
            <a:endParaRPr lang="en-US" altLang="ko-KR" dirty="0" smtClean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14845" y="121287"/>
            <a:ext cx="7886700" cy="645068"/>
          </a:xfrm>
        </p:spPr>
        <p:txBody>
          <a:bodyPr/>
          <a:lstStyle/>
          <a:p>
            <a:r>
              <a:rPr lang="en-US" altLang="ko-KR" dirty="0" smtClean="0"/>
              <a:t>Analysis (3/3)</a:t>
            </a:r>
            <a:endParaRPr lang="ko-KR" altLang="en-US" sz="30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39927" y="1857374"/>
            <a:ext cx="8664146" cy="3324225"/>
            <a:chOff x="235081" y="2266949"/>
            <a:chExt cx="8664146" cy="33242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b="48976"/>
            <a:stretch/>
          </p:blipFill>
          <p:spPr>
            <a:xfrm>
              <a:off x="235081" y="2266949"/>
              <a:ext cx="4314825" cy="332422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/>
            <a:srcRect t="54386"/>
            <a:stretch/>
          </p:blipFill>
          <p:spPr>
            <a:xfrm>
              <a:off x="4584402" y="2266949"/>
              <a:ext cx="4314825" cy="2971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927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616" y="1209600"/>
            <a:ext cx="6140769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0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25" y="1157288"/>
            <a:ext cx="4171950" cy="4543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77786"/>
            <a:ext cx="7772400" cy="1302429"/>
          </a:xfrm>
        </p:spPr>
        <p:txBody>
          <a:bodyPr>
            <a:normAutofit/>
          </a:bodyPr>
          <a:lstStyle/>
          <a:p>
            <a:r>
              <a:rPr lang="ko-KR" altLang="en-US" sz="6000" dirty="0" smtClean="0"/>
              <a:t>감사합니다</a:t>
            </a:r>
            <a:r>
              <a:rPr lang="en-US" altLang="ko-KR" sz="6000" dirty="0" smtClean="0"/>
              <a:t>.</a:t>
            </a:r>
            <a:endParaRPr lang="ko-KR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532" y="989379"/>
            <a:ext cx="8630193" cy="5837332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altLang="ko-KR" sz="2400" b="1" dirty="0" smtClean="0"/>
              <a:t>Abstract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ko-KR" sz="2400" b="1" dirty="0" smtClean="0"/>
              <a:t>Introduction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ko-KR" sz="2400" b="1" dirty="0" err="1" smtClean="0"/>
              <a:t>ELMo</a:t>
            </a:r>
            <a:r>
              <a:rPr lang="en-US" altLang="ko-KR" sz="2400" b="1" dirty="0" smtClean="0"/>
              <a:t>: </a:t>
            </a:r>
            <a:r>
              <a:rPr lang="en-US" altLang="ko-KR" sz="2400" b="1" dirty="0" err="1" smtClean="0"/>
              <a:t>Embeddings</a:t>
            </a:r>
            <a:r>
              <a:rPr lang="en-US" altLang="ko-KR" sz="2400" b="1" dirty="0" smtClean="0"/>
              <a:t> from Language Models</a:t>
            </a:r>
            <a:endParaRPr lang="en-US" altLang="ko-KR" b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altLang="ko-KR" sz="2400" b="1" dirty="0" smtClean="0"/>
              <a:t>Evaluation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ko-KR" sz="2400" b="1" dirty="0" smtClean="0"/>
              <a:t>Analysis </a:t>
            </a:r>
            <a:endParaRPr lang="en-US" altLang="ko-KR" sz="2400" b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altLang="ko-KR" sz="2400" b="1" dirty="0" smtClean="0"/>
              <a:t>Conclusion</a:t>
            </a:r>
          </a:p>
          <a:p>
            <a:pPr marL="457200" indent="-457200" algn="just">
              <a:buFont typeface="+mj-lt"/>
              <a:buAutoNum type="arabicPeriod"/>
            </a:pPr>
            <a:endParaRPr lang="en-US" altLang="ko-KR" sz="3200" dirty="0" smtClean="0"/>
          </a:p>
          <a:p>
            <a:pPr marL="457200" indent="-457200" algn="just">
              <a:buFont typeface="+mj-lt"/>
              <a:buAutoNum type="arabicPeriod"/>
            </a:pPr>
            <a:endParaRPr lang="en-US" altLang="ko-KR" sz="3200" dirty="0" smtClean="0"/>
          </a:p>
          <a:p>
            <a:pPr marL="457200" indent="-457200" algn="just">
              <a:buFont typeface="+mj-lt"/>
              <a:buAutoNum type="arabicPeriod"/>
            </a:pPr>
            <a:endParaRPr lang="ko-KR" altLang="en-US" sz="3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Abstract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048430" y="4050736"/>
            <a:ext cx="7047141" cy="2333115"/>
            <a:chOff x="756711" y="4016878"/>
            <a:chExt cx="7047141" cy="233311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/>
            <a:srcRect b="45993"/>
            <a:stretch/>
          </p:blipFill>
          <p:spPr>
            <a:xfrm>
              <a:off x="756711" y="4016878"/>
              <a:ext cx="3420845" cy="2333115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/>
            <a:srcRect t="54791"/>
            <a:stretch/>
          </p:blipFill>
          <p:spPr>
            <a:xfrm>
              <a:off x="4383007" y="4396975"/>
              <a:ext cx="3420845" cy="1953018"/>
            </a:xfrm>
            <a:prstGeom prst="rect">
              <a:avLst/>
            </a:prstGeom>
          </p:spPr>
        </p:pic>
      </p:grpSp>
      <p:pic>
        <p:nvPicPr>
          <p:cNvPr id="14" name="내용 개체 틀 1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07135" y="1851937"/>
            <a:ext cx="6129730" cy="2016000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264106" y="989379"/>
            <a:ext cx="8629200" cy="5837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charset="0"/>
              <a:buNone/>
            </a:pPr>
            <a:r>
              <a:rPr lang="ko-KR" altLang="en-US" dirty="0" smtClean="0"/>
              <a:t>본 논문에서는 </a:t>
            </a:r>
            <a:r>
              <a:rPr lang="en-US" altLang="ko-KR" dirty="0">
                <a:solidFill>
                  <a:srgbClr val="0070C0"/>
                </a:solidFill>
              </a:rPr>
              <a:t>pre-trained deep </a:t>
            </a:r>
            <a:r>
              <a:rPr lang="en-US" altLang="ko-KR" dirty="0" smtClean="0">
                <a:solidFill>
                  <a:srgbClr val="0070C0"/>
                </a:solidFill>
              </a:rPr>
              <a:t>bidirectional </a:t>
            </a:r>
            <a:r>
              <a:rPr lang="en-US" altLang="ko-KR" dirty="0">
                <a:solidFill>
                  <a:srgbClr val="0070C0"/>
                </a:solidFill>
              </a:rPr>
              <a:t>language model</a:t>
            </a:r>
            <a:r>
              <a:rPr lang="ko-KR" altLang="en-US">
                <a:solidFill>
                  <a:srgbClr val="0070C0"/>
                </a:solidFill>
              </a:rPr>
              <a:t>을 이용</a:t>
            </a:r>
            <a:r>
              <a:rPr lang="en-US" altLang="ko-KR" dirty="0">
                <a:solidFill>
                  <a:srgbClr val="0070C0"/>
                </a:solidFill>
              </a:rPr>
              <a:t>, context, syntactic, semantic </a:t>
            </a:r>
            <a:r>
              <a:rPr lang="ko-KR" altLang="en-US">
                <a:solidFill>
                  <a:srgbClr val="0070C0"/>
                </a:solidFill>
              </a:rPr>
              <a:t>등을 고려하여 </a:t>
            </a:r>
            <a:r>
              <a:rPr lang="en-US" altLang="ko-KR" dirty="0">
                <a:solidFill>
                  <a:srgbClr val="0070C0"/>
                </a:solidFill>
              </a:rPr>
              <a:t>word</a:t>
            </a:r>
            <a:r>
              <a:rPr lang="ko-KR" altLang="en-US">
                <a:solidFill>
                  <a:srgbClr val="0070C0"/>
                </a:solidFill>
              </a:rPr>
              <a:t>를 </a:t>
            </a:r>
            <a:r>
              <a:rPr lang="en-US" altLang="ko-KR" dirty="0" smtClean="0">
                <a:solidFill>
                  <a:srgbClr val="0070C0"/>
                </a:solidFill>
              </a:rPr>
              <a:t>representation</a:t>
            </a:r>
            <a:r>
              <a:rPr lang="ko-KR" altLang="en-US" smtClean="0"/>
              <a:t>하는 방식을 제시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106" y="989379"/>
            <a:ext cx="8629200" cy="5837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dirty="0" smtClean="0"/>
              <a:t>기존의 </a:t>
            </a:r>
            <a:r>
              <a:rPr lang="en-US" altLang="ko-KR" dirty="0">
                <a:solidFill>
                  <a:srgbClr val="0070C0"/>
                </a:solidFill>
              </a:rPr>
              <a:t>word representation</a:t>
            </a:r>
            <a:r>
              <a:rPr lang="ko-KR" altLang="en-US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eg</a:t>
            </a:r>
            <a:r>
              <a:rPr lang="en-US" altLang="ko-KR" dirty="0">
                <a:solidFill>
                  <a:srgbClr val="0070C0"/>
                </a:solidFill>
              </a:rPr>
              <a:t>. skip-gram, </a:t>
            </a:r>
            <a:r>
              <a:rPr lang="en-US" altLang="ko-KR" dirty="0" err="1">
                <a:solidFill>
                  <a:srgbClr val="0070C0"/>
                </a:solidFill>
              </a:rPr>
              <a:t>sisg</a:t>
            </a:r>
            <a:r>
              <a:rPr lang="en-US" altLang="ko-KR" dirty="0">
                <a:solidFill>
                  <a:srgbClr val="0070C0"/>
                </a:solidFill>
              </a:rPr>
              <a:t>, etc.)</a:t>
            </a:r>
            <a:r>
              <a:rPr lang="ko-KR" altLang="en-US">
                <a:solidFill>
                  <a:srgbClr val="0070C0"/>
                </a:solidFill>
              </a:rPr>
              <a:t>은 </a:t>
            </a:r>
            <a:r>
              <a:rPr lang="en-US" altLang="ko-KR" dirty="0">
                <a:solidFill>
                  <a:srgbClr val="0070C0"/>
                </a:solidFill>
              </a:rPr>
              <a:t>context-independent representation</a:t>
            </a:r>
            <a:r>
              <a:rPr lang="ko-KR" altLang="en-US" smtClean="0"/>
              <a:t>으로 아래의 두 가지 잘 </a:t>
            </a:r>
            <a:r>
              <a:rPr lang="en-US" altLang="ko-KR" dirty="0" smtClean="0"/>
              <a:t>modeling </a:t>
            </a:r>
            <a:r>
              <a:rPr lang="ko-KR" altLang="en-US" smtClean="0"/>
              <a:t>하기가 어려움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n-US" altLang="ko-KR" sz="400" dirty="0" smtClean="0"/>
          </a:p>
          <a:p>
            <a:pPr marL="0" indent="0" algn="just">
              <a:buNone/>
            </a:pPr>
            <a:r>
              <a:rPr lang="en-US" altLang="ko-KR" dirty="0" smtClean="0"/>
              <a:t>High quality word representations?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modeling </a:t>
            </a:r>
            <a:r>
              <a:rPr lang="en-US" altLang="ko-KR" sz="1600" dirty="0" smtClean="0">
                <a:solidFill>
                  <a:srgbClr val="0070C0"/>
                </a:solidFill>
              </a:rPr>
              <a:t>complex characteristics of word use (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eg</a:t>
            </a:r>
            <a:r>
              <a:rPr lang="en-US" altLang="ko-KR" sz="1600" dirty="0" smtClean="0">
                <a:solidFill>
                  <a:srgbClr val="0070C0"/>
                </a:solidFill>
              </a:rPr>
              <a:t>. syntax and semantics)</a:t>
            </a:r>
          </a:p>
          <a:p>
            <a:pPr marL="0" indent="0" algn="just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subword</a:t>
            </a:r>
            <a:r>
              <a:rPr lang="en-US" altLang="ko-KR" sz="1600" dirty="0" smtClean="0">
                <a:sym typeface="Wingdings" panose="05000000000000000000" pitchFamily="2" charset="2"/>
              </a:rPr>
              <a:t> information skip-gram (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sisg</a:t>
            </a:r>
            <a:r>
              <a:rPr lang="en-US" altLang="ko-KR" sz="1600" dirty="0" smtClean="0">
                <a:sym typeface="Wingdings" panose="05000000000000000000" pitchFamily="2" charset="2"/>
              </a:rPr>
              <a:t>, aka “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FastText</a:t>
            </a:r>
            <a:r>
              <a:rPr lang="en-US" altLang="ko-KR" sz="1600" dirty="0" smtClean="0">
                <a:sym typeface="Wingdings" panose="05000000000000000000" pitchFamily="2" charset="2"/>
              </a:rPr>
              <a:t>”)</a:t>
            </a:r>
            <a:r>
              <a:rPr lang="ko-KR" altLang="en-US" sz="1600" smtClean="0">
                <a:sym typeface="Wingdings" panose="05000000000000000000" pitchFamily="2" charset="2"/>
              </a:rPr>
              <a:t>가 특히 </a:t>
            </a:r>
            <a:r>
              <a:rPr lang="en-US" altLang="ko-KR" sz="1600" dirty="0" smtClean="0">
                <a:sym typeface="Wingdings" panose="05000000000000000000" pitchFamily="2" charset="2"/>
              </a:rPr>
              <a:t>syntax</a:t>
            </a:r>
            <a:r>
              <a:rPr lang="ko-KR" altLang="en-US" sz="1600" smtClean="0">
                <a:sym typeface="Wingdings" panose="05000000000000000000" pitchFamily="2" charset="2"/>
              </a:rPr>
              <a:t>를 </a:t>
            </a:r>
            <a:r>
              <a:rPr lang="en-US" altLang="ko-KR" sz="1600" dirty="0" smtClean="0">
                <a:sym typeface="Wingdings" panose="05000000000000000000" pitchFamily="2" charset="2"/>
              </a:rPr>
              <a:t>modeling</a:t>
            </a:r>
            <a:r>
              <a:rPr lang="ko-KR" altLang="en-US" sz="1600" smtClean="0">
                <a:sym typeface="Wingdings" panose="05000000000000000000" pitchFamily="2" charset="2"/>
              </a:rPr>
              <a:t>하는 측면에서 아주 좋은 성능을 보임</a:t>
            </a:r>
            <a:endParaRPr lang="en-US" altLang="ko-KR" sz="16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modeling how these uses </a:t>
            </a:r>
            <a:r>
              <a:rPr lang="en-US" altLang="ko-KR" sz="1600" dirty="0" smtClean="0">
                <a:solidFill>
                  <a:srgbClr val="0070C0"/>
                </a:solidFill>
              </a:rPr>
              <a:t>vary across linguistic contexts (i.e. to model polysemy)</a:t>
            </a:r>
          </a:p>
          <a:p>
            <a:pPr marL="0" indent="0" algn="just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sisg</a:t>
            </a:r>
            <a:r>
              <a:rPr lang="ko-KR" altLang="en-US" sz="1600" smtClean="0">
                <a:sym typeface="Wingdings" panose="05000000000000000000" pitchFamily="2" charset="2"/>
              </a:rPr>
              <a:t>와 같은 </a:t>
            </a:r>
            <a:r>
              <a:rPr lang="en-US" altLang="ko-KR" sz="1600" dirty="0" smtClean="0">
                <a:sym typeface="Wingdings" panose="05000000000000000000" pitchFamily="2" charset="2"/>
              </a:rPr>
              <a:t>context-independent representation </a:t>
            </a:r>
            <a:r>
              <a:rPr lang="ko-KR" altLang="en-US" sz="1600" smtClean="0">
                <a:sym typeface="Wingdings" panose="05000000000000000000" pitchFamily="2" charset="2"/>
              </a:rPr>
              <a:t>방법이 아래의 상황에 대처할 수 있는가</a:t>
            </a:r>
            <a:r>
              <a:rPr lang="en-US" altLang="ko-KR" sz="1600" dirty="0" smtClean="0">
                <a:sym typeface="Wingdings" panose="05000000000000000000" pitchFamily="2" charset="2"/>
              </a:rPr>
              <a:t>?</a:t>
            </a:r>
          </a:p>
          <a:p>
            <a:pPr marL="0" indent="0" algn="just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US" altLang="ko-KR" sz="1600" dirty="0" err="1" smtClean="0">
                <a:sym typeface="Wingdings" panose="05000000000000000000" pitchFamily="2" charset="2"/>
              </a:rPr>
              <a:t>Eg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Chico Ruiz made a spectacular </a:t>
            </a:r>
            <a:r>
              <a:rPr lang="en-US" altLang="ko-KR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play</a:t>
            </a:r>
            <a:r>
              <a:rPr lang="en-US" altLang="ko-KR" dirty="0" smtClean="0">
                <a:sym typeface="Wingdings" panose="05000000000000000000" pitchFamily="2" charset="2"/>
              </a:rPr>
              <a:t> on </a:t>
            </a:r>
            <a:r>
              <a:rPr lang="en-US" altLang="ko-KR" dirty="0" err="1" smtClean="0">
                <a:sym typeface="Wingdings" panose="05000000000000000000" pitchFamily="2" charset="2"/>
              </a:rPr>
              <a:t>Alusiks’s</a:t>
            </a:r>
            <a:r>
              <a:rPr lang="en-US" altLang="ko-KR" dirty="0" smtClean="0">
                <a:sym typeface="Wingdings" panose="05000000000000000000" pitchFamily="2" charset="2"/>
              </a:rPr>
              <a:t> grounder…</a:t>
            </a:r>
          </a:p>
          <a:p>
            <a:pPr marL="457200" lvl="1" indent="0" algn="just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Olivia De Havilland signed to do a Broadway </a:t>
            </a:r>
            <a:r>
              <a:rPr lang="en-US" altLang="ko-KR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play</a:t>
            </a:r>
            <a:r>
              <a:rPr lang="en-US" altLang="ko-KR" dirty="0" smtClean="0">
                <a:sym typeface="Wingdings" panose="05000000000000000000" pitchFamily="2" charset="2"/>
              </a:rPr>
              <a:t> for Garson….</a:t>
            </a:r>
          </a:p>
          <a:p>
            <a:pPr marL="457200" lvl="1" indent="0" algn="just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117" y="6610372"/>
            <a:ext cx="8166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>
                <a:solidFill>
                  <a:srgbClr val="00B050"/>
                </a:solidFill>
              </a:rPr>
              <a:t>s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isg</a:t>
            </a:r>
            <a:r>
              <a:rPr lang="en-US" altLang="ko-KR" sz="1000" dirty="0" smtClean="0">
                <a:solidFill>
                  <a:srgbClr val="00B050"/>
                </a:solidFill>
              </a:rPr>
              <a:t> :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subword</a:t>
            </a:r>
            <a:r>
              <a:rPr lang="en-US" altLang="ko-KR" sz="1000" dirty="0" smtClean="0">
                <a:solidFill>
                  <a:srgbClr val="00B050"/>
                </a:solidFill>
              </a:rPr>
              <a:t> information skip gram aka “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FastText</a:t>
            </a:r>
            <a:r>
              <a:rPr lang="en-US" altLang="ko-KR" sz="1000" dirty="0" smtClean="0">
                <a:solidFill>
                  <a:srgbClr val="00B050"/>
                </a:solidFill>
              </a:rPr>
              <a:t>” </a:t>
            </a:r>
            <a:endParaRPr lang="en-US" altLang="ko-KR" sz="1000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0334" y="5308598"/>
            <a:ext cx="5503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accent2"/>
                </a:solidFill>
              </a:rPr>
              <a:t>결국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sentence</a:t>
            </a:r>
            <a:r>
              <a:rPr lang="ko-KR" altLang="en-US" sz="2000" b="1" smtClean="0">
                <a:solidFill>
                  <a:schemeClr val="accent2"/>
                </a:solidFill>
              </a:rPr>
              <a:t>를 보고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word</a:t>
            </a:r>
            <a:r>
              <a:rPr lang="ko-KR" altLang="en-US" sz="2000" b="1" smtClean="0">
                <a:solidFill>
                  <a:schemeClr val="accent2"/>
                </a:solidFill>
              </a:rPr>
              <a:t>를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representation </a:t>
            </a:r>
            <a:r>
              <a:rPr lang="ko-KR" altLang="en-US" sz="2000" b="1" smtClean="0">
                <a:solidFill>
                  <a:schemeClr val="accent2"/>
                </a:solidFill>
              </a:rPr>
              <a:t>해야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!</a:t>
            </a:r>
            <a:endParaRPr lang="ko-KR" altLang="en-US" sz="20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12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106" y="989379"/>
            <a:ext cx="8629200" cy="5837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context-dependent</a:t>
            </a:r>
            <a:r>
              <a:rPr lang="ko-KR" altLang="en-US" smtClean="0">
                <a:solidFill>
                  <a:srgbClr val="0070C0"/>
                </a:solidFill>
              </a:rPr>
              <a:t>한 </a:t>
            </a:r>
            <a:r>
              <a:rPr lang="en-US" altLang="ko-KR" dirty="0" smtClean="0">
                <a:solidFill>
                  <a:srgbClr val="0070C0"/>
                </a:solidFill>
              </a:rPr>
              <a:t>word representation</a:t>
            </a:r>
            <a:r>
              <a:rPr lang="ko-KR" altLang="en-US" smtClean="0">
                <a:solidFill>
                  <a:srgbClr val="0070C0"/>
                </a:solidFill>
              </a:rPr>
              <a:t>은 </a:t>
            </a:r>
            <a:r>
              <a:rPr lang="en-US" altLang="ko-KR" dirty="0" smtClean="0">
                <a:solidFill>
                  <a:srgbClr val="0070C0"/>
                </a:solidFill>
              </a:rPr>
              <a:t>sentence</a:t>
            </a:r>
            <a:r>
              <a:rPr lang="ko-KR" altLang="en-US" smtClean="0">
                <a:solidFill>
                  <a:srgbClr val="0070C0"/>
                </a:solidFill>
              </a:rPr>
              <a:t>를 봐야하며</a:t>
            </a:r>
            <a:r>
              <a:rPr lang="en-US" altLang="ko-KR" dirty="0" smtClean="0"/>
              <a:t>, sentence encoder</a:t>
            </a:r>
            <a:r>
              <a:rPr lang="ko-KR" altLang="en-US" smtClean="0"/>
              <a:t>로써 </a:t>
            </a:r>
            <a:r>
              <a:rPr lang="en-US" altLang="ko-KR" dirty="0" smtClean="0">
                <a:solidFill>
                  <a:srgbClr val="0070C0"/>
                </a:solidFill>
              </a:rPr>
              <a:t>deep bidirectional </a:t>
            </a:r>
            <a:r>
              <a:rPr lang="en-US" altLang="ko-KR" dirty="0" err="1" smtClean="0">
                <a:solidFill>
                  <a:srgbClr val="0070C0"/>
                </a:solidFill>
              </a:rPr>
              <a:t>rnn</a:t>
            </a:r>
            <a:r>
              <a:rPr lang="ko-KR" altLang="en-US"/>
              <a:t>은</a:t>
            </a:r>
            <a:r>
              <a:rPr lang="ko-KR" altLang="en-US" smtClean="0"/>
              <a:t> 다음과 같은 특징을 같고 있음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n-US" altLang="ko-KR" sz="400" dirty="0" smtClean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30111" y="1843739"/>
            <a:ext cx="8483779" cy="3960000"/>
            <a:chOff x="348773" y="1843739"/>
            <a:chExt cx="8483779" cy="3960000"/>
          </a:xfrm>
        </p:grpSpPr>
        <p:grpSp>
          <p:nvGrpSpPr>
            <p:cNvPr id="6" name="그룹 5"/>
            <p:cNvGrpSpPr/>
            <p:nvPr/>
          </p:nvGrpSpPr>
          <p:grpSpPr>
            <a:xfrm>
              <a:off x="348773" y="1843739"/>
              <a:ext cx="4082898" cy="3960000"/>
              <a:chOff x="348773" y="1784470"/>
              <a:chExt cx="4082898" cy="3960000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773" y="1784470"/>
                <a:ext cx="4082898" cy="3960000"/>
              </a:xfrm>
              <a:prstGeom prst="rect">
                <a:avLst/>
              </a:prstGeom>
            </p:spPr>
          </p:pic>
          <p:sp>
            <p:nvSpPr>
              <p:cNvPr id="5" name="직사각형 4"/>
              <p:cNvSpPr/>
              <p:nvPr/>
            </p:nvSpPr>
            <p:spPr>
              <a:xfrm>
                <a:off x="1354668" y="5511340"/>
                <a:ext cx="3077003" cy="2331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528179" y="3469796"/>
              <a:ext cx="43043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000" b="1" dirty="0">
                  <a:solidFill>
                    <a:schemeClr val="accent2"/>
                  </a:solidFill>
                </a:rPr>
                <a:t>deep bidirectional </a:t>
              </a:r>
              <a:r>
                <a:rPr lang="en-US" altLang="ko-KR" sz="2000" b="1" dirty="0" err="1">
                  <a:solidFill>
                    <a:schemeClr val="accent2"/>
                  </a:solidFill>
                </a:rPr>
                <a:t>rnn</a:t>
              </a:r>
              <a:r>
                <a:rPr lang="ko-KR" altLang="en-US" sz="2000" b="1">
                  <a:solidFill>
                    <a:schemeClr val="accent2"/>
                  </a:solidFill>
                </a:rPr>
                <a:t>의 </a:t>
              </a:r>
              <a:r>
                <a:rPr lang="en-US" altLang="ko-KR" sz="2000" b="1" dirty="0">
                  <a:solidFill>
                    <a:schemeClr val="accent2"/>
                  </a:solidFill>
                </a:rPr>
                <a:t>layer</a:t>
              </a:r>
              <a:r>
                <a:rPr lang="ko-KR" altLang="en-US" sz="2000" b="1">
                  <a:solidFill>
                    <a:schemeClr val="accent2"/>
                  </a:solidFill>
                </a:rPr>
                <a:t> 별로 서로 다른 </a:t>
              </a:r>
              <a:r>
                <a:rPr lang="en-US" altLang="ko-KR" sz="2000" b="1" dirty="0">
                  <a:solidFill>
                    <a:schemeClr val="accent2"/>
                  </a:solidFill>
                </a:rPr>
                <a:t>information</a:t>
              </a:r>
              <a:r>
                <a:rPr lang="ko-KR" altLang="en-US" sz="2000" b="1">
                  <a:solidFill>
                    <a:schemeClr val="accent2"/>
                  </a:solidFill>
                </a:rPr>
                <a:t>을 잘 </a:t>
              </a:r>
              <a:r>
                <a:rPr lang="en-US" altLang="ko-KR" sz="2000" b="1" dirty="0">
                  <a:solidFill>
                    <a:schemeClr val="accent2"/>
                  </a:solidFill>
                </a:rPr>
                <a:t>encoding </a:t>
              </a:r>
              <a:r>
                <a:rPr lang="ko-KR" altLang="en-US" sz="2000" b="1">
                  <a:solidFill>
                    <a:schemeClr val="accent2"/>
                  </a:solidFill>
                </a:rPr>
                <a:t>한다</a:t>
              </a:r>
              <a:r>
                <a:rPr lang="en-US" altLang="ko-KR" sz="2000" b="1" dirty="0">
                  <a:solidFill>
                    <a:schemeClr val="accent2"/>
                  </a:solidFill>
                </a:rPr>
                <a:t>!</a:t>
              </a:r>
              <a:endParaRPr lang="ko-KR" altLang="en-US" sz="2000" b="1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955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106" y="989379"/>
            <a:ext cx="8629200" cy="5837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“</a:t>
            </a:r>
            <a:r>
              <a:rPr lang="en-US" altLang="ko-KR" dirty="0" err="1" smtClean="0">
                <a:solidFill>
                  <a:srgbClr val="0070C0"/>
                </a:solidFill>
              </a:rPr>
              <a:t>Embeddings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from Language Model (</a:t>
            </a:r>
            <a:r>
              <a:rPr lang="en-US" altLang="ko-KR" dirty="0" err="1">
                <a:solidFill>
                  <a:srgbClr val="0070C0"/>
                </a:solidFill>
              </a:rPr>
              <a:t>ELMo</a:t>
            </a:r>
            <a:r>
              <a:rPr lang="en-US" altLang="ko-KR" dirty="0" smtClean="0">
                <a:solidFill>
                  <a:srgbClr val="0070C0"/>
                </a:solidFill>
              </a:rPr>
              <a:t>)”</a:t>
            </a:r>
            <a:r>
              <a:rPr lang="ko-KR" altLang="en-US" smtClean="0">
                <a:solidFill>
                  <a:srgbClr val="0070C0"/>
                </a:solidFill>
              </a:rPr>
              <a:t>는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deep bidirectional </a:t>
            </a:r>
            <a:r>
              <a:rPr lang="en-US" altLang="ko-KR" dirty="0" err="1" smtClean="0">
                <a:solidFill>
                  <a:srgbClr val="0070C0"/>
                </a:solidFill>
              </a:rPr>
              <a:t>rnn</a:t>
            </a:r>
            <a:r>
              <a:rPr lang="ko-KR" altLang="en-US" smtClean="0">
                <a:solidFill>
                  <a:srgbClr val="0070C0"/>
                </a:solidFill>
              </a:rPr>
              <a:t> 기반의 </a:t>
            </a:r>
            <a:r>
              <a:rPr lang="en-US" altLang="ko-KR" dirty="0" smtClean="0">
                <a:solidFill>
                  <a:srgbClr val="0070C0"/>
                </a:solidFill>
              </a:rPr>
              <a:t>context-dependent </a:t>
            </a:r>
            <a:r>
              <a:rPr lang="ko-KR" altLang="en-US">
                <a:solidFill>
                  <a:srgbClr val="0070C0"/>
                </a:solidFill>
              </a:rPr>
              <a:t>방식으로 두 가지 요소를 잘 </a:t>
            </a:r>
            <a:r>
              <a:rPr lang="en-US" altLang="ko-KR" dirty="0" smtClean="0">
                <a:solidFill>
                  <a:srgbClr val="0070C0"/>
                </a:solidFill>
              </a:rPr>
              <a:t>modeling,</a:t>
            </a:r>
            <a:r>
              <a:rPr lang="ko-KR" altLang="en-US" smtClean="0">
                <a:solidFill>
                  <a:srgbClr val="0070C0"/>
                </a:solidFill>
              </a:rPr>
              <a:t> </a:t>
            </a:r>
            <a:r>
              <a:rPr lang="ko-KR" altLang="en-US"/>
              <a:t>아래의 특징들이 존재</a:t>
            </a:r>
            <a:r>
              <a:rPr lang="en-US" altLang="ko-KR" dirty="0"/>
              <a:t> </a:t>
            </a:r>
          </a:p>
          <a:p>
            <a:pPr marL="0" indent="0" algn="just">
              <a:buNone/>
            </a:pPr>
            <a:endParaRPr lang="en-US" altLang="ko-KR" sz="400" dirty="0" smtClean="0"/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each token is assigned </a:t>
            </a:r>
            <a:r>
              <a:rPr lang="en-US" altLang="ko-KR" sz="1600" dirty="0" smtClean="0">
                <a:solidFill>
                  <a:srgbClr val="0070C0"/>
                </a:solidFill>
              </a:rPr>
              <a:t>a representation that is a function of entire input sentence</a:t>
            </a:r>
            <a:r>
              <a:rPr lang="en-US" altLang="ko-KR" sz="1600" dirty="0" smtClean="0"/>
              <a:t>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070C0"/>
                </a:solidFill>
              </a:rPr>
              <a:t>using </a:t>
            </a:r>
            <a:r>
              <a:rPr lang="en-US" altLang="ko-KR" sz="1600" dirty="0">
                <a:solidFill>
                  <a:srgbClr val="0070C0"/>
                </a:solidFill>
              </a:rPr>
              <a:t>vectors derived from a bidirectional LSTM that is trained with a coupled language model</a:t>
            </a:r>
            <a:r>
              <a:rPr lang="en-US" altLang="ko-KR" sz="1600" dirty="0" smtClean="0"/>
              <a:t> objective on a large text corpus (</a:t>
            </a:r>
            <a:r>
              <a:rPr lang="en-US" altLang="ko-KR" sz="1600" dirty="0" err="1" smtClean="0"/>
              <a:t>biLM</a:t>
            </a:r>
            <a:r>
              <a:rPr lang="en-US" altLang="ko-KR" sz="1600" dirty="0" smtClean="0"/>
              <a:t>)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070C0"/>
                </a:solidFill>
              </a:rPr>
              <a:t>easily being integrated into existing model</a:t>
            </a:r>
            <a:r>
              <a:rPr lang="en-US" altLang="ko-KR" sz="1600" dirty="0" smtClean="0"/>
              <a:t> (</a:t>
            </a:r>
            <a:r>
              <a:rPr lang="en-US" altLang="ko-KR" sz="1600" dirty="0" err="1" smtClean="0"/>
              <a:t>eg</a:t>
            </a:r>
            <a:r>
              <a:rPr lang="en-US" altLang="ko-KR" sz="1600" dirty="0" smtClean="0"/>
              <a:t>. textual entailment, question answering, sentiment analysis, etc.)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67" y="3434084"/>
            <a:ext cx="7688066" cy="288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7" y="6610372"/>
            <a:ext cx="8166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solidFill>
                  <a:srgbClr val="00B050"/>
                </a:solidFill>
              </a:rPr>
              <a:t>https://www.slideshare.net/JunyaKamura/deep-contextualized-word-representations-92582770</a:t>
            </a:r>
            <a:endParaRPr lang="en-US" altLang="ko-KR" sz="1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56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844" y="121287"/>
            <a:ext cx="8778461" cy="645068"/>
          </a:xfrm>
        </p:spPr>
        <p:txBody>
          <a:bodyPr>
            <a:normAutofit/>
          </a:bodyPr>
          <a:lstStyle/>
          <a:p>
            <a:r>
              <a:rPr lang="en-US" altLang="ko-KR" b="1" dirty="0" err="1" smtClean="0"/>
              <a:t>ELMo</a:t>
            </a:r>
            <a:r>
              <a:rPr lang="en-US" altLang="ko-KR" b="1" dirty="0" smtClean="0"/>
              <a:t> - </a:t>
            </a:r>
            <a:r>
              <a:rPr lang="en-US" altLang="ko-KR" sz="3000" b="1" dirty="0" smtClean="0"/>
              <a:t>Bidirectional language models</a:t>
            </a:r>
            <a:endParaRPr lang="ko-KR" altLang="en-US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64106" y="989379"/>
                <a:ext cx="8629200" cy="583733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ko-KR" altLang="en-US" dirty="0" smtClean="0"/>
                  <a:t>제안하는 방법론의 기반이 되는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b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idirectional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language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model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ko-KR" dirty="0" err="1" smtClean="0">
                    <a:solidFill>
                      <a:srgbClr val="0070C0"/>
                    </a:solidFill>
                  </a:rPr>
                  <a:t>biLM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)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은 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아래와 같은 구조를 지니며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, 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대용량의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monolingual data (300m sentences)</a:t>
                </a:r>
                <a:r>
                  <a:rPr lang="ko-KR" altLang="en-US"/>
                  <a:t>에 </a:t>
                </a:r>
                <a:r>
                  <a:rPr lang="en-US" altLang="ko-KR" dirty="0"/>
                  <a:t>training</a:t>
                </a:r>
                <a:r>
                  <a:rPr lang="ko-KR" altLang="en-US"/>
                  <a:t>됨</a:t>
                </a:r>
                <a:endParaRPr lang="en-US" altLang="ko-KR" dirty="0"/>
              </a:p>
              <a:p>
                <a:pPr marL="0" indent="0" algn="just">
                  <a:buNone/>
                </a:pPr>
                <a:endParaRPr lang="en-US" altLang="ko-KR" sz="400" dirty="0">
                  <a:solidFill>
                    <a:srgbClr val="0070C0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altLang="ko-KR" dirty="0" smtClean="0"/>
                  <a:t>Given a sequence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 smtClean="0"/>
                  <a:t> tokens,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altLang="ko-KR" sz="1600" dirty="0"/>
                  <a:t>c</a:t>
                </a:r>
                <a:r>
                  <a:rPr lang="en-US" altLang="ko-KR" sz="1600" dirty="0" smtClean="0"/>
                  <a:t>omputing </a:t>
                </a:r>
                <a:r>
                  <a:rPr lang="en-US" altLang="ko-KR" sz="1600" dirty="0" smtClean="0"/>
                  <a:t>a context-independent token representation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 </a:t>
                </a:r>
              </a:p>
              <a:p>
                <a:pPr marL="0" indent="0" algn="just">
                  <a:buNone/>
                </a:pPr>
                <a:r>
                  <a:rPr lang="en-US" altLang="ko-KR" sz="1600" dirty="0" smtClean="0"/>
                  <a:t>     </a:t>
                </a:r>
                <a:r>
                  <a:rPr lang="en-US" altLang="ko-KR" sz="1200" dirty="0" smtClean="0"/>
                  <a:t>(via token </a:t>
                </a:r>
                <a:r>
                  <a:rPr lang="en-US" altLang="ko-KR" sz="1200" dirty="0" err="1" smtClean="0"/>
                  <a:t>embeddings</a:t>
                </a:r>
                <a:r>
                  <a:rPr lang="en-US" altLang="ko-KR" sz="1200" dirty="0" smtClean="0"/>
                  <a:t> or a CNN over characters</a:t>
                </a:r>
                <a:r>
                  <a:rPr lang="en-US" altLang="ko-KR" sz="1200" dirty="0" smtClean="0"/>
                  <a:t>)</a:t>
                </a:r>
              </a:p>
              <a:p>
                <a:pPr marL="342900" indent="-342900" algn="just">
                  <a:buFont typeface="+mj-lt"/>
                  <a:buAutoNum type="arabicPeriod" startAt="2"/>
                </a:pPr>
                <a:r>
                  <a:rPr lang="en-US" altLang="ko-KR" sz="1600" dirty="0"/>
                  <a:t>p</a:t>
                </a:r>
                <a:r>
                  <a:rPr lang="en-US" altLang="ko-KR" sz="1600" dirty="0" smtClean="0"/>
                  <a:t>assing </a:t>
                </a:r>
                <a:r>
                  <a:rPr lang="en-US" altLang="ko-KR" sz="1600" dirty="0" smtClean="0"/>
                  <a:t>it through forward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sz="1600" dirty="0" smtClean="0"/>
                  <a:t>-layers LSTM and backward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sz="1600" dirty="0"/>
                  <a:t>-layers </a:t>
                </a:r>
                <a:r>
                  <a:rPr lang="en-US" altLang="ko-KR" sz="1600" dirty="0" smtClean="0"/>
                  <a:t>LSTM</a:t>
                </a:r>
              </a:p>
              <a:p>
                <a:pPr marL="0" indent="0" algn="just">
                  <a:buNone/>
                </a:pPr>
                <a:endParaRPr lang="en-US" altLang="ko-KR" sz="4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,..,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LM</m:t>
                          </m:r>
                        </m:sup>
                      </m:sSubSup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2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altLang="ko-KR" sz="10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,..,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⃖"/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𝐿𝑀</m:t>
                          </m:r>
                        </m:sup>
                      </m:sSub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200" dirty="0" smtClean="0">
                  <a:solidFill>
                    <a:srgbClr val="0070C0"/>
                  </a:solidFill>
                </a:endParaRPr>
              </a:p>
              <a:p>
                <a:pPr marL="342900" indent="-342900" algn="just">
                  <a:buFont typeface="+mj-lt"/>
                  <a:buAutoNum type="arabicPeriod" startAt="3"/>
                </a:pPr>
                <a:r>
                  <a:rPr lang="en-US" altLang="ko-KR" sz="1600" dirty="0"/>
                  <a:t>j</a:t>
                </a:r>
                <a:r>
                  <a:rPr lang="en-US" altLang="ko-KR" sz="1600" dirty="0" smtClean="0"/>
                  <a:t>ointly </a:t>
                </a:r>
                <a:r>
                  <a:rPr lang="en-US" altLang="ko-KR" sz="1600" dirty="0" smtClean="0"/>
                  <a:t>maximizing the log likelihood of the forward and backward directions</a:t>
                </a:r>
              </a:p>
              <a:p>
                <a:pPr marL="0" indent="0" algn="just">
                  <a:buNone/>
                </a:pPr>
                <a:endParaRPr lang="en-US" altLang="ko-KR" sz="4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, …,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200" b="0" i="0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sub>
                                      </m:s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ko-KR" sz="12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  <m:brk m:alnAt="23"/>
                                            </m:rPr>
                                            <a:rPr lang="en-US" altLang="ko-KR" sz="1200" b="0" i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200" b="0" i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STM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200" b="0" i="0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altLang="ko-KR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 …,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;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200" b="0" i="1" smtClean="0">
                                                      <a:solidFill>
                                                        <a:schemeClr val="accent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200" b="0" i="1" smtClean="0">
                                                      <a:solidFill>
                                                        <a:schemeClr val="accent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ko-KR" sz="1200" b="0" i="0" smtClean="0">
                                                      <a:solidFill>
                                                        <a:schemeClr val="accent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x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200" b="0" i="1" smtClean="0">
                                                      <a:solidFill>
                                                        <a:schemeClr val="accent4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⃖"/>
                                                      <m:ctrlPr>
                                                        <a:rPr lang="en-US" altLang="ko-KR" sz="1200" b="0" i="1" smtClean="0">
                                                          <a:solidFill>
                                                            <a:schemeClr val="accent4">
                                                              <a:lumMod val="7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m:rPr>
                                                          <m:brk m:alnAt="23"/>
                                                        </m:rPr>
                                                        <a:rPr lang="en-US" altLang="ko-KR" sz="1200" b="0" i="1" smtClean="0">
                                                          <a:solidFill>
                                                            <a:schemeClr val="accent4">
                                                              <a:lumMod val="7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ko-KR" sz="1200" b="0" i="0" smtClean="0">
                                                      <a:solidFill>
                                                        <a:schemeClr val="accent4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LSTM</m:t>
                                                  </m:r>
                                                </m:sub>
                                              </m:s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200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200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ko-KR" sz="1200" b="0" i="0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s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1200" dirty="0" smtClean="0"/>
              </a:p>
              <a:p>
                <a:pPr marL="0" indent="0" algn="just">
                  <a:buNone/>
                </a:pPr>
                <a:endParaRPr lang="en-US" altLang="ko-KR" sz="400" dirty="0" smtClean="0"/>
              </a:p>
              <a:p>
                <a:pPr marL="0" indent="0" algn="just">
                  <a:buNone/>
                </a:pPr>
                <a:r>
                  <a:rPr lang="en-US" altLang="ko-KR" sz="1200" b="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𝑤𝑒𝑖𝑔h𝑡𝑠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𝑡𝑜𝑘𝑒𝑛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𝑟𝑒𝑝𝑟𝑒𝑠𝑒𝑛𝑡𝑎𝑡𝑖𝑜𝑛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𝑓𝑜𝑟𝑤𝑎𝑟𝑑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𝑏𝑎𝑐𝑘𝑤𝑎𝑟𝑑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𝑡𝑖𝑒𝑑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200" b="0" dirty="0" smtClean="0"/>
              </a:p>
              <a:p>
                <a:pPr marL="0" indent="0">
                  <a:buNone/>
                </a:pPr>
                <a:r>
                  <a:rPr lang="en-US" altLang="ko-KR" sz="1200" dirty="0"/>
                  <a:t>	</a:t>
                </a:r>
                <a:r>
                  <a:rPr lang="en-US" altLang="ko-KR" sz="12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𝑤𝑒𝑖𝑔h𝑡𝑠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𝑓𝑜𝑟𝑤𝑎𝑟𝑑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𝑏𝑎𝑐𝑘𝑤𝑎𝑟𝑑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𝑡𝑖𝑒𝑑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200" dirty="0" smtClean="0"/>
              </a:p>
              <a:p>
                <a:pPr marL="0" indent="0" algn="just">
                  <a:buNone/>
                </a:pPr>
                <a:endParaRPr lang="en-US" altLang="ko-KR" sz="1200" dirty="0"/>
              </a:p>
              <a:p>
                <a:pPr marL="0" indent="0">
                  <a:buNone/>
                </a:pPr>
                <a:endParaRPr lang="en-US" altLang="ko-KR" sz="16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4106" y="989379"/>
                <a:ext cx="8629200" cy="5837332"/>
              </a:xfrm>
              <a:blipFill rotWithShape="0">
                <a:blip r:embed="rId3"/>
                <a:stretch>
                  <a:fillRect l="-706" t="-1044" r="-7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844" y="121287"/>
            <a:ext cx="8778461" cy="645068"/>
          </a:xfrm>
        </p:spPr>
        <p:txBody>
          <a:bodyPr>
            <a:normAutofit/>
          </a:bodyPr>
          <a:lstStyle/>
          <a:p>
            <a:r>
              <a:rPr lang="en-US" altLang="ko-KR" b="1" dirty="0" err="1" smtClean="0"/>
              <a:t>ELMo</a:t>
            </a:r>
            <a:r>
              <a:rPr lang="en-US" altLang="ko-KR" b="1" dirty="0" smtClean="0"/>
              <a:t> - </a:t>
            </a:r>
            <a:r>
              <a:rPr lang="en-US" altLang="ko-KR" sz="3000" b="1" dirty="0" err="1" smtClean="0"/>
              <a:t>ELMo</a:t>
            </a:r>
            <a:endParaRPr lang="ko-KR" altLang="en-US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64106" y="989379"/>
                <a:ext cx="8629200" cy="583733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altLang="ko-KR" dirty="0" smtClean="0"/>
                  <a:t>ELMo</a:t>
                </a:r>
                <a:r>
                  <a:rPr lang="ko-KR" altLang="en-US" smtClean="0"/>
                  <a:t>는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sentence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를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input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으로 받아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, deep </a:t>
                </a:r>
                <a:r>
                  <a:rPr lang="en-US" altLang="ko-KR" dirty="0" err="1" smtClean="0">
                    <a:solidFill>
                      <a:srgbClr val="0070C0"/>
                    </a:solidFill>
                  </a:rPr>
                  <a:t>biLM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이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encoding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한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token 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별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internal layer representation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을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linear combination</a:t>
                </a:r>
                <a:r>
                  <a:rPr lang="ko-KR" altLang="en-US" smtClean="0"/>
                  <a:t>하여 </a:t>
                </a:r>
                <a:r>
                  <a:rPr lang="en-US" altLang="ko-KR" dirty="0" smtClean="0"/>
                  <a:t>encoding </a:t>
                </a:r>
                <a:r>
                  <a:rPr lang="ko-KR" altLang="en-US" smtClean="0"/>
                  <a:t>하는 것</a:t>
                </a:r>
                <a:endParaRPr lang="en-US" altLang="ko-KR" dirty="0" smtClean="0"/>
              </a:p>
              <a:p>
                <a:pPr marL="0" indent="0" algn="just">
                  <a:buNone/>
                </a:pPr>
                <a:endParaRPr lang="en-US" altLang="ko-KR" sz="400" dirty="0" smtClean="0">
                  <a:solidFill>
                    <a:srgbClr val="0070C0"/>
                  </a:solidFill>
                </a:endParaRPr>
              </a:p>
              <a:p>
                <a:pPr marL="0" indent="0" algn="just">
                  <a:buNone/>
                </a:pPr>
                <a:endParaRPr lang="en-US" altLang="ko-KR" sz="400" dirty="0">
                  <a:solidFill>
                    <a:srgbClr val="0070C0"/>
                  </a:solidFill>
                </a:endParaRPr>
              </a:p>
              <a:p>
                <a:pPr marL="0" indent="0" algn="just">
                  <a:buNone/>
                </a:pPr>
                <a:endParaRPr lang="en-US" altLang="ko-KR" sz="400" dirty="0" smtClean="0">
                  <a:solidFill>
                    <a:srgbClr val="0070C0"/>
                  </a:solidFill>
                </a:endParaRPr>
              </a:p>
              <a:p>
                <a:pPr marL="0" indent="0" algn="just">
                  <a:buNone/>
                </a:pPr>
                <a:endParaRPr lang="en-US" altLang="ko-KR" sz="400" dirty="0">
                  <a:solidFill>
                    <a:srgbClr val="0070C0"/>
                  </a:solidFill>
                </a:endParaRPr>
              </a:p>
              <a:p>
                <a:pPr marL="0" indent="0" algn="just">
                  <a:buNone/>
                </a:pPr>
                <a:endParaRPr lang="en-US" altLang="ko-KR" sz="400" dirty="0" smtClean="0">
                  <a:solidFill>
                    <a:srgbClr val="0070C0"/>
                  </a:solidFill>
                </a:endParaRPr>
              </a:p>
              <a:p>
                <a:pPr marL="0" indent="0" algn="just">
                  <a:buNone/>
                </a:pPr>
                <a:endParaRPr lang="en-US" altLang="ko-KR" sz="400" dirty="0">
                  <a:solidFill>
                    <a:srgbClr val="0070C0"/>
                  </a:solidFill>
                </a:endParaRPr>
              </a:p>
              <a:p>
                <a:pPr marL="0" indent="0" algn="just">
                  <a:buNone/>
                </a:pPr>
                <a:endParaRPr lang="en-US" altLang="ko-KR" sz="400" dirty="0" smtClean="0">
                  <a:solidFill>
                    <a:srgbClr val="0070C0"/>
                  </a:solidFill>
                </a:endParaRPr>
              </a:p>
              <a:p>
                <a:pPr marL="0" indent="0" algn="just">
                  <a:buNone/>
                </a:pPr>
                <a:endParaRPr lang="en-US" altLang="ko-KR" sz="400" dirty="0">
                  <a:solidFill>
                    <a:srgbClr val="0070C0"/>
                  </a:solidFill>
                </a:endParaRPr>
              </a:p>
              <a:p>
                <a:pPr marL="0" indent="0" algn="just">
                  <a:buNone/>
                </a:pPr>
                <a:endParaRPr lang="en-US" altLang="ko-KR" sz="400" dirty="0" smtClean="0">
                  <a:solidFill>
                    <a:srgbClr val="0070C0"/>
                  </a:solidFill>
                </a:endParaRPr>
              </a:p>
              <a:p>
                <a:pPr marL="0" indent="0" algn="just">
                  <a:buNone/>
                </a:pPr>
                <a:endParaRPr lang="en-US" altLang="ko-KR" sz="400" dirty="0">
                  <a:solidFill>
                    <a:srgbClr val="0070C0"/>
                  </a:solidFill>
                </a:endParaRPr>
              </a:p>
              <a:p>
                <a:pPr marL="0" indent="0" algn="just">
                  <a:buNone/>
                </a:pPr>
                <a:endParaRPr lang="en-US" altLang="ko-KR" sz="400" dirty="0" smtClean="0">
                  <a:solidFill>
                    <a:srgbClr val="0070C0"/>
                  </a:solidFill>
                </a:endParaRPr>
              </a:p>
              <a:p>
                <a:pPr marL="0" indent="0" algn="just">
                  <a:buNone/>
                </a:pPr>
                <a:endParaRPr lang="en-US" altLang="ko-KR" sz="400" dirty="0" smtClean="0">
                  <a:solidFill>
                    <a:srgbClr val="0070C0"/>
                  </a:solidFill>
                </a:endParaRPr>
              </a:p>
              <a:p>
                <a:pPr marL="0" indent="0" algn="just">
                  <a:buNone/>
                </a:pPr>
                <a:endParaRPr lang="en-US" altLang="ko-KR" sz="400" dirty="0">
                  <a:solidFill>
                    <a:srgbClr val="0070C0"/>
                  </a:solidFill>
                </a:endParaRPr>
              </a:p>
              <a:p>
                <a:pPr marL="0" indent="0" algn="just">
                  <a:buNone/>
                </a:pPr>
                <a:endParaRPr lang="en-US" altLang="ko-KR" sz="400" dirty="0">
                  <a:solidFill>
                    <a:srgbClr val="0070C0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altLang="ko-KR" sz="1600" dirty="0" smtClean="0">
                    <a:solidFill>
                      <a:prstClr val="black"/>
                    </a:solidFill>
                  </a:rPr>
                  <a:t>For a each token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600" dirty="0" smtClean="0">
                    <a:solidFill>
                      <a:prstClr val="black"/>
                    </a:solidFill>
                  </a:rPr>
                  <a:t>, a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sz="1600" dirty="0" smtClean="0">
                    <a:solidFill>
                      <a:prstClr val="black"/>
                    </a:solidFill>
                  </a:rPr>
                  <a:t>-layer </a:t>
                </a:r>
                <a:r>
                  <a:rPr lang="en-US" altLang="ko-KR" sz="1600" dirty="0" err="1" smtClean="0">
                    <a:solidFill>
                      <a:prstClr val="black"/>
                    </a:solidFill>
                  </a:rPr>
                  <a:t>biLM</a:t>
                </a:r>
                <a:r>
                  <a:rPr lang="en-US" altLang="ko-KR" sz="16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ko-KR" sz="1600" dirty="0" smtClean="0">
                    <a:solidFill>
                      <a:prstClr val="black"/>
                    </a:solidFill>
                  </a:rPr>
                  <a:t>computes a set of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sz="1600" dirty="0" smtClean="0">
                    <a:solidFill>
                      <a:prstClr val="black"/>
                    </a:solidFill>
                  </a:rPr>
                  <a:t> representations</a:t>
                </a:r>
                <a:r>
                  <a:rPr lang="en-US" altLang="ko-KR" sz="1600" dirty="0" smtClean="0">
                    <a:solidFill>
                      <a:prstClr val="black"/>
                    </a:solidFill>
                  </a:rPr>
                  <a:t>,</a:t>
                </a:r>
              </a:p>
              <a:p>
                <a:pPr marL="0" indent="0" algn="just">
                  <a:buNone/>
                </a:pPr>
                <a:r>
                  <a:rPr lang="en-US" altLang="ko-KR" sz="1200" b="0" dirty="0" smtClean="0">
                    <a:solidFill>
                      <a:prstClr val="black"/>
                    </a:solidFill>
                  </a:rPr>
                  <a:t>	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𝐿𝑀</m:t>
                                  </m:r>
                                </m:sup>
                              </m:sSubSup>
                              <m:r>
                                <a:rPr lang="en-US" altLang="ko-K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⃖"/>
                                      <m:ctrlPr>
                                        <a:rPr lang="en-US" altLang="ko-KR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𝐿𝑀</m:t>
                                  </m:r>
                                </m:sup>
                              </m:sSubSup>
                              <m:r>
                                <a:rPr lang="en-US" altLang="ko-K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altLang="ko-K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=1, …, </m:t>
                              </m:r>
                              <m:r>
                                <a:rPr lang="en-US" altLang="ko-K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i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𝐿𝑀</m:t>
                                  </m:r>
                                </m:sup>
                              </m:sSubSup>
                              <m:r>
                                <a:rPr lang="en-US" altLang="ko-K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altLang="ko-K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=0, …, </m:t>
                              </m:r>
                              <m:r>
                                <a:rPr lang="en-US" altLang="ko-K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</m:mr>
                      <m:mr>
                        <m:e>
                          <m:r>
                            <a:rPr lang="en-US" altLang="ko-KR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𝑤h𝑒𝑟𝑒</m:t>
                          </m:r>
                          <m:r>
                            <a:rPr lang="en-US" altLang="ko-KR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ko-KR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  <m:sup>
                              <m:r>
                                <a:rPr lang="en-US" altLang="ko-KR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𝐿𝑀</m:t>
                              </m:r>
                            </m:sup>
                          </m:sSubSup>
                          <m:r>
                            <a:rPr lang="en-US" altLang="ko-KR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ko-KR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altLang="ko-KR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𝑡𝑜𝑘𝑒𝑛</m:t>
                          </m:r>
                          <m:r>
                            <a:rPr lang="en-US" altLang="ko-KR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𝑙𝑎𝑦𝑒𝑟</m:t>
                          </m:r>
                          <m:r>
                            <a:rPr lang="en-US" altLang="ko-KR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altLang="ko-KR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ko-KR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𝐿𝑀</m:t>
                              </m:r>
                            </m:sup>
                          </m:sSubSup>
                          <m:r>
                            <a:rPr lang="en-US" altLang="ko-KR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1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b="0" i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𝐿𝑀</m:t>
                                  </m:r>
                                </m:sup>
                              </m:sSubSup>
                              <m:r>
                                <m:rPr>
                                  <m:brk m:alnAt="7"/>
                                </m:rPr>
                                <a:rPr lang="en-US" altLang="ko-KR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Sup>
                                <m:sSubSupPr>
                                  <m:ctrlPr>
                                    <a:rPr lang="en-US" altLang="ko-KR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⃖"/>
                                      <m:ctrlPr>
                                        <a:rPr lang="en-US" altLang="ko-KR" sz="1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b="0" i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𝐿𝑀</m:t>
                                  </m:r>
                                </m:sup>
                              </m:sSubSup>
                            </m:e>
                          </m:d>
                        </m:e>
                      </m:mr>
                    </m:m>
                  </m:oMath>
                </a14:m>
                <a:endParaRPr lang="en-US" altLang="ko-KR" sz="1200" b="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altLang="ko-KR" sz="400" dirty="0" smtClean="0">
                  <a:solidFill>
                    <a:prstClr val="black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altLang="ko-KR" sz="1600" dirty="0" smtClean="0">
                    <a:solidFill>
                      <a:prstClr val="black"/>
                    </a:solidFill>
                  </a:rPr>
                  <a:t>For inclusion in a downstream model, </a:t>
                </a:r>
                <a:r>
                  <a:rPr lang="en-US" altLang="ko-KR" sz="1600" dirty="0" err="1" smtClean="0">
                    <a:solidFill>
                      <a:srgbClr val="0070C0"/>
                    </a:solidFill>
                  </a:rPr>
                  <a:t>ELMo</a:t>
                </a:r>
                <a:r>
                  <a:rPr lang="en-US" altLang="ko-KR" sz="1600" dirty="0" smtClean="0">
                    <a:solidFill>
                      <a:srgbClr val="0070C0"/>
                    </a:solidFill>
                  </a:rPr>
                  <a:t> collapses all layers in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sz="1600" dirty="0" smtClean="0">
                    <a:solidFill>
                      <a:srgbClr val="0070C0"/>
                    </a:solidFill>
                  </a:rPr>
                  <a:t> into a single vector</a:t>
                </a:r>
                <a:r>
                  <a:rPr lang="en-US" altLang="ko-KR" sz="1600" dirty="0" smtClean="0">
                    <a:solidFill>
                      <a:prstClr val="black"/>
                    </a:solidFill>
                  </a:rPr>
                  <a:t> </a:t>
                </a:r>
                <a:endParaRPr lang="en-US" altLang="ko-KR" sz="16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sz="1200" b="0" dirty="0" smtClean="0">
                    <a:solidFill>
                      <a:prstClr val="black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ELMo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200" b="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200" dirty="0">
                    <a:solidFill>
                      <a:prstClr val="black"/>
                    </a:solidFill>
                  </a:rPr>
                  <a:t>	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1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ELMo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𝑡𝑎𝑠𝑘</m:t>
                        </m:r>
                      </m:sup>
                    </m:sSubSup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𝑡𝑎𝑠𝑘</m:t>
                            </m:r>
                          </m:sup>
                        </m:sSup>
                      </m:e>
                    </m:d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𝑡𝑎𝑠𝑘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Sup>
                          <m:sSubSupPr>
                            <m:ctrlP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𝑡𝑎𝑠𝑘</m:t>
                            </m:r>
                          </m:sup>
                        </m:sSubSup>
                      </m:e>
                    </m:nary>
                    <m:sSubSup>
                      <m:sSubSupPr>
                        <m:ctrlP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1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𝐿𝑀</m:t>
                        </m:r>
                      </m:sup>
                    </m:sSubSup>
                  </m:oMath>
                </a14:m>
                <a:endParaRPr lang="en-US" altLang="ko-KR" sz="120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sz="1200" dirty="0">
                    <a:solidFill>
                      <a:prstClr val="black"/>
                    </a:solidFill>
                  </a:rPr>
                  <a:t>	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𝑡𝑎𝑠𝑘</m:t>
                        </m:r>
                      </m:sup>
                    </m:sSup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𝑛𝑜𝑟𝑚𝑎𝑙𝑖𝑧𝑒𝑑</m:t>
                    </m:r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𝑤𝑒𝑖𝑔h𝑡𝑠</m:t>
                    </m:r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𝑡𝑎𝑠𝑘</m:t>
                        </m:r>
                      </m:sup>
                    </m:sSup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𝑠𝑐𝑎𝑙𝑒</m:t>
                    </m:r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𝑝𝑎𝑟𝑎𝑚𝑒𝑡𝑒𝑟</m:t>
                    </m:r>
                  </m:oMath>
                </a14:m>
                <a:endParaRPr lang="en-US" altLang="ko-KR" sz="1200" dirty="0" smtClean="0">
                  <a:solidFill>
                    <a:prstClr val="black"/>
                  </a:solidFill>
                </a:endParaRPr>
              </a:p>
              <a:p>
                <a:pPr marL="0" indent="0" algn="just">
                  <a:buNone/>
                </a:pPr>
                <a:endParaRPr lang="en-US" altLang="ko-KR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4106" y="989379"/>
                <a:ext cx="8629200" cy="5837332"/>
              </a:xfrm>
              <a:blipFill rotWithShape="0">
                <a:blip r:embed="rId3"/>
                <a:stretch>
                  <a:fillRect l="-706" t="-1044" r="-7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673" y="1775691"/>
            <a:ext cx="6342654" cy="237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7" y="6610372"/>
            <a:ext cx="8166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solidFill>
                  <a:srgbClr val="00B050"/>
                </a:solidFill>
              </a:rPr>
              <a:t>https://www.slideshare.net/JunyaKamura/deep-contextualized-word-representations-92582770</a:t>
            </a:r>
            <a:endParaRPr lang="en-US" altLang="ko-KR" sz="1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4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844" y="121287"/>
            <a:ext cx="9029156" cy="645068"/>
          </a:xfrm>
        </p:spPr>
        <p:txBody>
          <a:bodyPr/>
          <a:lstStyle/>
          <a:p>
            <a:r>
              <a:rPr lang="en-US" altLang="ko-KR" b="1" dirty="0" err="1"/>
              <a:t>ELMo</a:t>
            </a:r>
            <a:r>
              <a:rPr lang="en-US" altLang="ko-KR" b="1" dirty="0"/>
              <a:t> -</a:t>
            </a:r>
            <a:r>
              <a:rPr lang="en-US" altLang="ko-KR" b="1" dirty="0" smtClean="0"/>
              <a:t> </a:t>
            </a:r>
            <a:r>
              <a:rPr lang="en-US" altLang="ko-KR" sz="3000" b="1" dirty="0" smtClean="0"/>
              <a:t>Using </a:t>
            </a:r>
            <a:r>
              <a:rPr lang="en-US" altLang="ko-KR" sz="3000" b="1" dirty="0" err="1" smtClean="0"/>
              <a:t>biLMs</a:t>
            </a:r>
            <a:r>
              <a:rPr lang="en-US" altLang="ko-KR" sz="3000" b="1" dirty="0" smtClean="0"/>
              <a:t> for supervised NLP tasks </a:t>
            </a:r>
            <a:endParaRPr lang="ko-KR" altLang="en-US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64106" y="989379"/>
                <a:ext cx="8629200" cy="583733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altLang="ko-KR" dirty="0" smtClean="0"/>
                  <a:t>task model (</a:t>
                </a:r>
                <a:r>
                  <a:rPr lang="en-US" altLang="ko-KR" dirty="0" err="1" smtClean="0"/>
                  <a:t>eg</a:t>
                </a:r>
                <a:r>
                  <a:rPr lang="en-US" altLang="ko-KR" dirty="0" smtClean="0"/>
                  <a:t>. sentiment analysis, named entity recognition, etc.)</a:t>
                </a:r>
                <a:r>
                  <a:rPr lang="ko-KR" altLang="en-US" smtClean="0"/>
                  <a:t>은 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단순히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token 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별로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pre-trained </a:t>
                </a:r>
                <a:r>
                  <a:rPr lang="en-US" altLang="ko-KR" dirty="0" err="1" smtClean="0">
                    <a:solidFill>
                      <a:srgbClr val="0070C0"/>
                    </a:solidFill>
                  </a:rPr>
                  <a:t>biLM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의 결과를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linear combination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하는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weight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만 학습</a:t>
                </a:r>
                <a:endParaRPr lang="en-US" altLang="ko-KR" dirty="0"/>
              </a:p>
              <a:p>
                <a:pPr marL="0" indent="0" algn="just">
                  <a:buNone/>
                </a:pPr>
                <a:endParaRPr lang="en-US" altLang="ko-KR" sz="400" dirty="0" smtClean="0"/>
              </a:p>
              <a:p>
                <a:pPr marL="0" indent="0" algn="just">
                  <a:buNone/>
                </a:pPr>
                <a:r>
                  <a:rPr lang="en-US" altLang="ko-KR" dirty="0" smtClean="0">
                    <a:solidFill>
                      <a:prstClr val="black"/>
                    </a:solidFill>
                  </a:rPr>
                  <a:t>To add </a:t>
                </a:r>
                <a:r>
                  <a:rPr lang="en-US" altLang="ko-KR" dirty="0" err="1" smtClean="0">
                    <a:solidFill>
                      <a:prstClr val="black"/>
                    </a:solidFill>
                  </a:rPr>
                  <a:t>ELMo</a:t>
                </a:r>
                <a:r>
                  <a:rPr lang="en-US" altLang="ko-KR" dirty="0" smtClean="0">
                    <a:solidFill>
                      <a:prstClr val="black"/>
                    </a:solidFill>
                  </a:rPr>
                  <a:t> to the supervised model,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altLang="ko-KR" sz="1600" dirty="0"/>
                  <a:t>f</a:t>
                </a:r>
                <a:r>
                  <a:rPr lang="en-US" altLang="ko-KR" sz="1600" dirty="0" smtClean="0"/>
                  <a:t>reezing the weights of the </a:t>
                </a:r>
                <a:r>
                  <a:rPr lang="en-US" altLang="ko-KR" sz="1600" dirty="0" err="1" smtClean="0"/>
                  <a:t>biLM</a:t>
                </a:r>
                <a:endParaRPr lang="en-US" altLang="ko-KR" sz="1600" dirty="0" smtClean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altLang="ko-KR" sz="1600" dirty="0"/>
                  <a:t>c</a:t>
                </a:r>
                <a:r>
                  <a:rPr lang="en-US" altLang="ko-KR" sz="1600" dirty="0" smtClean="0"/>
                  <a:t>oncatenating the </a:t>
                </a:r>
                <a:r>
                  <a:rPr lang="en-US" altLang="ko-KR" sz="1600" dirty="0" err="1" smtClean="0"/>
                  <a:t>ELMo</a:t>
                </a:r>
                <a:r>
                  <a:rPr lang="en-US" altLang="ko-KR" sz="1600" dirty="0" smtClean="0"/>
                  <a:t> 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ELMo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𝑡𝑎𝑠𝑘</m:t>
                        </m:r>
                      </m:sup>
                    </m:sSubSup>
                  </m:oMath>
                </a14:m>
                <a:r>
                  <a:rPr lang="en-US" altLang="ko-KR" sz="1600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 </a:t>
                </a:r>
                <a:r>
                  <a:rPr lang="en-US" altLang="ko-KR" sz="16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ELMo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𝑡𝑎𝑠𝑘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sz="1600" dirty="0" smtClean="0">
                    <a:sym typeface="Wingdings" panose="05000000000000000000" pitchFamily="2" charset="2"/>
                  </a:rPr>
                  <a:t> </a:t>
                </a:r>
                <a:endParaRPr lang="en-US" altLang="ko-KR" sz="1600" dirty="0" smtClean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altLang="ko-KR" sz="1600" dirty="0"/>
                  <a:t>p</a:t>
                </a:r>
                <a:r>
                  <a:rPr lang="en-US" altLang="ko-KR" sz="1600" dirty="0" smtClean="0"/>
                  <a:t>assing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  <m:t>ELMo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𝑡𝑎𝑠𝑘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sz="1600" dirty="0" smtClean="0"/>
                  <a:t> into the task RNN (or task model)</a:t>
                </a:r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and the remainder of the supervised model remains unchanged.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altLang="ko-KR" sz="1600" dirty="0" smtClean="0"/>
                  <a:t>when training the model, adding a moderate amount of dropout </a:t>
                </a:r>
                <a:r>
                  <a:rPr lang="en-US" altLang="ko-KR" sz="1600" dirty="0" err="1" smtClean="0"/>
                  <a:t>orregularizing</a:t>
                </a:r>
                <a:r>
                  <a:rPr lang="en-US" altLang="ko-KR" sz="1600" dirty="0" smtClean="0"/>
                  <a:t> the </a:t>
                </a:r>
                <a:r>
                  <a:rPr lang="en-US" altLang="ko-KR" sz="1600" dirty="0" err="1" smtClean="0"/>
                  <a:t>ELMo</a:t>
                </a:r>
                <a:r>
                  <a:rPr lang="en-US" altLang="ko-KR" sz="1600" dirty="0" smtClean="0"/>
                  <a:t> weights by adding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</m:d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1600" dirty="0" smtClean="0"/>
                  <a:t> to the loss 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4106" y="989379"/>
                <a:ext cx="8629200" cy="5837332"/>
              </a:xfrm>
              <a:blipFill rotWithShape="0">
                <a:blip r:embed="rId3"/>
                <a:stretch>
                  <a:fillRect l="-706" t="-1044" r="-7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45318" y="4161163"/>
            <a:ext cx="8253365" cy="2520000"/>
            <a:chOff x="264103" y="3440427"/>
            <a:chExt cx="8253365" cy="2520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4103" y="3440427"/>
              <a:ext cx="5886234" cy="2520000"/>
            </a:xfrm>
            <a:prstGeom prst="rect">
              <a:avLst/>
            </a:prstGeom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3794786" y="4237565"/>
              <a:ext cx="2165748" cy="51646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/>
            <p:cNvCxnSpPr>
              <a:stCxn id="6" idx="3"/>
            </p:cNvCxnSpPr>
            <p:nvPr/>
          </p:nvCxnSpPr>
          <p:spPr>
            <a:xfrm flipV="1">
              <a:off x="5960534" y="4495798"/>
              <a:ext cx="497715" cy="1"/>
            </a:xfrm>
            <a:prstGeom prst="straightConnector1">
              <a:avLst/>
            </a:prstGeom>
            <a:ln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458250" y="4157133"/>
              <a:ext cx="20592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 smtClean="0"/>
                <a:t>특정 </a:t>
              </a:r>
              <a:r>
                <a:rPr lang="en-US" altLang="ko-KR" sz="1200" dirty="0" smtClean="0"/>
                <a:t>task (</a:t>
              </a:r>
              <a:r>
                <a:rPr lang="en-US" altLang="ko-KR" sz="1200" dirty="0" err="1" smtClean="0"/>
                <a:t>eg</a:t>
              </a:r>
              <a:r>
                <a:rPr lang="en-US" altLang="ko-KR" sz="1200" dirty="0" smtClean="0"/>
                <a:t>. SNLI, </a:t>
              </a:r>
              <a:r>
                <a:rPr lang="en-US" altLang="ko-KR" sz="1200" dirty="0" err="1" smtClean="0"/>
                <a:t>SQuAD</a:t>
              </a:r>
              <a:r>
                <a:rPr lang="en-US" altLang="ko-KR" sz="1200" dirty="0" smtClean="0"/>
                <a:t>)</a:t>
              </a:r>
              <a:r>
                <a:rPr lang="ko-KR" altLang="en-US" sz="1200" smtClean="0"/>
                <a:t>에 대해서 효과적</a:t>
              </a:r>
              <a:endParaRPr lang="ko-KR" altLang="en-US" sz="120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117" y="6610372"/>
            <a:ext cx="8166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solidFill>
                  <a:srgbClr val="00B050"/>
                </a:solidFill>
              </a:rPr>
              <a:t>https://www.slideshare.net/JunyaKamura/deep-contextualized-word-representations-92582770</a:t>
            </a:r>
            <a:endParaRPr lang="en-US" altLang="ko-KR" sz="1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92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GE">
      <a:majorFont>
        <a:latin typeface="LG스마트체 Bold"/>
        <a:ea typeface="LG스마트체 Bold"/>
        <a:cs typeface=""/>
      </a:majorFont>
      <a:minorFont>
        <a:latin typeface="LG스마트체 Light"/>
        <a:ea typeface="LG스마트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3414</TotalTime>
  <Words>856</Words>
  <Application>Microsoft Office PowerPoint</Application>
  <PresentationFormat>화면 슬라이드 쇼(4:3)</PresentationFormat>
  <Paragraphs>142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LG스마트체 Bold</vt:lpstr>
      <vt:lpstr>LG스마트체 Light</vt:lpstr>
      <vt:lpstr>맑은 고딕</vt:lpstr>
      <vt:lpstr>Arial</vt:lpstr>
      <vt:lpstr>Cambria Math</vt:lpstr>
      <vt:lpstr>Wingdings</vt:lpstr>
      <vt:lpstr>Office 테마</vt:lpstr>
      <vt:lpstr>Deep contextualized  word representations</vt:lpstr>
      <vt:lpstr>Agenda</vt:lpstr>
      <vt:lpstr>Abstract</vt:lpstr>
      <vt:lpstr>Introduction (1/3)</vt:lpstr>
      <vt:lpstr>Introduction (2/3)</vt:lpstr>
      <vt:lpstr>Introduction (3/3)</vt:lpstr>
      <vt:lpstr>ELMo - Bidirectional language models</vt:lpstr>
      <vt:lpstr>ELMo - ELMo</vt:lpstr>
      <vt:lpstr>ELMo - Using biLMs for supervised NLP tasks </vt:lpstr>
      <vt:lpstr>ELMo - pre-trained bidirectional language model architecture</vt:lpstr>
      <vt:lpstr>Evaluation</vt:lpstr>
      <vt:lpstr>Analysis (1/3)</vt:lpstr>
      <vt:lpstr>Analysis (2/3)</vt:lpstr>
      <vt:lpstr>Analysis (3/3)</vt:lpstr>
      <vt:lpstr>Conclusion</vt:lpstr>
      <vt:lpstr>Q &amp; A</vt:lpstr>
      <vt:lpstr>감사합니다.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김보섭/연구원/SW센터 인공지능(연)AI Algorithm Task(boseop.kim@lge.com)</dc:creator>
  <cp:lastModifiedBy>김보섭/연구원/SW센터 인공지능(연)AI Algorithm Task(boseop.kim@lge.com)</cp:lastModifiedBy>
  <cp:revision>329</cp:revision>
  <dcterms:created xsi:type="dcterms:W3CDTF">2018-09-10T01:28:32Z</dcterms:created>
  <dcterms:modified xsi:type="dcterms:W3CDTF">2018-12-20T13:12:01Z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