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78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up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AE1948"/>
    <a:srgbClr val="00B05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86521" autoAdjust="0"/>
  </p:normalViewPr>
  <p:slideViewPr>
    <p:cSldViewPr snapToGrid="0">
      <p:cViewPr varScale="1">
        <p:scale>
          <a:sx n="113" d="100"/>
          <a:sy n="113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7D3F-3976-4E8C-851A-C55DE2002F3D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3960-D572-4988-A095-E9DD6F52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8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6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85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4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1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9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7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2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0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6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0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4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Memory</a:t>
            </a:r>
            <a:r>
              <a:rPr lang="en-US" altLang="ko-KR" baseline="0" dirty="0" smtClean="0"/>
              <a:t> footprint</a:t>
            </a:r>
            <a:r>
              <a:rPr lang="ko-KR" altLang="en-US" baseline="0" smtClean="0"/>
              <a:t>가 작으면 </a:t>
            </a:r>
            <a:r>
              <a:rPr lang="en-US" altLang="ko-KR" baseline="0" dirty="0" smtClean="0"/>
              <a:t>main memory</a:t>
            </a:r>
            <a:r>
              <a:rPr lang="ko-KR" altLang="en-US" baseline="0" smtClean="0"/>
              <a:t>에 </a:t>
            </a:r>
            <a:r>
              <a:rPr lang="en-US" altLang="ko-KR" baseline="0" dirty="0" smtClean="0"/>
              <a:t>access</a:t>
            </a:r>
            <a:r>
              <a:rPr lang="ko-KR" altLang="en-US" baseline="0" smtClean="0"/>
              <a:t>할 일이 없기때문에</a:t>
            </a:r>
            <a:r>
              <a:rPr lang="en-US" altLang="ko-KR" baseline="0" dirty="0" smtClean="0"/>
              <a:t>, cache memory</a:t>
            </a:r>
            <a:r>
              <a:rPr lang="ko-KR" altLang="en-US" baseline="0" smtClean="0"/>
              <a:t>를 사용할 수 있어 그만큼 빠르다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0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00844"/>
            <a:ext cx="7772400" cy="130242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975021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532" y="988014"/>
            <a:ext cx="8630193" cy="583733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845" y="121287"/>
            <a:ext cx="7886700" cy="645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022"/>
            <a:ext cx="9144000" cy="0"/>
          </a:xfrm>
          <a:prstGeom prst="line">
            <a:avLst/>
          </a:prstGeom>
          <a:ln w="19050">
            <a:solidFill>
              <a:srgbClr val="AE1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152" y="6447431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r>
              <a:rPr lang="en-US" altLang="ko-KR" sz="3300" b="1" dirty="0" smtClean="0"/>
              <a:t>A Structured Self-Attentive</a:t>
            </a:r>
            <a:br>
              <a:rPr lang="en-US" altLang="ko-KR" sz="3300" b="1" dirty="0" smtClean="0"/>
            </a:br>
            <a:r>
              <a:rPr lang="en-US" altLang="ko-KR" sz="3300" b="1" dirty="0" smtClean="0"/>
              <a:t>Sentence Embedding</a:t>
            </a:r>
            <a:endParaRPr lang="ko-KR" altLang="en-US" sz="3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</p:spPr>
        <p:txBody>
          <a:bodyPr>
            <a:spAutoFit/>
          </a:bodyPr>
          <a:lstStyle/>
          <a:p>
            <a:r>
              <a:rPr lang="en-US" altLang="ko-KR" dirty="0" smtClean="0"/>
              <a:t>2018.11.30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김보섭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e</a:t>
            </a:r>
            <a:r>
              <a:rPr lang="en-US" altLang="ko-KR" dirty="0" smtClean="0"/>
              <a:t>xtra information</a:t>
            </a:r>
            <a:r>
              <a:rPr lang="ko-KR" altLang="en-US" smtClean="0"/>
              <a:t>이 주어지지않은 </a:t>
            </a:r>
            <a:r>
              <a:rPr lang="en-US" altLang="ko-KR" dirty="0" smtClean="0"/>
              <a:t>task</a:t>
            </a:r>
            <a:r>
              <a:rPr lang="ko-KR" altLang="en-US" smtClean="0"/>
              <a:t>에 대해서는 </a:t>
            </a:r>
            <a:r>
              <a:rPr lang="en-US" altLang="ko-KR" dirty="0" smtClean="0"/>
              <a:t>attention</a:t>
            </a:r>
            <a:r>
              <a:rPr lang="ko-KR" altLang="en-US" smtClean="0"/>
              <a:t>이 불가능하지만</a:t>
            </a:r>
            <a:r>
              <a:rPr lang="en-US" altLang="ko-KR" dirty="0" smtClean="0"/>
              <a:t> </a:t>
            </a:r>
            <a:r>
              <a:rPr lang="ko-KR" altLang="en-US" smtClean="0">
                <a:solidFill>
                  <a:srgbClr val="0070C0"/>
                </a:solidFill>
              </a:rPr>
              <a:t>주어진 </a:t>
            </a:r>
            <a:r>
              <a:rPr lang="en-US" altLang="ko-KR" dirty="0" smtClean="0">
                <a:solidFill>
                  <a:srgbClr val="0070C0"/>
                </a:solidFill>
              </a:rPr>
              <a:t>token</a:t>
            </a:r>
            <a:r>
              <a:rPr lang="ko-KR" altLang="en-US" smtClean="0">
                <a:solidFill>
                  <a:srgbClr val="0070C0"/>
                </a:solidFill>
              </a:rPr>
              <a:t>들 간의 다양한 </a:t>
            </a:r>
            <a:r>
              <a:rPr lang="en-US" altLang="ko-KR" dirty="0" smtClean="0">
                <a:solidFill>
                  <a:srgbClr val="0070C0"/>
                </a:solidFill>
              </a:rPr>
              <a:t>semantic</a:t>
            </a:r>
            <a:r>
              <a:rPr lang="ko-KR" altLang="en-US" smtClean="0">
                <a:solidFill>
                  <a:srgbClr val="0070C0"/>
                </a:solidFill>
              </a:rPr>
              <a:t>을 볼 필요성이 존재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self-attention</a:t>
            </a:r>
            <a:r>
              <a:rPr lang="ko-KR" altLang="en-US" smtClean="0">
                <a:solidFill>
                  <a:srgbClr val="0070C0"/>
                </a:solidFill>
                <a:sym typeface="Wingdings" panose="05000000000000000000" pitchFamily="2" charset="2"/>
              </a:rPr>
              <a:t>을 제안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9" y="2275240"/>
            <a:ext cx="84742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– </a:t>
            </a:r>
            <a:r>
              <a:rPr lang="en-US" altLang="ko-KR" sz="3000" dirty="0" smtClean="0"/>
              <a:t>MODEL (1/2)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논문에서 제안하는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r>
              <a:rPr lang="ko-KR" altLang="en-US" smtClean="0"/>
              <a:t>은 </a:t>
            </a:r>
            <a:r>
              <a:rPr lang="en-US" altLang="ko-KR" dirty="0">
                <a:solidFill>
                  <a:srgbClr val="0070C0"/>
                </a:solidFill>
              </a:rPr>
              <a:t>bi</a:t>
            </a:r>
            <a:r>
              <a:rPr lang="en-US" altLang="ko-KR" dirty="0" smtClean="0">
                <a:solidFill>
                  <a:srgbClr val="0070C0"/>
                </a:solidFill>
              </a:rPr>
              <a:t>directional </a:t>
            </a:r>
            <a:r>
              <a:rPr lang="en-US" altLang="ko-KR" dirty="0" err="1" smtClean="0">
                <a:solidFill>
                  <a:srgbClr val="0070C0"/>
                </a:solidFill>
              </a:rPr>
              <a:t>lstm</a:t>
            </a:r>
            <a:r>
              <a:rPr lang="ko-KR" altLang="en-US" smtClean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elf-attention mechanism </a:t>
            </a:r>
            <a:r>
              <a:rPr lang="ko-KR" altLang="en-US" smtClean="0">
                <a:solidFill>
                  <a:srgbClr val="0070C0"/>
                </a:solidFill>
              </a:rPr>
              <a:t>두 </a:t>
            </a:r>
            <a:r>
              <a:rPr lang="en-US" altLang="ko-KR" dirty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rgbClr val="0070C0"/>
                </a:solidFill>
              </a:rPr>
              <a:t>odule</a:t>
            </a:r>
            <a:r>
              <a:rPr lang="ko-KR" altLang="en-US" smtClean="0">
                <a:solidFill>
                  <a:srgbClr val="0070C0"/>
                </a:solidFill>
              </a:rPr>
              <a:t>로 구성됨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47" y="1780645"/>
            <a:ext cx="579730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2490" t="12080" b="38355"/>
          <a:stretch/>
        </p:blipFill>
        <p:spPr>
          <a:xfrm>
            <a:off x="3860379" y="2627937"/>
            <a:ext cx="2174547" cy="214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175" r="37586" b="27546"/>
          <a:stretch/>
        </p:blipFill>
        <p:spPr>
          <a:xfrm>
            <a:off x="261974" y="1714179"/>
            <a:ext cx="2912534" cy="3130022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14845" y="2351313"/>
            <a:ext cx="5920081" cy="409611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0379" y="4941361"/>
                <a:ext cx="22077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79" y="4941361"/>
                <a:ext cx="2207740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>
            <a:off x="5665265" y="4383687"/>
            <a:ext cx="737284" cy="2996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845" y="3427078"/>
            <a:ext cx="3607419" cy="2881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974" y="4941361"/>
                <a:ext cx="3535798" cy="114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LSTM</m:t>
                          </m:r>
                        </m:e>
                      </m:acc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⃖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LSTM</m:t>
                          </m:r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⃖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acc>
                        <m:accPr>
                          <m:chr m:val="⃖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altLang="ko-KR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⃖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altLang="ko-KR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4" y="4941361"/>
                <a:ext cx="3535798" cy="1145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– </a:t>
            </a:r>
            <a:r>
              <a:rPr lang="en-US" altLang="ko-KR" sz="3000" dirty="0" smtClean="0"/>
              <a:t>MODEL (2/2)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논문에서 제안하는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r>
              <a:rPr lang="ko-KR" altLang="en-US" smtClean="0"/>
              <a:t>은 </a:t>
            </a:r>
            <a:r>
              <a:rPr lang="en-US" altLang="ko-KR" dirty="0" smtClean="0">
                <a:solidFill>
                  <a:srgbClr val="0070C0"/>
                </a:solidFill>
              </a:rPr>
              <a:t>bidirectional </a:t>
            </a:r>
            <a:r>
              <a:rPr lang="en-US" altLang="ko-KR" dirty="0" err="1" smtClean="0">
                <a:solidFill>
                  <a:srgbClr val="0070C0"/>
                </a:solidFill>
              </a:rPr>
              <a:t>lstm</a:t>
            </a:r>
            <a:r>
              <a:rPr lang="ko-KR" altLang="en-US" smtClean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elf-attention mechanism </a:t>
            </a:r>
            <a:r>
              <a:rPr lang="ko-KR" altLang="en-US" smtClean="0">
                <a:solidFill>
                  <a:srgbClr val="0070C0"/>
                </a:solidFill>
              </a:rPr>
              <a:t>두 </a:t>
            </a:r>
            <a:r>
              <a:rPr lang="en-US" altLang="ko-KR" dirty="0">
                <a:solidFill>
                  <a:srgbClr val="0070C0"/>
                </a:solidFill>
              </a:rPr>
              <a:t>m</a:t>
            </a:r>
            <a:r>
              <a:rPr lang="en-US" altLang="ko-KR" dirty="0" smtClean="0">
                <a:solidFill>
                  <a:srgbClr val="0070C0"/>
                </a:solidFill>
              </a:rPr>
              <a:t>odule</a:t>
            </a:r>
            <a:r>
              <a:rPr lang="ko-KR" altLang="en-US" smtClean="0">
                <a:solidFill>
                  <a:srgbClr val="0070C0"/>
                </a:solidFill>
              </a:rPr>
              <a:t>로 구성됨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67" y="3525525"/>
            <a:ext cx="2520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Approach – </a:t>
            </a:r>
            <a:r>
              <a:rPr lang="en-US" altLang="ko-KR" sz="3000" dirty="0" smtClean="0"/>
              <a:t>PENALIZATION TERM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ko-KR" altLang="en-US" smtClean="0">
                    <a:solidFill>
                      <a:srgbClr val="0070C0"/>
                    </a:solidFill>
                  </a:rPr>
                  <a:t>가 개별 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aspect</a:t>
                </a:r>
                <a:r>
                  <a:rPr lang="ko-KR" altLang="en-US" smtClean="0">
                    <a:solidFill>
                      <a:srgbClr val="0070C0"/>
                    </a:solidFill>
                  </a:rPr>
                  <a:t>를 표현</a:t>
                </a:r>
                <a:r>
                  <a:rPr lang="en-US" altLang="ko-KR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개별 </a:t>
                </a:r>
                <a:r>
                  <a:rPr lang="en-US" altLang="ko-KR" dirty="0" smtClean="0"/>
                  <a:t>aspect</a:t>
                </a:r>
                <a:r>
                  <a:rPr lang="ko-KR" altLang="en-US" smtClean="0"/>
                  <a:t>를 다양하게 보기위한 </a:t>
                </a:r>
                <a:r>
                  <a:rPr lang="en-US" altLang="ko-KR" dirty="0"/>
                  <a:t>p</a:t>
                </a:r>
                <a:r>
                  <a:rPr lang="en-US" altLang="ko-KR" dirty="0" smtClean="0"/>
                  <a:t>enalization term</a:t>
                </a:r>
                <a:r>
                  <a:rPr lang="ko-KR" altLang="en-US" smtClean="0"/>
                  <a:t>을 제안</a:t>
                </a:r>
                <a:endParaRPr lang="en-US" altLang="ko-KR" dirty="0" smtClean="0"/>
              </a:p>
              <a:p>
                <a:pPr marL="0" indent="0" algn="just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06" y="989379"/>
                <a:ext cx="8629200" cy="5837332"/>
              </a:xfrm>
              <a:blipFill rotWithShape="0">
                <a:blip r:embed="rId3"/>
                <a:stretch>
                  <a:fillRect l="-706" t="-1044" r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24868" y="2711819"/>
            <a:ext cx="7972743" cy="1585114"/>
            <a:chOff x="685800" y="2703352"/>
            <a:chExt cx="7972743" cy="1585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5800" y="2703352"/>
                  <a:ext cx="3632622" cy="1585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703352"/>
                  <a:ext cx="3632622" cy="15851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40116" y="2703352"/>
                  <a:ext cx="3918427" cy="8850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116" y="2703352"/>
                  <a:ext cx="3918427" cy="8850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2520" y="4631267"/>
                <a:ext cx="77374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penalization term</a:t>
                </a:r>
                <a:r>
                  <a:rPr lang="ko-KR" altLang="en-US" sz="2000" smtClean="0"/>
                  <a:t>을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ta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sk loss(</a:t>
                </a:r>
                <a:r>
                  <a:rPr lang="en-US" altLang="ko-KR" sz="2000" dirty="0" err="1" smtClean="0">
                    <a:solidFill>
                      <a:srgbClr val="0070C0"/>
                    </a:solidFill>
                  </a:rPr>
                  <a:t>eg</a:t>
                </a:r>
                <a:r>
                  <a:rPr lang="en-US" altLang="ko-KR" sz="2000" dirty="0" smtClean="0">
                    <a:solidFill>
                      <a:srgbClr val="0070C0"/>
                    </a:solidFill>
                  </a:rPr>
                  <a:t>. cross entropy loss)</a:t>
                </a:r>
                <a:r>
                  <a:rPr lang="ko-KR" altLang="en-US" sz="2000" smtClean="0">
                    <a:solidFill>
                      <a:srgbClr val="0070C0"/>
                    </a:solidFill>
                  </a:rPr>
                  <a:t>에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000" smtClean="0">
                    <a:solidFill>
                      <a:srgbClr val="0070C0"/>
                    </a:solidFill>
                  </a:rPr>
                  <a:t>더해서 </a:t>
                </a:r>
                <a:r>
                  <a:rPr lang="ko-KR" altLang="en-US" sz="2000" dirty="0" smtClean="0">
                    <a:solidFill>
                      <a:srgbClr val="0070C0"/>
                    </a:solidFill>
                  </a:rPr>
                  <a:t>최소화</a:t>
                </a:r>
                <a:endParaRPr lang="en-US" altLang="ko-KR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ko-KR" altLang="en-US" sz="2000" smtClean="0"/>
                  <a:t>간에 서로 달라지도록 학습이 이루어짐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0" y="4631267"/>
                <a:ext cx="7737439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867" t="-5172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(1/4)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/>
              <a:t>Author profiling, Sentiment Analysis </a:t>
            </a:r>
            <a:r>
              <a:rPr lang="ko-KR" altLang="en-US" smtClean="0"/>
              <a:t>등 </a:t>
            </a:r>
            <a:r>
              <a:rPr lang="en-US" altLang="ko-KR" dirty="0" smtClean="0"/>
              <a:t>Classification task</a:t>
            </a:r>
            <a:r>
              <a:rPr lang="ko-KR" altLang="en-US" smtClean="0"/>
              <a:t>에 대해서</a:t>
            </a:r>
            <a:r>
              <a:rPr lang="en-US" altLang="ko-KR" dirty="0" smtClean="0"/>
              <a:t>, </a:t>
            </a:r>
            <a:r>
              <a:rPr lang="ko-KR" altLang="en-US" smtClean="0"/>
              <a:t>좋은 성능을 보임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self-attention</a:t>
            </a:r>
            <a:r>
              <a:rPr lang="ko-KR" altLang="en-US" smtClean="0">
                <a:solidFill>
                  <a:srgbClr val="0070C0"/>
                </a:solidFill>
              </a:rPr>
              <a:t>으로 </a:t>
            </a:r>
            <a:r>
              <a:rPr lang="en-US" altLang="ko-KR" dirty="0" smtClean="0">
                <a:solidFill>
                  <a:srgbClr val="0070C0"/>
                </a:solidFill>
              </a:rPr>
              <a:t>classification</a:t>
            </a:r>
            <a:r>
              <a:rPr lang="ko-KR" altLang="en-US" smtClean="0">
                <a:solidFill>
                  <a:srgbClr val="0070C0"/>
                </a:solidFill>
              </a:rPr>
              <a:t>에 대한 근거를 대략적으로 확인이 가능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49092" y="1781696"/>
            <a:ext cx="8045816" cy="4238501"/>
            <a:chOff x="378105" y="2061103"/>
            <a:chExt cx="8045816" cy="42385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688" y="2061103"/>
              <a:ext cx="5962650" cy="1381125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378105" y="3721626"/>
              <a:ext cx="8045816" cy="2577978"/>
              <a:chOff x="378105" y="4026428"/>
              <a:chExt cx="8045816" cy="257797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4"/>
              <a:srcRect b="48850"/>
              <a:stretch/>
            </p:blipFill>
            <p:spPr>
              <a:xfrm>
                <a:off x="378105" y="4026428"/>
                <a:ext cx="3890855" cy="2577978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4"/>
              <a:srcRect t="51927"/>
              <a:stretch/>
            </p:blipFill>
            <p:spPr>
              <a:xfrm>
                <a:off x="4533066" y="4026428"/>
                <a:ext cx="3890855" cy="24228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59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(2/4)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두 가지의 문장이 서로  대조되는 지 아닌 지를 판단하는 </a:t>
            </a:r>
            <a:r>
              <a:rPr lang="en-US" altLang="ko-KR" dirty="0" smtClean="0">
                <a:solidFill>
                  <a:srgbClr val="0070C0"/>
                </a:solidFill>
              </a:rPr>
              <a:t>Text entailment task</a:t>
            </a:r>
            <a:r>
              <a:rPr lang="ko-KR" altLang="en-US" smtClean="0">
                <a:solidFill>
                  <a:srgbClr val="0070C0"/>
                </a:solidFill>
              </a:rPr>
              <a:t>에서도 좋은 성능을 보임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1995428"/>
            <a:ext cx="7324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(3/4)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서로 다른 </a:t>
            </a:r>
            <a:r>
              <a:rPr lang="en-US" altLang="ko-KR" dirty="0" smtClean="0"/>
              <a:t>aspect</a:t>
            </a:r>
            <a:r>
              <a:rPr lang="ko-KR" altLang="en-US" smtClean="0"/>
              <a:t>를 표현하기위해 제안한 </a:t>
            </a:r>
            <a:r>
              <a:rPr lang="en-US" altLang="ko-KR" dirty="0"/>
              <a:t>p</a:t>
            </a:r>
            <a:r>
              <a:rPr lang="en-US" altLang="ko-KR" dirty="0" smtClean="0"/>
              <a:t>enalization term</a:t>
            </a:r>
            <a:r>
              <a:rPr lang="ko-KR" altLang="en-US" smtClean="0"/>
              <a:t>이 제대로 작동함을 확인함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64751" y="1777983"/>
            <a:ext cx="7414498" cy="4602262"/>
            <a:chOff x="452835" y="2277516"/>
            <a:chExt cx="7414498" cy="46022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835" y="3639778"/>
              <a:ext cx="7414498" cy="324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8884" y="2277516"/>
              <a:ext cx="5702400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9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(4/4)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s</a:t>
            </a:r>
            <a:r>
              <a:rPr lang="en-US" altLang="ko-KR" dirty="0" smtClean="0"/>
              <a:t>entence</a:t>
            </a:r>
            <a:r>
              <a:rPr lang="ko-KR" altLang="en-US" smtClean="0"/>
              <a:t>를 </a:t>
            </a:r>
            <a:r>
              <a:rPr lang="en-US" altLang="ko-KR" dirty="0" smtClean="0"/>
              <a:t>vector</a:t>
            </a:r>
            <a:r>
              <a:rPr lang="ko-KR" altLang="en-US" smtClean="0"/>
              <a:t>로 </a:t>
            </a:r>
            <a:r>
              <a:rPr lang="en-US" altLang="ko-KR" dirty="0" smtClean="0"/>
              <a:t>representation</a:t>
            </a:r>
            <a:r>
              <a:rPr lang="ko-KR" altLang="en-US"/>
              <a:t> </a:t>
            </a:r>
            <a:r>
              <a:rPr lang="ko-KR" altLang="en-US" smtClean="0"/>
              <a:t>하는 것보다 </a:t>
            </a:r>
            <a:r>
              <a:rPr lang="ko-KR" altLang="en-US" smtClean="0">
                <a:solidFill>
                  <a:srgbClr val="0070C0"/>
                </a:solidFill>
              </a:rPr>
              <a:t>다양한 </a:t>
            </a:r>
            <a:r>
              <a:rPr lang="en-US" altLang="ko-KR" dirty="0" smtClean="0">
                <a:solidFill>
                  <a:srgbClr val="0070C0"/>
                </a:solidFill>
              </a:rPr>
              <a:t>aspect</a:t>
            </a:r>
            <a:r>
              <a:rPr lang="ko-KR" altLang="en-US" smtClean="0">
                <a:solidFill>
                  <a:srgbClr val="0070C0"/>
                </a:solidFill>
              </a:rPr>
              <a:t>를 표현할 수 있는 </a:t>
            </a:r>
            <a:r>
              <a:rPr lang="en-US" altLang="ko-KR" dirty="0" smtClean="0">
                <a:solidFill>
                  <a:srgbClr val="0070C0"/>
                </a:solidFill>
              </a:rPr>
              <a:t>matrix</a:t>
            </a:r>
            <a:r>
              <a:rPr lang="ko-KR" altLang="en-US" smtClean="0">
                <a:solidFill>
                  <a:srgbClr val="0070C0"/>
                </a:solidFill>
              </a:rPr>
              <a:t>로 </a:t>
            </a:r>
            <a:r>
              <a:rPr lang="en-US" altLang="ko-KR" dirty="0" smtClean="0">
                <a:solidFill>
                  <a:srgbClr val="0070C0"/>
                </a:solidFill>
              </a:rPr>
              <a:t>representation</a:t>
            </a:r>
            <a:r>
              <a:rPr lang="ko-KR" altLang="en-US" smtClean="0">
                <a:solidFill>
                  <a:srgbClr val="0070C0"/>
                </a:solidFill>
              </a:rPr>
              <a:t>하는 것이 성능이 좋은 것을 확인</a:t>
            </a:r>
            <a:endParaRPr lang="en-US" altLang="ko-KR" sz="4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5" y="1777845"/>
            <a:ext cx="746893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and Discussion 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/>
              <a:t>본 논문에서는 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entence</a:t>
            </a:r>
            <a:r>
              <a:rPr lang="ko-KR" altLang="en-US" smtClean="0">
                <a:solidFill>
                  <a:srgbClr val="0070C0"/>
                </a:solidFill>
              </a:rPr>
              <a:t>를</a:t>
            </a:r>
            <a:r>
              <a:rPr lang="en-US" altLang="ko-KR" dirty="0" smtClean="0">
                <a:solidFill>
                  <a:srgbClr val="0070C0"/>
                </a:solidFill>
              </a:rPr>
              <a:t> fixed sized matrix</a:t>
            </a:r>
            <a:r>
              <a:rPr lang="ko-KR" altLang="en-US" smtClean="0">
                <a:solidFill>
                  <a:srgbClr val="0070C0"/>
                </a:solidFill>
              </a:rPr>
              <a:t>로 </a:t>
            </a:r>
            <a:r>
              <a:rPr lang="en-US" altLang="ko-KR" dirty="0" smtClean="0">
                <a:solidFill>
                  <a:srgbClr val="0070C0"/>
                </a:solidFill>
              </a:rPr>
              <a:t>embedding</a:t>
            </a:r>
            <a:r>
              <a:rPr lang="ko-KR" altLang="en-US" smtClean="0">
                <a:solidFill>
                  <a:srgbClr val="0070C0"/>
                </a:solidFill>
              </a:rPr>
              <a:t>을 하는 </a:t>
            </a:r>
            <a:r>
              <a:rPr lang="en-US" altLang="ko-KR" dirty="0" smtClean="0">
                <a:solidFill>
                  <a:srgbClr val="0070C0"/>
                </a:solidFill>
              </a:rPr>
              <a:t>self-attention</a:t>
            </a:r>
            <a:r>
              <a:rPr lang="ko-KR" altLang="en-US" smtClean="0">
                <a:solidFill>
                  <a:srgbClr val="0070C0"/>
                </a:solidFill>
              </a:rPr>
              <a:t>을 제안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Higher level semantic(Long term dependency)</a:t>
            </a:r>
            <a:r>
              <a:rPr lang="ko-KR" altLang="en-US" smtClean="0"/>
              <a:t>을</a:t>
            </a:r>
            <a:r>
              <a:rPr lang="en-US" altLang="ko-KR" dirty="0"/>
              <a:t> </a:t>
            </a:r>
            <a:r>
              <a:rPr lang="en-US" altLang="ko-KR" dirty="0" smtClean="0"/>
              <a:t>LSTM</a:t>
            </a:r>
            <a:r>
              <a:rPr lang="ko-KR" altLang="en-US" smtClean="0"/>
              <a:t>에만 의지 </a:t>
            </a:r>
            <a:r>
              <a:rPr lang="en-US" altLang="ko-KR" dirty="0" smtClean="0"/>
              <a:t>X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dirty="0" smtClean="0"/>
              <a:t>LSTM doesn’t need to carry every piece of information towards its last hidden state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dirty="0" smtClean="0"/>
              <a:t>Each LSTM hidden state is only expected to provide shorter tem context information around each word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dirty="0" smtClean="0"/>
              <a:t>Higher level semantics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ko-KR" altLang="en-US" dirty="0" smtClean="0"/>
              <a:t>제안한 </a:t>
            </a:r>
            <a:r>
              <a:rPr lang="en-US" altLang="ko-KR" dirty="0" smtClean="0"/>
              <a:t>Self-attention</a:t>
            </a:r>
            <a:r>
              <a:rPr lang="ko-KR" altLang="en-US" smtClean="0"/>
              <a:t>은 다른 </a:t>
            </a:r>
            <a:r>
              <a:rPr lang="en-US" altLang="ko-KR" dirty="0" smtClean="0"/>
              <a:t>supervised task</a:t>
            </a:r>
            <a:r>
              <a:rPr lang="ko-KR" altLang="en-US" smtClean="0"/>
              <a:t>에 기반한 방식으로</a:t>
            </a:r>
            <a:r>
              <a:rPr lang="en-US" altLang="ko-KR" dirty="0" smtClean="0"/>
              <a:t>, unsupervised</a:t>
            </a:r>
            <a:r>
              <a:rPr lang="ko-KR" altLang="en-US" smtClean="0"/>
              <a:t>로 연구가 진행되어야함</a:t>
            </a:r>
            <a:endParaRPr lang="en-US" altLang="ko-KR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157288"/>
            <a:ext cx="417195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2" y="989379"/>
            <a:ext cx="8630193" cy="58373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Why this paper?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Abstract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Approach (MODEL, PENALIZATION TERM)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Experimental results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 smtClean="0"/>
              <a:t>Conclusion and Discussion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 smtClean="0"/>
          </a:p>
          <a:p>
            <a:pPr marL="457200" indent="-457200" algn="just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this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/>
              <a:t>NLU (Natural Language Understanding), NLP (Natural Language Processing) </a:t>
            </a:r>
            <a:r>
              <a:rPr lang="ko-KR" altLang="en-US" smtClean="0"/>
              <a:t>등의 </a:t>
            </a:r>
            <a:r>
              <a:rPr lang="ko-KR" altLang="en-US" dirty="0" smtClean="0"/>
              <a:t>분야에서 항상 </a:t>
            </a:r>
            <a:r>
              <a:rPr lang="ko-KR" altLang="en-US" smtClean="0"/>
              <a:t>등장하는 </a:t>
            </a:r>
            <a:r>
              <a:rPr lang="en-US" altLang="ko-KR" dirty="0" smtClean="0">
                <a:solidFill>
                  <a:srgbClr val="0070C0"/>
                </a:solidFill>
              </a:rPr>
              <a:t>self-attention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>
              <a:solidFill>
                <a:srgbClr val="0070C0"/>
              </a:solidFill>
            </a:endParaRPr>
          </a:p>
          <a:p>
            <a:pPr algn="just"/>
            <a:r>
              <a:rPr lang="ko-KR" altLang="en-US" sz="1600" dirty="0" smtClean="0"/>
              <a:t>아래의 </a:t>
            </a:r>
            <a:r>
              <a:rPr lang="en-US" altLang="ko-KR" sz="1600" dirty="0" smtClean="0"/>
              <a:t>paper </a:t>
            </a:r>
            <a:r>
              <a:rPr lang="ko-KR" altLang="en-US" sz="1600" smtClean="0"/>
              <a:t>뿐만 아니라 관련 논문들에서 자주 언급되고</a:t>
            </a:r>
            <a:r>
              <a:rPr lang="en-US" altLang="ko-KR" sz="1600" dirty="0" smtClean="0"/>
              <a:t>, </a:t>
            </a:r>
            <a:r>
              <a:rPr lang="ko-KR" altLang="en-US" sz="1600" b="1" smtClean="0"/>
              <a:t>자주 사용됨 일종의 </a:t>
            </a:r>
            <a:r>
              <a:rPr lang="en-US" altLang="ko-KR" sz="1600" b="1" dirty="0" smtClean="0"/>
              <a:t>meme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04490" y="2436626"/>
            <a:ext cx="7735021" cy="4103235"/>
            <a:chOff x="489628" y="2427101"/>
            <a:chExt cx="7735021" cy="410323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28" y="2427101"/>
              <a:ext cx="6467417" cy="1296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628" y="3830719"/>
              <a:ext cx="7735021" cy="1296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628" y="5234336"/>
              <a:ext cx="6591209" cy="12960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315200" y="5724525"/>
            <a:ext cx="15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</a:rPr>
              <a:t>SOTA!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34648" y="2643811"/>
            <a:ext cx="8274704" cy="3920642"/>
            <a:chOff x="469809" y="2472361"/>
            <a:chExt cx="8274704" cy="39206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09" y="2472361"/>
              <a:ext cx="7176772" cy="1296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09" y="3892682"/>
              <a:ext cx="8274704" cy="108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09" y="5097003"/>
              <a:ext cx="7858285" cy="1296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this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self-attention</a:t>
            </a:r>
            <a:r>
              <a:rPr lang="ko-KR" altLang="en-US" smtClean="0"/>
              <a:t>은</a:t>
            </a:r>
            <a:r>
              <a:rPr lang="en-US" altLang="ko-KR" dirty="0" smtClean="0"/>
              <a:t> </a:t>
            </a:r>
            <a:r>
              <a:rPr lang="ko-KR" altLang="en-US" smtClean="0"/>
              <a:t>특정 방법론에 국한되기 보다는 </a:t>
            </a:r>
            <a:r>
              <a:rPr lang="ko-KR" altLang="en-US" smtClean="0">
                <a:solidFill>
                  <a:srgbClr val="0070C0"/>
                </a:solidFill>
              </a:rPr>
              <a:t>일종의 </a:t>
            </a:r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aradigm</a:t>
            </a:r>
            <a:r>
              <a:rPr lang="ko-KR" altLang="en-US" smtClean="0">
                <a:solidFill>
                  <a:srgbClr val="0070C0"/>
                </a:solidFill>
              </a:rPr>
              <a:t>으로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smtClean="0">
                <a:solidFill>
                  <a:srgbClr val="0070C0"/>
                </a:solidFill>
              </a:rPr>
              <a:t>자기자신을 잘 표현하는 방법임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>
              <a:solidFill>
                <a:srgbClr val="0070C0"/>
              </a:solidFill>
            </a:endParaRPr>
          </a:p>
          <a:p>
            <a:pPr algn="just"/>
            <a:r>
              <a:rPr lang="ko-KR" altLang="en-US" sz="1600" dirty="0" smtClean="0"/>
              <a:t>크게 보면 </a:t>
            </a:r>
            <a:r>
              <a:rPr lang="en-US" altLang="ko-KR" sz="1600" dirty="0" smtClean="0"/>
              <a:t>“A simple neural network module for relational reasoning”</a:t>
            </a:r>
            <a:r>
              <a:rPr lang="ko-KR" altLang="en-US" sz="1600" smtClean="0"/>
              <a:t>에서 소개하는 </a:t>
            </a:r>
            <a:r>
              <a:rPr lang="en-US" altLang="ko-KR" sz="1600" dirty="0" smtClean="0"/>
              <a:t>relational network</a:t>
            </a:r>
            <a:r>
              <a:rPr lang="ko-KR" altLang="en-US" sz="1600" smtClean="0"/>
              <a:t>의 개념이 </a:t>
            </a:r>
            <a:r>
              <a:rPr lang="en-US" altLang="ko-KR" sz="1600" dirty="0" smtClean="0"/>
              <a:t>self-attention</a:t>
            </a:r>
            <a:r>
              <a:rPr lang="ko-KR" altLang="en-US" sz="1600" smtClean="0"/>
              <a:t>에 녹아들어가 있음</a:t>
            </a:r>
            <a:endParaRPr lang="en-US" altLang="ko-KR" sz="1600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648" y="5268453"/>
            <a:ext cx="7858285" cy="1296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r>
              <a:rPr lang="en-US" altLang="ko-KR" sz="3300" b="1" dirty="0" smtClean="0"/>
              <a:t>A Structured Self-Attentive</a:t>
            </a:r>
            <a:br>
              <a:rPr lang="en-US" altLang="ko-KR" sz="3300" b="1" dirty="0" smtClean="0"/>
            </a:br>
            <a:r>
              <a:rPr lang="en-US" altLang="ko-KR" sz="3300" b="1" dirty="0" smtClean="0"/>
              <a:t>Sentence Embedding</a:t>
            </a:r>
            <a:endParaRPr lang="ko-KR" alt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5849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351" y="1057593"/>
            <a:ext cx="6701298" cy="5400000"/>
          </a:xfrm>
          <a:prstGeom prst="rect">
            <a:avLst/>
          </a:prstGeom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기존의 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entence embedding</a:t>
            </a:r>
            <a:r>
              <a:rPr lang="en-US" altLang="ko-KR" dirty="0" smtClean="0"/>
              <a:t> (not word embedding)</a:t>
            </a:r>
            <a:r>
              <a:rPr lang="ko-KR" altLang="en-US" dirty="0" smtClean="0"/>
              <a:t>은 크게 </a:t>
            </a:r>
            <a:r>
              <a:rPr lang="en-US" altLang="ko-KR" dirty="0" smtClean="0"/>
              <a:t>unsupervised, supervised </a:t>
            </a:r>
            <a:r>
              <a:rPr lang="ko-KR" altLang="en-US" dirty="0" smtClean="0"/>
              <a:t>형태로 나눌 수 있으며</a:t>
            </a:r>
            <a:r>
              <a:rPr lang="en-US" altLang="ko-KR" dirty="0" smtClean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entence</a:t>
            </a:r>
            <a:r>
              <a:rPr lang="ko-KR" altLang="en-US" smtClean="0">
                <a:solidFill>
                  <a:srgbClr val="0070C0"/>
                </a:solidFill>
              </a:rPr>
              <a:t>를 </a:t>
            </a:r>
            <a:r>
              <a:rPr lang="en-US" altLang="ko-KR" dirty="0" smtClean="0">
                <a:solidFill>
                  <a:srgbClr val="0070C0"/>
                </a:solidFill>
              </a:rPr>
              <a:t>vector</a:t>
            </a:r>
            <a:r>
              <a:rPr lang="ko-KR" altLang="en-US" dirty="0" smtClean="0">
                <a:solidFill>
                  <a:srgbClr val="0070C0"/>
                </a:solidFill>
              </a:rPr>
              <a:t>로 표현함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Unsupervised (Task agnostic)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CBOW, </a:t>
            </a:r>
            <a:r>
              <a:rPr lang="en-US" altLang="ko-KR" sz="1200" dirty="0" err="1" smtClean="0"/>
              <a:t>ParagraphVector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ie</a:t>
            </a:r>
            <a:r>
              <a:rPr lang="en-US" altLang="ko-KR" sz="1200" dirty="0" smtClean="0"/>
              <a:t>. Doc2vec), </a:t>
            </a:r>
            <a:r>
              <a:rPr lang="en-US" altLang="ko-KR" sz="1200" dirty="0" err="1" smtClean="0"/>
              <a:t>SkipThought</a:t>
            </a:r>
            <a:r>
              <a:rPr lang="en-US" altLang="ko-KR" sz="1200" dirty="0" smtClean="0"/>
              <a:t>, etc.</a:t>
            </a:r>
            <a:endParaRPr lang="en-US" altLang="ko-KR" sz="1200" dirty="0"/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72881" y="2662138"/>
            <a:ext cx="7998239" cy="3062414"/>
            <a:chOff x="409051" y="2662138"/>
            <a:chExt cx="7998239" cy="3062414"/>
          </a:xfrm>
        </p:grpSpPr>
        <p:grpSp>
          <p:nvGrpSpPr>
            <p:cNvPr id="16" name="그룹 15"/>
            <p:cNvGrpSpPr/>
            <p:nvPr/>
          </p:nvGrpSpPr>
          <p:grpSpPr>
            <a:xfrm>
              <a:off x="4638641" y="2662138"/>
              <a:ext cx="3768649" cy="3062414"/>
              <a:chOff x="4966301" y="2662138"/>
              <a:chExt cx="3768649" cy="306241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6301" y="3204552"/>
                <a:ext cx="3768649" cy="2520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966301" y="2662138"/>
                <a:ext cx="2724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ParagraphVector</a:t>
                </a:r>
                <a:endParaRPr lang="ko-KR" altLang="en-US" sz="1600" b="1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9051" y="2662138"/>
              <a:ext cx="3916118" cy="2846414"/>
              <a:chOff x="409051" y="2662138"/>
              <a:chExt cx="3916118" cy="284641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9051" y="2662138"/>
                <a:ext cx="2724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Continous</a:t>
                </a:r>
                <a:r>
                  <a:rPr lang="en-US" altLang="ko-KR" sz="1600" b="1" dirty="0" smtClean="0"/>
                  <a:t> Bag of Words</a:t>
                </a:r>
                <a:endParaRPr lang="ko-KR" altLang="en-US" sz="16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051" y="3204552"/>
                <a:ext cx="3916118" cy="2304000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2117" y="6457966"/>
            <a:ext cx="816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err="1" smtClean="0">
                <a:solidFill>
                  <a:srgbClr val="00B050"/>
                </a:solidFill>
              </a:rPr>
              <a:t>딥러닝을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이용한 자연어 처리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</a:rPr>
              <a:t>조경현 </a:t>
            </a:r>
            <a:r>
              <a:rPr lang="en-US" altLang="ko-KR" sz="1000" dirty="0">
                <a:solidFill>
                  <a:srgbClr val="00B050"/>
                </a:solidFill>
              </a:rPr>
              <a:t>(https://</a:t>
            </a:r>
            <a:r>
              <a:rPr lang="en-US" altLang="ko-KR" sz="1000" dirty="0" smtClean="0">
                <a:solidFill>
                  <a:srgbClr val="00B050"/>
                </a:solidFill>
              </a:rPr>
              <a:t>www.edwith.org/deepnlp)</a:t>
            </a:r>
          </a:p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Le, Quoc, and Tomas </a:t>
            </a:r>
            <a:r>
              <a:rPr lang="en-US" altLang="ko-KR" sz="1000" dirty="0" err="1">
                <a:solidFill>
                  <a:srgbClr val="00B050"/>
                </a:solidFill>
              </a:rPr>
              <a:t>Mikolov</a:t>
            </a:r>
            <a:r>
              <a:rPr lang="en-US" altLang="ko-KR" sz="1000" dirty="0">
                <a:solidFill>
                  <a:srgbClr val="00B050"/>
                </a:solidFill>
              </a:rPr>
              <a:t>. "Distributed representations of sentences and documents." International Conference on Machine Learning. 2014.</a:t>
            </a:r>
          </a:p>
        </p:txBody>
      </p:sp>
    </p:spTree>
    <p:extLst>
      <p:ext uri="{BB962C8B-B14F-4D97-AF65-F5344CB8AC3E}">
        <p14:creationId xmlns:p14="http://schemas.microsoft.com/office/powerpoint/2010/main" val="26211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>
                <a:solidFill>
                  <a:srgbClr val="0070C0"/>
                </a:solidFill>
              </a:rPr>
              <a:t>기존의 </a:t>
            </a:r>
            <a:r>
              <a:rPr lang="en-US" altLang="ko-KR" dirty="0" smtClean="0">
                <a:solidFill>
                  <a:srgbClr val="0070C0"/>
                </a:solidFill>
              </a:rPr>
              <a:t>sentence </a:t>
            </a:r>
            <a:r>
              <a:rPr lang="en-US" altLang="ko-KR" dirty="0">
                <a:solidFill>
                  <a:srgbClr val="0070C0"/>
                </a:solidFill>
              </a:rPr>
              <a:t>embedding</a:t>
            </a:r>
            <a:r>
              <a:rPr lang="en-US" altLang="ko-KR" dirty="0"/>
              <a:t> (not word embedding)</a:t>
            </a:r>
            <a:r>
              <a:rPr lang="ko-KR" altLang="en-US" dirty="0"/>
              <a:t>은 크게 </a:t>
            </a:r>
            <a:r>
              <a:rPr lang="en-US" altLang="ko-KR" dirty="0"/>
              <a:t>unsupervised, supervised </a:t>
            </a:r>
            <a:r>
              <a:rPr lang="ko-KR" altLang="en-US" dirty="0"/>
              <a:t>형태로 나눌 수 있으며</a:t>
            </a:r>
            <a:r>
              <a:rPr lang="en-US" altLang="ko-KR" dirty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sentence</a:t>
            </a:r>
            <a:r>
              <a:rPr lang="ko-KR" altLang="en-US">
                <a:solidFill>
                  <a:srgbClr val="0070C0"/>
                </a:solidFill>
              </a:rPr>
              <a:t>를 </a:t>
            </a:r>
            <a:r>
              <a:rPr lang="en-US" altLang="ko-KR" dirty="0" smtClean="0">
                <a:solidFill>
                  <a:srgbClr val="0070C0"/>
                </a:solidFill>
              </a:rPr>
              <a:t>vector</a:t>
            </a:r>
            <a:r>
              <a:rPr lang="ko-KR" altLang="en-US" dirty="0">
                <a:solidFill>
                  <a:srgbClr val="0070C0"/>
                </a:solidFill>
              </a:rPr>
              <a:t>로 표현함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ko-KR" sz="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Supervised (Task specific)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Recurrent Neural Network, Convolution Neural Network (</a:t>
            </a:r>
            <a:r>
              <a:rPr lang="en-US" altLang="ko-KR" sz="1200" dirty="0" err="1" smtClean="0"/>
              <a:t>eg</a:t>
            </a:r>
            <a:r>
              <a:rPr lang="en-US" altLang="ko-KR" sz="1200" dirty="0" smtClean="0"/>
              <a:t>. 1D), Recursive Neural Network etc.</a:t>
            </a:r>
            <a:endParaRPr lang="en-US" altLang="ko-KR" sz="1200" dirty="0"/>
          </a:p>
          <a:p>
            <a:pPr marL="0" indent="0" algn="just">
              <a:buNone/>
            </a:pP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57400" y="2662138"/>
            <a:ext cx="8629200" cy="2865578"/>
            <a:chOff x="264106" y="2662138"/>
            <a:chExt cx="8629200" cy="2865578"/>
          </a:xfrm>
        </p:grpSpPr>
        <p:grpSp>
          <p:nvGrpSpPr>
            <p:cNvPr id="15" name="그룹 14"/>
            <p:cNvGrpSpPr/>
            <p:nvPr/>
          </p:nvGrpSpPr>
          <p:grpSpPr>
            <a:xfrm>
              <a:off x="4880220" y="2662138"/>
              <a:ext cx="4013086" cy="2865578"/>
              <a:chOff x="4880220" y="2662138"/>
              <a:chExt cx="4013086" cy="286557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880220" y="2662138"/>
                <a:ext cx="2724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Convolution Neural Network</a:t>
                </a:r>
                <a:endParaRPr lang="ko-KR" altLang="en-US" sz="1600" b="1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0220" y="3223716"/>
                <a:ext cx="4013086" cy="2304000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264106" y="2662138"/>
              <a:ext cx="4518054" cy="2865578"/>
              <a:chOff x="264106" y="2662138"/>
              <a:chExt cx="4518054" cy="286557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4106" y="2662138"/>
                <a:ext cx="2724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Recurrent Neural Network</a:t>
                </a:r>
                <a:endParaRPr lang="ko-KR" altLang="en-US" sz="1600" b="1" dirty="0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106" y="3223716"/>
                <a:ext cx="4518054" cy="2304000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2117" y="6610366"/>
            <a:ext cx="817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err="1" smtClean="0">
                <a:solidFill>
                  <a:srgbClr val="00B050"/>
                </a:solidFill>
              </a:rPr>
              <a:t>딥러닝을</a:t>
            </a:r>
            <a:r>
              <a:rPr lang="ko-KR" altLang="en-US" sz="1000" dirty="0" smtClean="0">
                <a:solidFill>
                  <a:srgbClr val="00B050"/>
                </a:solidFill>
              </a:rPr>
              <a:t> 이용한 자연어 처리</a:t>
            </a:r>
            <a:r>
              <a:rPr lang="en-US" altLang="ko-KR" sz="1000" dirty="0" smtClean="0">
                <a:solidFill>
                  <a:srgbClr val="00B050"/>
                </a:solidFill>
              </a:rPr>
              <a:t>, </a:t>
            </a:r>
            <a:r>
              <a:rPr lang="ko-KR" altLang="en-US" sz="1000" smtClean="0">
                <a:solidFill>
                  <a:srgbClr val="00B050"/>
                </a:solidFill>
              </a:rPr>
              <a:t>조경현 </a:t>
            </a:r>
            <a:r>
              <a:rPr lang="en-US" altLang="ko-KR" sz="1000" dirty="0">
                <a:solidFill>
                  <a:srgbClr val="00B050"/>
                </a:solidFill>
              </a:rPr>
              <a:t>(https://</a:t>
            </a:r>
            <a:r>
              <a:rPr lang="en-US" altLang="ko-KR" sz="1000" dirty="0" smtClean="0">
                <a:solidFill>
                  <a:srgbClr val="00B050"/>
                </a:solidFill>
              </a:rPr>
              <a:t>www.edwith.org/deepnlp)</a:t>
            </a:r>
          </a:p>
        </p:txBody>
      </p:sp>
    </p:spTree>
    <p:extLst>
      <p:ext uri="{BB962C8B-B14F-4D97-AF65-F5344CB8AC3E}">
        <p14:creationId xmlns:p14="http://schemas.microsoft.com/office/powerpoint/2010/main" val="20055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106" y="989379"/>
            <a:ext cx="8629200" cy="5837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ask</a:t>
            </a:r>
            <a:r>
              <a:rPr lang="ko-KR" altLang="en-US" dirty="0"/>
              <a:t>에 따라 </a:t>
            </a:r>
            <a:r>
              <a:rPr lang="en-US" altLang="ko-KR" dirty="0"/>
              <a:t>extra information</a:t>
            </a:r>
            <a:r>
              <a:rPr lang="ko-KR" altLang="en-US" dirty="0"/>
              <a:t>이 주어지는 경우</a:t>
            </a:r>
            <a:r>
              <a:rPr lang="en-US" altLang="ko-KR" dirty="0"/>
              <a:t> (</a:t>
            </a:r>
            <a:r>
              <a:rPr lang="en-US" altLang="ko-KR" dirty="0" err="1"/>
              <a:t>eg</a:t>
            </a:r>
            <a:r>
              <a:rPr lang="en-US" altLang="ko-KR" dirty="0"/>
              <a:t>. Neural Machine Translation) </a:t>
            </a: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en-US" altLang="ko-KR" dirty="0" smtClean="0">
                <a:solidFill>
                  <a:srgbClr val="0070C0"/>
                </a:solidFill>
              </a:rPr>
              <a:t>ttention</a:t>
            </a:r>
            <a:r>
              <a:rPr lang="ko-KR" altLang="en-US" dirty="0" smtClean="0">
                <a:solidFill>
                  <a:srgbClr val="0070C0"/>
                </a:solidFill>
              </a:rPr>
              <a:t>을 적용하여</a:t>
            </a:r>
            <a:r>
              <a:rPr lang="en-US" altLang="ko-KR" dirty="0" smtClean="0">
                <a:solidFill>
                  <a:srgbClr val="0070C0"/>
                </a:solidFill>
              </a:rPr>
              <a:t>, sentence</a:t>
            </a:r>
            <a:r>
              <a:rPr lang="ko-KR" altLang="en-US" smtClean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v</a:t>
            </a:r>
            <a:r>
              <a:rPr lang="en-US" altLang="ko-KR" dirty="0" smtClean="0">
                <a:solidFill>
                  <a:srgbClr val="0070C0"/>
                </a:solidFill>
              </a:rPr>
              <a:t>ector</a:t>
            </a:r>
            <a:r>
              <a:rPr lang="ko-KR" altLang="en-US" dirty="0" smtClean="0">
                <a:solidFill>
                  <a:srgbClr val="0070C0"/>
                </a:solidFill>
              </a:rPr>
              <a:t>로 표현함</a:t>
            </a:r>
            <a:endParaRPr lang="en-US" altLang="ko-KR" sz="2400" b="1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17" y="6457966"/>
            <a:ext cx="817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Luong, Minh-Thang, </a:t>
            </a:r>
            <a:r>
              <a:rPr lang="en-US" altLang="ko-KR" sz="1000" dirty="0" err="1">
                <a:solidFill>
                  <a:srgbClr val="00B050"/>
                </a:solidFill>
              </a:rPr>
              <a:t>Hieu</a:t>
            </a:r>
            <a:r>
              <a:rPr lang="en-US" altLang="ko-KR" sz="1000" dirty="0">
                <a:solidFill>
                  <a:srgbClr val="00B050"/>
                </a:solidFill>
              </a:rPr>
              <a:t> Pham, and Christopher D. Manning. "Effective approaches to attention-based neural machine translation." </a:t>
            </a:r>
            <a:r>
              <a:rPr lang="en-US" altLang="ko-KR" sz="1000" dirty="0" err="1">
                <a:solidFill>
                  <a:srgbClr val="00B050"/>
                </a:solidFill>
              </a:rPr>
              <a:t>arXiv</a:t>
            </a:r>
            <a:r>
              <a:rPr lang="en-US" altLang="ko-KR" sz="1000" dirty="0">
                <a:solidFill>
                  <a:srgbClr val="00B050"/>
                </a:solidFill>
              </a:rPr>
              <a:t> preprint arXiv:1508.04025 (2015).</a:t>
            </a:r>
            <a:endParaRPr lang="en-US" altLang="ko-KR" sz="1000" dirty="0" smtClean="0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3747" y="1957705"/>
            <a:ext cx="8296507" cy="3600000"/>
            <a:chOff x="319937" y="1945005"/>
            <a:chExt cx="8296507" cy="360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31572"/>
            <a:stretch/>
          </p:blipFill>
          <p:spPr>
            <a:xfrm>
              <a:off x="319937" y="1945005"/>
              <a:ext cx="4334448" cy="360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t="69065"/>
            <a:stretch/>
          </p:blipFill>
          <p:spPr>
            <a:xfrm>
              <a:off x="4781385" y="3025005"/>
              <a:ext cx="3835059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9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E">
      <a:majorFont>
        <a:latin typeface="LG스마트체 Bold"/>
        <a:ea typeface="LG스마트체 Bold"/>
        <a:cs typeface=""/>
      </a:majorFont>
      <a:minorFont>
        <a:latin typeface="LG스마트체 Light"/>
        <a:ea typeface="LG스마트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</TotalTime>
  <Words>959</Words>
  <Application>Microsoft Office PowerPoint</Application>
  <PresentationFormat>화면 슬라이드 쇼(4:3)</PresentationFormat>
  <Paragraphs>137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LG스마트체 Bold</vt:lpstr>
      <vt:lpstr>LG스마트체 Light</vt:lpstr>
      <vt:lpstr>맑은 고딕</vt:lpstr>
      <vt:lpstr>Arial</vt:lpstr>
      <vt:lpstr>Cambria Math</vt:lpstr>
      <vt:lpstr>Wingdings</vt:lpstr>
      <vt:lpstr>Office 테마</vt:lpstr>
      <vt:lpstr>A Structured Self-Attentive Sentence Embedding</vt:lpstr>
      <vt:lpstr>Agenda</vt:lpstr>
      <vt:lpstr>Why this paper?</vt:lpstr>
      <vt:lpstr>Why this paper?</vt:lpstr>
      <vt:lpstr>A Structured Self-Attentive Sentence Embedding</vt:lpstr>
      <vt:lpstr>Abstract</vt:lpstr>
      <vt:lpstr>Introduction (1/4)</vt:lpstr>
      <vt:lpstr>Introduction (2/4)</vt:lpstr>
      <vt:lpstr>Introduction (3/4)</vt:lpstr>
      <vt:lpstr>Introduction (4/4)</vt:lpstr>
      <vt:lpstr>Approach – MODEL (1/2)</vt:lpstr>
      <vt:lpstr>Approach – MODEL (2/2)</vt:lpstr>
      <vt:lpstr>Approach – PENALIZATION TERM</vt:lpstr>
      <vt:lpstr>Experimental results (1/4)</vt:lpstr>
      <vt:lpstr>Experimental results (2/4)</vt:lpstr>
      <vt:lpstr>Experimental results (3/4)</vt:lpstr>
      <vt:lpstr>Experimental results (4/4)</vt:lpstr>
      <vt:lpstr>Conclusion and Discussion </vt:lpstr>
      <vt:lpstr>Q &amp; A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김보섭/연구원/SW센터 인공지능(연)AI Algorithm Task(boseop.kim@lge.com)</dc:creator>
  <cp:lastModifiedBy>김보섭/연구원/SW센터 인공지능(연)AI Algorithm Task(boseop.kim@lge.com)</cp:lastModifiedBy>
  <cp:revision>267</cp:revision>
  <dcterms:created xsi:type="dcterms:W3CDTF">2018-09-10T01:28:32Z</dcterms:created>
  <dcterms:modified xsi:type="dcterms:W3CDTF">2018-11-29T06:31:48Z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