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2" r:id="rId9"/>
    <p:sldId id="263" r:id="rId10"/>
    <p:sldId id="268" r:id="rId11"/>
    <p:sldId id="269" r:id="rId12"/>
    <p:sldId id="265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5" autoAdjust="0"/>
    <p:restoredTop sz="95373" autoAdjust="0"/>
  </p:normalViewPr>
  <p:slideViewPr>
    <p:cSldViewPr snapToGrid="0">
      <p:cViewPr varScale="1">
        <p:scale>
          <a:sx n="87" d="100"/>
          <a:sy n="87" d="100"/>
        </p:scale>
        <p:origin x="87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68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Feuil1!$A$1:$A$243</c:f>
              <c:strCache>
                <c:ptCount val="243"/>
                <c:pt idx="0">
                  <c:v>BettracksScores</c:v>
                </c:pt>
                <c:pt idx="1">
                  <c:v>icemantee1</c:v>
                </c:pt>
                <c:pt idx="2">
                  <c:v>ScoresPro</c:v>
                </c:pt>
                <c:pt idx="3">
                  <c:v>SBOBET</c:v>
                </c:pt>
                <c:pt idx="4">
                  <c:v>JordanSollof9</c:v>
                </c:pt>
                <c:pt idx="5">
                  <c:v>ScoresProLive</c:v>
                </c:pt>
                <c:pt idx="6">
                  <c:v>chrisovglyn12</c:v>
                </c:pt>
                <c:pt idx="7">
                  <c:v>SonyLIV</c:v>
                </c:pt>
                <c:pt idx="8">
                  <c:v>SoccerLiveScor3</c:v>
                </c:pt>
                <c:pt idx="9">
                  <c:v>Soccermasterseu</c:v>
                </c:pt>
                <c:pt idx="10">
                  <c:v>Cafeeh_Sport</c:v>
                </c:pt>
                <c:pt idx="11">
                  <c:v>_shootfootball</c:v>
                </c:pt>
                <c:pt idx="12">
                  <c:v>Sportitude10</c:v>
                </c:pt>
                <c:pt idx="13">
                  <c:v>scaredoflouve</c:v>
                </c:pt>
                <c:pt idx="14">
                  <c:v>sona3_alqrar</c:v>
                </c:pt>
                <c:pt idx="15">
                  <c:v>MedsoSport</c:v>
                </c:pt>
                <c:pt idx="16">
                  <c:v>kjelldmorcus1</c:v>
                </c:pt>
                <c:pt idx="17">
                  <c:v>oventa</c:v>
                </c:pt>
                <c:pt idx="18">
                  <c:v>EURO_COPA_2016</c:v>
                </c:pt>
                <c:pt idx="19">
                  <c:v>anthony_lecoeur</c:v>
                </c:pt>
                <c:pt idx="20">
                  <c:v>finefootball_</c:v>
                </c:pt>
                <c:pt idx="21">
                  <c:v>TheSaudiBall</c:v>
                </c:pt>
                <c:pt idx="22">
                  <c:v>FirstpostSports</c:v>
                </c:pt>
                <c:pt idx="23">
                  <c:v>90min_Football</c:v>
                </c:pt>
                <c:pt idx="24">
                  <c:v>scotty2smithy</c:v>
                </c:pt>
                <c:pt idx="25">
                  <c:v>wolfoffield</c:v>
                </c:pt>
                <c:pt idx="26">
                  <c:v>ReyadaLive</c:v>
                </c:pt>
                <c:pt idx="27">
                  <c:v>ittihadna</c:v>
                </c:pt>
                <c:pt idx="28">
                  <c:v>AhilaanBruce</c:v>
                </c:pt>
                <c:pt idx="29">
                  <c:v>UCL4AR</c:v>
                </c:pt>
                <c:pt idx="30">
                  <c:v>euro_f2</c:v>
                </c:pt>
                <c:pt idx="31">
                  <c:v>EuroNow2016</c:v>
                </c:pt>
                <c:pt idx="32">
                  <c:v>footballtips</c:v>
                </c:pt>
                <c:pt idx="33">
                  <c:v>Orange_FootClub</c:v>
                </c:pt>
                <c:pt idx="34">
                  <c:v>FootTheBall</c:v>
                </c:pt>
                <c:pt idx="35">
                  <c:v>Half_A_Goal</c:v>
                </c:pt>
                <c:pt idx="36">
                  <c:v>Alriyadiyah</c:v>
                </c:pt>
                <c:pt idx="37">
                  <c:v>oman_sport</c:v>
                </c:pt>
                <c:pt idx="38">
                  <c:v>ACL4asia</c:v>
                </c:pt>
                <c:pt idx="39">
                  <c:v>PaulSeery</c:v>
                </c:pt>
                <c:pt idx="40">
                  <c:v>Vivafootcalcio</c:v>
                </c:pt>
                <c:pt idx="41">
                  <c:v>UclArabic</c:v>
                </c:pt>
                <c:pt idx="42">
                  <c:v>Europeanfooty16</c:v>
                </c:pt>
                <c:pt idx="43">
                  <c:v>subaey70</c:v>
                </c:pt>
                <c:pt idx="44">
                  <c:v>ReyadaCom</c:v>
                </c:pt>
                <c:pt idx="45">
                  <c:v>talkSPORT</c:v>
                </c:pt>
                <c:pt idx="46">
                  <c:v>FayleJayden</c:v>
                </c:pt>
                <c:pt idx="47">
                  <c:v>AlhilalFC_57</c:v>
                </c:pt>
                <c:pt idx="48">
                  <c:v>hmd34120</c:v>
                </c:pt>
                <c:pt idx="49">
                  <c:v>taigr33</c:v>
                </c:pt>
                <c:pt idx="50">
                  <c:v>32flags</c:v>
                </c:pt>
                <c:pt idx="51">
                  <c:v>VAVEL</c:v>
                </c:pt>
                <c:pt idx="52">
                  <c:v>SoccaCommentary</c:v>
                </c:pt>
                <c:pt idx="53">
                  <c:v>AlMasrySports</c:v>
                </c:pt>
                <c:pt idx="54">
                  <c:v>R_A_1N_B0W_DAHS</c:v>
                </c:pt>
                <c:pt idx="55">
                  <c:v>TV3SportIreland</c:v>
                </c:pt>
                <c:pt idx="56">
                  <c:v>HosmerAFC</c:v>
                </c:pt>
                <c:pt idx="57">
                  <c:v>UnibetFrance</c:v>
                </c:pt>
                <c:pt idx="58">
                  <c:v>ArnieH122</c:v>
                </c:pt>
                <c:pt idx="59">
                  <c:v>TeleFootball</c:v>
                </c:pt>
                <c:pt idx="60">
                  <c:v>WillHillBet</c:v>
                </c:pt>
                <c:pt idx="61">
                  <c:v>footmercato</c:v>
                </c:pt>
                <c:pt idx="62">
                  <c:v>valangdika</c:v>
                </c:pt>
                <c:pt idx="63">
                  <c:v>5liveSport</c:v>
                </c:pt>
                <c:pt idx="64">
                  <c:v>destifootball</c:v>
                </c:pt>
                <c:pt idx="65">
                  <c:v>wfootballforum</c:v>
                </c:pt>
                <c:pt idx="66">
                  <c:v>chris269804</c:v>
                </c:pt>
                <c:pt idx="67">
                  <c:v>SnapBetHQ</c:v>
                </c:pt>
                <c:pt idx="68">
                  <c:v>TeshawnEdmonds</c:v>
                </c:pt>
                <c:pt idx="69">
                  <c:v>TSL_SharkLord</c:v>
                </c:pt>
                <c:pt idx="70">
                  <c:v>dw_sports</c:v>
                </c:pt>
                <c:pt idx="71">
                  <c:v>Acoachesview</c:v>
                </c:pt>
                <c:pt idx="72">
                  <c:v>zezo2000380479</c:v>
                </c:pt>
                <c:pt idx="73">
                  <c:v>IlyasAbdiKhaled</c:v>
                </c:pt>
                <c:pt idx="74">
                  <c:v>livefootball</c:v>
                </c:pt>
                <c:pt idx="75">
                  <c:v>si_soccer</c:v>
                </c:pt>
                <c:pt idx="76">
                  <c:v>CampNouBall_Boy</c:v>
                </c:pt>
                <c:pt idx="77">
                  <c:v>FOXSoccer</c:v>
                </c:pt>
                <c:pt idx="78">
                  <c:v>Aziz_Boyuabes</c:v>
                </c:pt>
                <c:pt idx="79">
                  <c:v>standardsport</c:v>
                </c:pt>
                <c:pt idx="80">
                  <c:v>FilShabaka</c:v>
                </c:pt>
                <c:pt idx="81">
                  <c:v>BBCSport</c:v>
                </c:pt>
                <c:pt idx="82">
                  <c:v>ESPNFC</c:v>
                </c:pt>
                <c:pt idx="83">
                  <c:v>TheSportMatrix</c:v>
                </c:pt>
                <c:pt idx="84">
                  <c:v>tribalfootball</c:v>
                </c:pt>
                <c:pt idx="85">
                  <c:v>EuroCopaAr</c:v>
                </c:pt>
                <c:pt idx="86">
                  <c:v>IndyFootball</c:v>
                </c:pt>
                <c:pt idx="87">
                  <c:v>Temii_14</c:v>
                </c:pt>
                <c:pt idx="88">
                  <c:v>Football__Tweet</c:v>
                </c:pt>
                <c:pt idx="89">
                  <c:v>hafthaMV</c:v>
                </c:pt>
                <c:pt idx="90">
                  <c:v>oil_jirayu</c:v>
                </c:pt>
                <c:pt idx="91">
                  <c:v>FiTEPLFeed</c:v>
                </c:pt>
                <c:pt idx="92">
                  <c:v>fantasyiteam</c:v>
                </c:pt>
                <c:pt idx="93">
                  <c:v>freebetscouk</c:v>
                </c:pt>
                <c:pt idx="94">
                  <c:v>OfficialTFF</c:v>
                </c:pt>
                <c:pt idx="95">
                  <c:v>Giovany097</c:v>
                </c:pt>
                <c:pt idx="96">
                  <c:v>EuroUefaAR</c:v>
                </c:pt>
                <c:pt idx="97">
                  <c:v>GoalESLFeed</c:v>
                </c:pt>
                <c:pt idx="98">
                  <c:v>TASZMBJ_</c:v>
                </c:pt>
                <c:pt idx="99">
                  <c:v>nii_reginald</c:v>
                </c:pt>
                <c:pt idx="100">
                  <c:v>MailSport</c:v>
                </c:pt>
                <c:pt idx="101">
                  <c:v>PowerfulFirmino</c:v>
                </c:pt>
                <c:pt idx="102">
                  <c:v>NewstalkSport</c:v>
                </c:pt>
                <c:pt idx="103">
                  <c:v>nyl2pronos</c:v>
                </c:pt>
                <c:pt idx="104">
                  <c:v>TelegraphSport</c:v>
                </c:pt>
                <c:pt idx="105">
                  <c:v>SkyBet</c:v>
                </c:pt>
                <c:pt idx="106">
                  <c:v>samfic96</c:v>
                </c:pt>
                <c:pt idx="107">
                  <c:v>paddypower</c:v>
                </c:pt>
                <c:pt idx="108">
                  <c:v>ComeOnPulse</c:v>
                </c:pt>
                <c:pt idx="109">
                  <c:v>TSM_Football</c:v>
                </c:pt>
                <c:pt idx="110">
                  <c:v>NaderHussein10</c:v>
                </c:pt>
                <c:pt idx="111">
                  <c:v>syed230183</c:v>
                </c:pt>
                <c:pt idx="112">
                  <c:v>midofz</c:v>
                </c:pt>
                <c:pt idx="113">
                  <c:v>Eastbridge_SB</c:v>
                </c:pt>
                <c:pt idx="114">
                  <c:v>LiveFScores</c:v>
                </c:pt>
                <c:pt idx="115">
                  <c:v>NauravaParoni</c:v>
                </c:pt>
                <c:pt idx="116">
                  <c:v>ModernP_Sports</c:v>
                </c:pt>
                <c:pt idx="117">
                  <c:v>Marking_TheSpot</c:v>
                </c:pt>
                <c:pt idx="118">
                  <c:v>HashtagSpiruli</c:v>
                </c:pt>
                <c:pt idx="119">
                  <c:v>TouchOfAlexis</c:v>
                </c:pt>
                <c:pt idx="120">
                  <c:v>axschris</c:v>
                </c:pt>
                <c:pt idx="121">
                  <c:v>MOHASOBHY</c:v>
                </c:pt>
                <c:pt idx="122">
                  <c:v>mr_moustache18</c:v>
                </c:pt>
                <c:pt idx="123">
                  <c:v>OrigiLFC27</c:v>
                </c:pt>
                <c:pt idx="124">
                  <c:v>Real_football12</c:v>
                </c:pt>
                <c:pt idx="125">
                  <c:v>MrFootyTips</c:v>
                </c:pt>
                <c:pt idx="126">
                  <c:v>Pupusaluver316</c:v>
                </c:pt>
                <c:pt idx="127">
                  <c:v>LoLLuD</c:v>
                </c:pt>
                <c:pt idx="128">
                  <c:v>Yallakora</c:v>
                </c:pt>
                <c:pt idx="129">
                  <c:v>Sbn_ZA</c:v>
                </c:pt>
                <c:pt idx="130">
                  <c:v>Onefootball</c:v>
                </c:pt>
                <c:pt idx="131">
                  <c:v>JoshSmith1990</c:v>
                </c:pt>
                <c:pt idx="132">
                  <c:v>MagicalOzil</c:v>
                </c:pt>
                <c:pt idx="133">
                  <c:v>jensen_ashton</c:v>
                </c:pt>
                <c:pt idx="134">
                  <c:v>TheSunFootball</c:v>
                </c:pt>
                <c:pt idx="135">
                  <c:v>zeerke</c:v>
                </c:pt>
                <c:pt idx="136">
                  <c:v>SBA_Uganda</c:v>
                </c:pt>
                <c:pt idx="137">
                  <c:v>83Kindy</c:v>
                </c:pt>
                <c:pt idx="138">
                  <c:v>LiveBitcoinBets</c:v>
                </c:pt>
                <c:pt idx="139">
                  <c:v>STVSport</c:v>
                </c:pt>
                <c:pt idx="140">
                  <c:v>teejay4u_06</c:v>
                </c:pt>
                <c:pt idx="141">
                  <c:v>IExpressSports</c:v>
                </c:pt>
                <c:pt idx="142">
                  <c:v>bettingpro</c:v>
                </c:pt>
                <c:pt idx="143">
                  <c:v>FootyNews247</c:v>
                </c:pt>
                <c:pt idx="144">
                  <c:v>LiquidLiv</c:v>
                </c:pt>
                <c:pt idx="145">
                  <c:v>SkyFootball</c:v>
                </c:pt>
                <c:pt idx="146">
                  <c:v>WestHamWaycouk</c:v>
                </c:pt>
                <c:pt idx="147">
                  <c:v>Hormiz_LFC</c:v>
                </c:pt>
                <c:pt idx="148">
                  <c:v>drewney2000</c:v>
                </c:pt>
                <c:pt idx="149">
                  <c:v>BBCMOTD</c:v>
                </c:pt>
                <c:pt idx="150">
                  <c:v>SW4ar</c:v>
                </c:pt>
                <c:pt idx="151">
                  <c:v>TellyLad</c:v>
                </c:pt>
                <c:pt idx="152">
                  <c:v>MarkMastersonn</c:v>
                </c:pt>
                <c:pt idx="153">
                  <c:v>fokoye449</c:v>
                </c:pt>
                <c:pt idx="154">
                  <c:v>VarietyWorldHub</c:v>
                </c:pt>
                <c:pt idx="155">
                  <c:v>bwin</c:v>
                </c:pt>
                <c:pt idx="156">
                  <c:v>ProstSoccer</c:v>
                </c:pt>
                <c:pt idx="157">
                  <c:v>FutbolFlawless</c:v>
                </c:pt>
                <c:pt idx="158">
                  <c:v>eaglefthes</c:v>
                </c:pt>
                <c:pt idx="159">
                  <c:v>football_debat</c:v>
                </c:pt>
                <c:pt idx="160">
                  <c:v>Premier_Ghana</c:v>
                </c:pt>
                <c:pt idx="161">
                  <c:v>Clevan_</c:v>
                </c:pt>
                <c:pt idx="162">
                  <c:v>YeUfm</c:v>
                </c:pt>
                <c:pt idx="163">
                  <c:v>unibet</c:v>
                </c:pt>
                <c:pt idx="164">
                  <c:v>hafizsouzaaa</c:v>
                </c:pt>
                <c:pt idx="165">
                  <c:v>Koora_Alldays</c:v>
                </c:pt>
                <c:pt idx="166">
                  <c:v>12danielduncan</c:v>
                </c:pt>
                <c:pt idx="167">
                  <c:v>bbc5live</c:v>
                </c:pt>
                <c:pt idx="168">
                  <c:v>tmmsport</c:v>
                </c:pt>
                <c:pt idx="169">
                  <c:v>Venom_Man_1690</c:v>
                </c:pt>
                <c:pt idx="170">
                  <c:v>RMAsh27</c:v>
                </c:pt>
                <c:pt idx="171">
                  <c:v>johannes_simon</c:v>
                </c:pt>
                <c:pt idx="172">
                  <c:v>superarsenal771</c:v>
                </c:pt>
                <c:pt idx="173">
                  <c:v>world_alkorh</c:v>
                </c:pt>
                <c:pt idx="174">
                  <c:v>Premier_Malawi</c:v>
                </c:pt>
                <c:pt idx="175">
                  <c:v>JPW_NBCSports</c:v>
                </c:pt>
                <c:pt idx="176">
                  <c:v>losc59100</c:v>
                </c:pt>
                <c:pt idx="177">
                  <c:v>kora2day</c:v>
                </c:pt>
                <c:pt idx="178">
                  <c:v>Akinbounce</c:v>
                </c:pt>
                <c:pt idx="179">
                  <c:v>CNNFC</c:v>
                </c:pt>
                <c:pt idx="180">
                  <c:v>EfoLandguard</c:v>
                </c:pt>
                <c:pt idx="181">
                  <c:v>footnational</c:v>
                </c:pt>
                <c:pt idx="182">
                  <c:v>SNsNavad</c:v>
                </c:pt>
                <c:pt idx="183">
                  <c:v>SteveStevens47</c:v>
                </c:pt>
                <c:pt idx="184">
                  <c:v>Yanina_Romero</c:v>
                </c:pt>
                <c:pt idx="185">
                  <c:v>lukebr1998</c:v>
                </c:pt>
                <c:pt idx="186">
                  <c:v>chaco_kuroJAPAN</c:v>
                </c:pt>
                <c:pt idx="187">
                  <c:v>CorentinLtx</c:v>
                </c:pt>
                <c:pt idx="188">
                  <c:v>BE11EVE</c:v>
                </c:pt>
                <c:pt idx="189">
                  <c:v>NicatMehtiyev</c:v>
                </c:pt>
                <c:pt idx="190">
                  <c:v>Betway_KE</c:v>
                </c:pt>
                <c:pt idx="191">
                  <c:v>amj98wwe</c:v>
                </c:pt>
                <c:pt idx="192">
                  <c:v>Toto_MF972</c:v>
                </c:pt>
                <c:pt idx="193">
                  <c:v>ARTISTSPR</c:v>
                </c:pt>
                <c:pt idx="194">
                  <c:v>kiddevil16</c:v>
                </c:pt>
                <c:pt idx="195">
                  <c:v>Ahmed_Fairoox</c:v>
                </c:pt>
                <c:pt idx="196">
                  <c:v>STsportsdesk</c:v>
                </c:pt>
                <c:pt idx="197">
                  <c:v>AAAS123123</c:v>
                </c:pt>
                <c:pt idx="198">
                  <c:v>rizkyharvi</c:v>
                </c:pt>
                <c:pt idx="199">
                  <c:v>FilmOnTV</c:v>
                </c:pt>
                <c:pt idx="200">
                  <c:v>MirrorFootball</c:v>
                </c:pt>
                <c:pt idx="201">
                  <c:v>PremierTanzania</c:v>
                </c:pt>
                <c:pt idx="202">
                  <c:v>Sinani_Chris</c:v>
                </c:pt>
                <c:pt idx="203">
                  <c:v>Kingpindazza</c:v>
                </c:pt>
                <c:pt idx="204">
                  <c:v>RubyFoxLegendz</c:v>
                </c:pt>
                <c:pt idx="205">
                  <c:v>ufmradio</c:v>
                </c:pt>
                <c:pt idx="206">
                  <c:v>flmarde_</c:v>
                </c:pt>
                <c:pt idx="207">
                  <c:v>KrisHallam</c:v>
                </c:pt>
                <c:pt idx="208">
                  <c:v>amiirulgapoor</c:v>
                </c:pt>
                <c:pt idx="209">
                  <c:v>DaniyalAmyn</c:v>
                </c:pt>
                <c:pt idx="210">
                  <c:v>BetBright</c:v>
                </c:pt>
                <c:pt idx="211">
                  <c:v>Super_kooora</c:v>
                </c:pt>
                <c:pt idx="212">
                  <c:v>Almoj_alazra8</c:v>
                </c:pt>
                <c:pt idx="213">
                  <c:v>Premier_Zambia</c:v>
                </c:pt>
                <c:pt idx="214">
                  <c:v>UNILADFooty</c:v>
                </c:pt>
                <c:pt idx="215">
                  <c:v>_PoteauRentrant</c:v>
                </c:pt>
                <c:pt idx="216">
                  <c:v>Jimskeleton85</c:v>
                </c:pt>
                <c:pt idx="217">
                  <c:v>canteiro_hugo</c:v>
                </c:pt>
                <c:pt idx="218">
                  <c:v>tcharlieshrews1</c:v>
                </c:pt>
                <c:pt idx="219">
                  <c:v>talkingbaws</c:v>
                </c:pt>
                <c:pt idx="220">
                  <c:v>footballitalia</c:v>
                </c:pt>
                <c:pt idx="221">
                  <c:v>JJRamplin</c:v>
                </c:pt>
                <c:pt idx="222">
                  <c:v>BeardedBale</c:v>
                </c:pt>
                <c:pt idx="223">
                  <c:v>lifestyle_foot</c:v>
                </c:pt>
                <c:pt idx="224">
                  <c:v>SM_LiveScores</c:v>
                </c:pt>
                <c:pt idx="225">
                  <c:v>Der_jey</c:v>
                </c:pt>
                <c:pt idx="226">
                  <c:v>Az_Capone1</c:v>
                </c:pt>
                <c:pt idx="227">
                  <c:v>iamrahul054</c:v>
                </c:pt>
                <c:pt idx="228">
                  <c:v>Europe1Sport</c:v>
                </c:pt>
                <c:pt idx="229">
                  <c:v>Xpress_Sports</c:v>
                </c:pt>
                <c:pt idx="230">
                  <c:v>helpmyxbox</c:v>
                </c:pt>
                <c:pt idx="231">
                  <c:v>JimWhitehouse_</c:v>
                </c:pt>
                <c:pt idx="232">
                  <c:v>RadarKora</c:v>
                </c:pt>
                <c:pt idx="233">
                  <c:v>lnstantFoot</c:v>
                </c:pt>
                <c:pt idx="234">
                  <c:v>foetball247</c:v>
                </c:pt>
                <c:pt idx="235">
                  <c:v>darfpunk</c:v>
                </c:pt>
                <c:pt idx="236">
                  <c:v>izzaturaizzat</c:v>
                </c:pt>
                <c:pt idx="237">
                  <c:v>cnnsport</c:v>
                </c:pt>
                <c:pt idx="238">
                  <c:v>Betfred</c:v>
                </c:pt>
                <c:pt idx="239">
                  <c:v>Footballerzone</c:v>
                </c:pt>
                <c:pt idx="240">
                  <c:v>fifabangertv</c:v>
                </c:pt>
                <c:pt idx="241">
                  <c:v>IndoSport</c:v>
                </c:pt>
                <c:pt idx="242">
                  <c:v>IFollow1day</c:v>
                </c:pt>
              </c:strCache>
            </c:strRef>
          </c:cat>
          <c:val>
            <c:numRef>
              <c:f>Feuil1!$B$1:$B$243</c:f>
              <c:numCache>
                <c:formatCode>General</c:formatCode>
                <c:ptCount val="243"/>
                <c:pt idx="0">
                  <c:v>108</c:v>
                </c:pt>
                <c:pt idx="1">
                  <c:v>96</c:v>
                </c:pt>
                <c:pt idx="2">
                  <c:v>94</c:v>
                </c:pt>
                <c:pt idx="3">
                  <c:v>91</c:v>
                </c:pt>
                <c:pt idx="4">
                  <c:v>91</c:v>
                </c:pt>
                <c:pt idx="5">
                  <c:v>87</c:v>
                </c:pt>
                <c:pt idx="6">
                  <c:v>86</c:v>
                </c:pt>
                <c:pt idx="7">
                  <c:v>70</c:v>
                </c:pt>
                <c:pt idx="8">
                  <c:v>68</c:v>
                </c:pt>
                <c:pt idx="9">
                  <c:v>56</c:v>
                </c:pt>
                <c:pt idx="10">
                  <c:v>51</c:v>
                </c:pt>
                <c:pt idx="11">
                  <c:v>48</c:v>
                </c:pt>
                <c:pt idx="12">
                  <c:v>48</c:v>
                </c:pt>
                <c:pt idx="13">
                  <c:v>44</c:v>
                </c:pt>
                <c:pt idx="14">
                  <c:v>44</c:v>
                </c:pt>
                <c:pt idx="15">
                  <c:v>43</c:v>
                </c:pt>
                <c:pt idx="16">
                  <c:v>42</c:v>
                </c:pt>
                <c:pt idx="17">
                  <c:v>41</c:v>
                </c:pt>
                <c:pt idx="18">
                  <c:v>41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39</c:v>
                </c:pt>
                <c:pt idx="23">
                  <c:v>39</c:v>
                </c:pt>
                <c:pt idx="24">
                  <c:v>39</c:v>
                </c:pt>
                <c:pt idx="25">
                  <c:v>38</c:v>
                </c:pt>
                <c:pt idx="26">
                  <c:v>38</c:v>
                </c:pt>
                <c:pt idx="27">
                  <c:v>38</c:v>
                </c:pt>
                <c:pt idx="28">
                  <c:v>37</c:v>
                </c:pt>
                <c:pt idx="29">
                  <c:v>37</c:v>
                </c:pt>
                <c:pt idx="30">
                  <c:v>37</c:v>
                </c:pt>
                <c:pt idx="31">
                  <c:v>36</c:v>
                </c:pt>
                <c:pt idx="32">
                  <c:v>36</c:v>
                </c:pt>
                <c:pt idx="33">
                  <c:v>35</c:v>
                </c:pt>
                <c:pt idx="34">
                  <c:v>34</c:v>
                </c:pt>
                <c:pt idx="35">
                  <c:v>34</c:v>
                </c:pt>
                <c:pt idx="36">
                  <c:v>33</c:v>
                </c:pt>
                <c:pt idx="37">
                  <c:v>33</c:v>
                </c:pt>
                <c:pt idx="38">
                  <c:v>33</c:v>
                </c:pt>
                <c:pt idx="39">
                  <c:v>32</c:v>
                </c:pt>
                <c:pt idx="40">
                  <c:v>32</c:v>
                </c:pt>
                <c:pt idx="41">
                  <c:v>32</c:v>
                </c:pt>
                <c:pt idx="42">
                  <c:v>32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29</c:v>
                </c:pt>
                <c:pt idx="54">
                  <c:v>29</c:v>
                </c:pt>
                <c:pt idx="55">
                  <c:v>29</c:v>
                </c:pt>
                <c:pt idx="56">
                  <c:v>29</c:v>
                </c:pt>
                <c:pt idx="57">
                  <c:v>29</c:v>
                </c:pt>
                <c:pt idx="58">
                  <c:v>29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27</c:v>
                </c:pt>
                <c:pt idx="66">
                  <c:v>27</c:v>
                </c:pt>
                <c:pt idx="67">
                  <c:v>27</c:v>
                </c:pt>
                <c:pt idx="68">
                  <c:v>27</c:v>
                </c:pt>
                <c:pt idx="69">
                  <c:v>27</c:v>
                </c:pt>
                <c:pt idx="70">
                  <c:v>27</c:v>
                </c:pt>
                <c:pt idx="71">
                  <c:v>27</c:v>
                </c:pt>
                <c:pt idx="72">
                  <c:v>27</c:v>
                </c:pt>
                <c:pt idx="73">
                  <c:v>27</c:v>
                </c:pt>
                <c:pt idx="74">
                  <c:v>26</c:v>
                </c:pt>
                <c:pt idx="75">
                  <c:v>26</c:v>
                </c:pt>
                <c:pt idx="76">
                  <c:v>26</c:v>
                </c:pt>
                <c:pt idx="77">
                  <c:v>26</c:v>
                </c:pt>
                <c:pt idx="78">
                  <c:v>26</c:v>
                </c:pt>
                <c:pt idx="79">
                  <c:v>26</c:v>
                </c:pt>
                <c:pt idx="80">
                  <c:v>26</c:v>
                </c:pt>
                <c:pt idx="81">
                  <c:v>26</c:v>
                </c:pt>
                <c:pt idx="82">
                  <c:v>26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24</c:v>
                </c:pt>
                <c:pt idx="88">
                  <c:v>24</c:v>
                </c:pt>
                <c:pt idx="89">
                  <c:v>24</c:v>
                </c:pt>
                <c:pt idx="90">
                  <c:v>24</c:v>
                </c:pt>
                <c:pt idx="91">
                  <c:v>24</c:v>
                </c:pt>
                <c:pt idx="92">
                  <c:v>24</c:v>
                </c:pt>
                <c:pt idx="93">
                  <c:v>24</c:v>
                </c:pt>
                <c:pt idx="94">
                  <c:v>24</c:v>
                </c:pt>
                <c:pt idx="95">
                  <c:v>23</c:v>
                </c:pt>
                <c:pt idx="96">
                  <c:v>23</c:v>
                </c:pt>
                <c:pt idx="97">
                  <c:v>23</c:v>
                </c:pt>
                <c:pt idx="98">
                  <c:v>23</c:v>
                </c:pt>
                <c:pt idx="99">
                  <c:v>23</c:v>
                </c:pt>
                <c:pt idx="100">
                  <c:v>23</c:v>
                </c:pt>
                <c:pt idx="101">
                  <c:v>23</c:v>
                </c:pt>
                <c:pt idx="102">
                  <c:v>23</c:v>
                </c:pt>
                <c:pt idx="103">
                  <c:v>23</c:v>
                </c:pt>
                <c:pt idx="104">
                  <c:v>23</c:v>
                </c:pt>
                <c:pt idx="105">
                  <c:v>23</c:v>
                </c:pt>
                <c:pt idx="106">
                  <c:v>23</c:v>
                </c:pt>
                <c:pt idx="107">
                  <c:v>23</c:v>
                </c:pt>
                <c:pt idx="108">
                  <c:v>23</c:v>
                </c:pt>
                <c:pt idx="109">
                  <c:v>22</c:v>
                </c:pt>
                <c:pt idx="110">
                  <c:v>22</c:v>
                </c:pt>
                <c:pt idx="111">
                  <c:v>22</c:v>
                </c:pt>
                <c:pt idx="112">
                  <c:v>22</c:v>
                </c:pt>
                <c:pt idx="113">
                  <c:v>21</c:v>
                </c:pt>
                <c:pt idx="114">
                  <c:v>21</c:v>
                </c:pt>
                <c:pt idx="115">
                  <c:v>21</c:v>
                </c:pt>
                <c:pt idx="116">
                  <c:v>21</c:v>
                </c:pt>
                <c:pt idx="117">
                  <c:v>21</c:v>
                </c:pt>
                <c:pt idx="118">
                  <c:v>21</c:v>
                </c:pt>
                <c:pt idx="119">
                  <c:v>21</c:v>
                </c:pt>
                <c:pt idx="120">
                  <c:v>21</c:v>
                </c:pt>
                <c:pt idx="121">
                  <c:v>21</c:v>
                </c:pt>
                <c:pt idx="122">
                  <c:v>21</c:v>
                </c:pt>
                <c:pt idx="123">
                  <c:v>21</c:v>
                </c:pt>
                <c:pt idx="124">
                  <c:v>21</c:v>
                </c:pt>
                <c:pt idx="125">
                  <c:v>21</c:v>
                </c:pt>
                <c:pt idx="126">
                  <c:v>21</c:v>
                </c:pt>
                <c:pt idx="127">
                  <c:v>20</c:v>
                </c:pt>
                <c:pt idx="128">
                  <c:v>20</c:v>
                </c:pt>
                <c:pt idx="129">
                  <c:v>20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20</c:v>
                </c:pt>
                <c:pt idx="134">
                  <c:v>20</c:v>
                </c:pt>
                <c:pt idx="135">
                  <c:v>20</c:v>
                </c:pt>
                <c:pt idx="136">
                  <c:v>19</c:v>
                </c:pt>
                <c:pt idx="137">
                  <c:v>19</c:v>
                </c:pt>
                <c:pt idx="138">
                  <c:v>19</c:v>
                </c:pt>
                <c:pt idx="139">
                  <c:v>19</c:v>
                </c:pt>
                <c:pt idx="140">
                  <c:v>19</c:v>
                </c:pt>
                <c:pt idx="141">
                  <c:v>19</c:v>
                </c:pt>
                <c:pt idx="142">
                  <c:v>19</c:v>
                </c:pt>
                <c:pt idx="143">
                  <c:v>19</c:v>
                </c:pt>
                <c:pt idx="144">
                  <c:v>19</c:v>
                </c:pt>
                <c:pt idx="145">
                  <c:v>19</c:v>
                </c:pt>
                <c:pt idx="146">
                  <c:v>19</c:v>
                </c:pt>
                <c:pt idx="147">
                  <c:v>19</c:v>
                </c:pt>
                <c:pt idx="148">
                  <c:v>19</c:v>
                </c:pt>
                <c:pt idx="149">
                  <c:v>19</c:v>
                </c:pt>
                <c:pt idx="150">
                  <c:v>19</c:v>
                </c:pt>
                <c:pt idx="151">
                  <c:v>18</c:v>
                </c:pt>
                <c:pt idx="152">
                  <c:v>18</c:v>
                </c:pt>
                <c:pt idx="153">
                  <c:v>18</c:v>
                </c:pt>
                <c:pt idx="154">
                  <c:v>18</c:v>
                </c:pt>
                <c:pt idx="155">
                  <c:v>18</c:v>
                </c:pt>
                <c:pt idx="156">
                  <c:v>18</c:v>
                </c:pt>
                <c:pt idx="157">
                  <c:v>18</c:v>
                </c:pt>
                <c:pt idx="158">
                  <c:v>18</c:v>
                </c:pt>
                <c:pt idx="159">
                  <c:v>18</c:v>
                </c:pt>
                <c:pt idx="160">
                  <c:v>18</c:v>
                </c:pt>
                <c:pt idx="161">
                  <c:v>18</c:v>
                </c:pt>
                <c:pt idx="162">
                  <c:v>18</c:v>
                </c:pt>
                <c:pt idx="163">
                  <c:v>18</c:v>
                </c:pt>
                <c:pt idx="164">
                  <c:v>18</c:v>
                </c:pt>
                <c:pt idx="165">
                  <c:v>18</c:v>
                </c:pt>
                <c:pt idx="166">
                  <c:v>18</c:v>
                </c:pt>
                <c:pt idx="167">
                  <c:v>18</c:v>
                </c:pt>
                <c:pt idx="168">
                  <c:v>18</c:v>
                </c:pt>
                <c:pt idx="169">
                  <c:v>17</c:v>
                </c:pt>
                <c:pt idx="170">
                  <c:v>17</c:v>
                </c:pt>
                <c:pt idx="171">
                  <c:v>17</c:v>
                </c:pt>
                <c:pt idx="172">
                  <c:v>17</c:v>
                </c:pt>
                <c:pt idx="173">
                  <c:v>17</c:v>
                </c:pt>
                <c:pt idx="174">
                  <c:v>17</c:v>
                </c:pt>
                <c:pt idx="175">
                  <c:v>17</c:v>
                </c:pt>
                <c:pt idx="176">
                  <c:v>17</c:v>
                </c:pt>
                <c:pt idx="177">
                  <c:v>17</c:v>
                </c:pt>
                <c:pt idx="178">
                  <c:v>17</c:v>
                </c:pt>
                <c:pt idx="179">
                  <c:v>17</c:v>
                </c:pt>
                <c:pt idx="180">
                  <c:v>17</c:v>
                </c:pt>
                <c:pt idx="181">
                  <c:v>17</c:v>
                </c:pt>
                <c:pt idx="182">
                  <c:v>17</c:v>
                </c:pt>
                <c:pt idx="183">
                  <c:v>17</c:v>
                </c:pt>
                <c:pt idx="184">
                  <c:v>17</c:v>
                </c:pt>
                <c:pt idx="185">
                  <c:v>17</c:v>
                </c:pt>
                <c:pt idx="186">
                  <c:v>17</c:v>
                </c:pt>
                <c:pt idx="187">
                  <c:v>17</c:v>
                </c:pt>
                <c:pt idx="188">
                  <c:v>17</c:v>
                </c:pt>
                <c:pt idx="189">
                  <c:v>17</c:v>
                </c:pt>
                <c:pt idx="190">
                  <c:v>17</c:v>
                </c:pt>
                <c:pt idx="191">
                  <c:v>17</c:v>
                </c:pt>
                <c:pt idx="192">
                  <c:v>17</c:v>
                </c:pt>
                <c:pt idx="193">
                  <c:v>17</c:v>
                </c:pt>
                <c:pt idx="194">
                  <c:v>17</c:v>
                </c:pt>
                <c:pt idx="195">
                  <c:v>17</c:v>
                </c:pt>
                <c:pt idx="196">
                  <c:v>16</c:v>
                </c:pt>
                <c:pt idx="197">
                  <c:v>16</c:v>
                </c:pt>
                <c:pt idx="198">
                  <c:v>16</c:v>
                </c:pt>
                <c:pt idx="199">
                  <c:v>16</c:v>
                </c:pt>
                <c:pt idx="200">
                  <c:v>16</c:v>
                </c:pt>
                <c:pt idx="201">
                  <c:v>16</c:v>
                </c:pt>
                <c:pt idx="202">
                  <c:v>16</c:v>
                </c:pt>
                <c:pt idx="203">
                  <c:v>16</c:v>
                </c:pt>
                <c:pt idx="204">
                  <c:v>16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C-4641-8911-AB452BBBA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690760"/>
        <c:axId val="470688464"/>
      </c:barChart>
      <c:catAx>
        <c:axId val="470690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0688464"/>
        <c:crosses val="autoZero"/>
        <c:auto val="1"/>
        <c:lblAlgn val="ctr"/>
        <c:lblOffset val="100"/>
        <c:noMultiLvlLbl val="0"/>
      </c:catAx>
      <c:valAx>
        <c:axId val="47068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0690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4110B-A7F0-429C-A965-A19ABD89C36B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3E59-9A62-4D2A-9105-96AF56623E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82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38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3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65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845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93E59-9A62-4D2A-9105-96AF56623EC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0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Vox Round" panose="02000506030000020004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ox Round Medium" panose="02000506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181598"/>
            <a:ext cx="304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1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 userDrawn="1"/>
        </p:nvGrpSpPr>
        <p:grpSpPr>
          <a:xfrm>
            <a:off x="838200" y="454585"/>
            <a:ext cx="10168128" cy="1236103"/>
            <a:chOff x="0" y="2275904"/>
            <a:chExt cx="10168128" cy="1236103"/>
          </a:xfrm>
        </p:grpSpPr>
        <p:pic>
          <p:nvPicPr>
            <p:cNvPr id="7" name="Image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5" t="866" r="34004"/>
            <a:stretch/>
          </p:blipFill>
          <p:spPr>
            <a:xfrm>
              <a:off x="0" y="2275904"/>
              <a:ext cx="3389376" cy="1236103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5" t="866" r="34004"/>
            <a:stretch/>
          </p:blipFill>
          <p:spPr>
            <a:xfrm>
              <a:off x="3389376" y="2275904"/>
              <a:ext cx="3389376" cy="1236103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5" t="866" r="34004"/>
            <a:stretch/>
          </p:blipFill>
          <p:spPr>
            <a:xfrm>
              <a:off x="6778752" y="2275904"/>
              <a:ext cx="3389376" cy="1236103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EnzoPro-Black" panose="020B0A04020101010102" pitchFamily="34" charset="0"/>
                <a:cs typeface="EnzoPro-Black" panose="020B0A04020101010102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6400" indent="-356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1pPr>
            <a:lvl2pPr marL="685800" indent="-338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2pPr>
            <a:lvl3pPr marL="1143000" indent="-338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3pPr>
            <a:lvl4pPr marL="1600200" indent="-338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4pPr>
            <a:lvl5pPr marL="2057400" indent="-338400"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>
                <a:latin typeface="EnzoPro-Medium" panose="020B0604020101010102" pitchFamily="34" charset="0"/>
                <a:cs typeface="EnzoPro-Medium" panose="020B0604020101010102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761999" cy="365125"/>
          </a:xfrm>
        </p:spPr>
        <p:txBody>
          <a:bodyPr lIns="0" rIns="0"/>
          <a:lstStyle>
            <a:lvl1pPr algn="l">
              <a:defRPr>
                <a:latin typeface="EnzoPro-Light" panose="020B0504020101010102" pitchFamily="34" charset="0"/>
                <a:cs typeface="EnzoPro-Light" panose="020B0504020101010102" pitchFamily="34" charset="0"/>
              </a:defRPr>
            </a:lvl1pPr>
          </a:lstStyle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831712" y="6356350"/>
            <a:ext cx="3760087" cy="365125"/>
          </a:xfrm>
        </p:spPr>
        <p:txBody>
          <a:bodyPr lIns="0" rIns="0"/>
          <a:lstStyle>
            <a:lvl1pPr>
              <a:defRPr>
                <a:latin typeface="EnzoPro-Light" panose="020B0504020101010102" pitchFamily="34" charset="0"/>
                <a:cs typeface="EnzoPro-Light" panose="020B0504020101010102" pitchFamily="34" charset="0"/>
              </a:defRPr>
            </a:lvl1pPr>
          </a:lstStyle>
          <a:p>
            <a:r>
              <a:rPr lang="fr-FR" dirty="0"/>
              <a:t>Raconte-moi un match…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795000" y="6356350"/>
            <a:ext cx="558800" cy="365125"/>
          </a:xfrm>
        </p:spPr>
        <p:txBody>
          <a:bodyPr lIns="0" rIns="0"/>
          <a:lstStyle/>
          <a:p>
            <a:fld id="{60802648-1020-4D4B-A626-78915B13775F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866" r="34004"/>
          <a:stretch/>
        </p:blipFill>
        <p:spPr>
          <a:xfrm>
            <a:off x="7964424" y="454585"/>
            <a:ext cx="3389376" cy="123610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6" y="6330950"/>
            <a:ext cx="1471427" cy="435978"/>
          </a:xfrm>
          <a:prstGeom prst="rect">
            <a:avLst/>
          </a:prstGeom>
        </p:spPr>
      </p:pic>
      <p:sp>
        <p:nvSpPr>
          <p:cNvPr id="14" name="Espace réservé du pied de page 4"/>
          <p:cNvSpPr txBox="1">
            <a:spLocks/>
          </p:cNvSpPr>
          <p:nvPr userDrawn="1"/>
        </p:nvSpPr>
        <p:spPr>
          <a:xfrm>
            <a:off x="1600199" y="6356350"/>
            <a:ext cx="376008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EnzoPro-Light" panose="020B0504020101010102" pitchFamily="34" charset="0"/>
                <a:ea typeface="+mn-ea"/>
                <a:cs typeface="EnzoPro-Light" panose="020B0504020101010102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HackaTAL</a:t>
            </a:r>
            <a:r>
              <a:rPr lang="fr-FR" baseline="0" dirty="0"/>
              <a:t> 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28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03/07/2016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Raconte-moi l’Euro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2648-1020-4D4B-A626-78915B1377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4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EnzoPro-Black" panose="020B0A04020101010102" pitchFamily="34" charset="0"/>
                <a:cs typeface="EnzoPro-Black" panose="020B0A04020101010102" pitchFamily="34" charset="0"/>
              </a:rPr>
              <a:t>Raconte moi un match…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HackaTAL</a:t>
            </a:r>
            <a:r>
              <a:rPr lang="fr-FR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20088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55600" indent="-355600"/>
            <a:r>
              <a:rPr lang="fr-FR" sz="2400" dirty="0"/>
              <a:t>Corentin </a:t>
            </a:r>
            <a:r>
              <a:rPr lang="fr-FR" sz="2400" dirty="0" err="1"/>
              <a:t>Ribeyre</a:t>
            </a:r>
            <a:r>
              <a:rPr lang="fr-FR" sz="2400" dirty="0"/>
              <a:t> : supervision du </a:t>
            </a:r>
            <a:br>
              <a:rPr lang="fr-FR" sz="2400" dirty="0"/>
            </a:br>
            <a:r>
              <a:rPr lang="fr-FR" sz="2400" dirty="0"/>
              <a:t>code Python et </a:t>
            </a:r>
            <a:r>
              <a:rPr lang="fr-FR" sz="2400" dirty="0" err="1"/>
              <a:t>dév</a:t>
            </a:r>
            <a:r>
              <a:rPr lang="fr-FR" sz="2400" dirty="0"/>
              <a:t> global</a:t>
            </a:r>
          </a:p>
          <a:p>
            <a:pPr marL="355600" indent="-355600"/>
            <a:r>
              <a:rPr lang="fr-FR" sz="2400" dirty="0" err="1"/>
              <a:t>Xin</a:t>
            </a:r>
            <a:r>
              <a:rPr lang="fr-FR" sz="2400" dirty="0"/>
              <a:t> He : extraction des entités </a:t>
            </a:r>
            <a:br>
              <a:rPr lang="fr-FR" sz="2400" dirty="0"/>
            </a:br>
            <a:r>
              <a:rPr lang="fr-FR" sz="2400" dirty="0"/>
              <a:t>nommées (Python)</a:t>
            </a:r>
          </a:p>
          <a:p>
            <a:pPr marL="355600" indent="-355600"/>
            <a:r>
              <a:rPr lang="fr-FR" sz="2400" dirty="0" err="1"/>
              <a:t>Yu</a:t>
            </a:r>
            <a:r>
              <a:rPr lang="fr-FR" sz="2400" dirty="0"/>
              <a:t> Qian : identification des</a:t>
            </a:r>
            <a:br>
              <a:rPr lang="fr-FR" sz="2400" dirty="0"/>
            </a:br>
            <a:r>
              <a:rPr lang="fr-FR" sz="2400" dirty="0"/>
              <a:t>influenceurs</a:t>
            </a:r>
          </a:p>
          <a:p>
            <a:pPr marL="355600" indent="-355600"/>
            <a:r>
              <a:rPr lang="fr-FR" sz="2400" dirty="0" err="1"/>
              <a:t>Naruemon</a:t>
            </a:r>
            <a:r>
              <a:rPr lang="fr-FR" sz="2400" dirty="0"/>
              <a:t> </a:t>
            </a:r>
            <a:r>
              <a:rPr lang="fr-FR" sz="2400" dirty="0" err="1"/>
              <a:t>Saeng</a:t>
            </a:r>
            <a:r>
              <a:rPr lang="fr-FR" sz="2400" dirty="0"/>
              <a:t> : réflexion</a:t>
            </a:r>
            <a:br>
              <a:rPr lang="fr-FR" sz="2400" dirty="0"/>
            </a:br>
            <a:r>
              <a:rPr lang="fr-FR" sz="2400" dirty="0"/>
              <a:t>réseaux de neurones (</a:t>
            </a:r>
            <a:r>
              <a:rPr lang="fr-FR" sz="2400" dirty="0" err="1"/>
              <a:t>TensorFlow</a:t>
            </a:r>
            <a:r>
              <a:rPr lang="fr-FR" sz="2400" dirty="0"/>
              <a:t>)</a:t>
            </a:r>
          </a:p>
          <a:p>
            <a:pPr marL="355600" indent="-355600"/>
            <a:r>
              <a:rPr lang="fr-FR" sz="2400" dirty="0" err="1"/>
              <a:t>Aïssa</a:t>
            </a:r>
            <a:r>
              <a:rPr lang="fr-FR" sz="2400" dirty="0"/>
              <a:t> El </a:t>
            </a:r>
            <a:r>
              <a:rPr lang="fr-FR" sz="2400" dirty="0" err="1"/>
              <a:t>Ouafi</a:t>
            </a:r>
            <a:r>
              <a:rPr lang="fr-FR" sz="2400" dirty="0"/>
              <a:t> : génération linguistique,</a:t>
            </a:r>
            <a:br>
              <a:rPr lang="fr-FR" sz="2400" dirty="0"/>
            </a:br>
            <a:r>
              <a:rPr lang="fr-FR" sz="2400" dirty="0"/>
              <a:t>rendu Web (Python, HTML)</a:t>
            </a:r>
          </a:p>
          <a:p>
            <a:pPr marL="355600" indent="-355600"/>
            <a:r>
              <a:rPr lang="fr-FR" sz="2400" dirty="0"/>
              <a:t>Gilles Moyse : conception, présentation, support, outils, animation </a:t>
            </a:r>
            <a:r>
              <a:rPr lang="fr-FR" sz="2400" dirty="0">
                <a:sym typeface="Wingdings" panose="05000000000000000000" pitchFamily="2" charset="2"/>
              </a:rPr>
              <a:t></a:t>
            </a:r>
            <a:endParaRPr lang="fr-FR" sz="2400" dirty="0"/>
          </a:p>
          <a:p>
            <a:pPr marL="685000" lvl="1" indent="-355600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10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t="30057" r="18564" b="1"/>
          <a:stretch/>
        </p:blipFill>
        <p:spPr>
          <a:xfrm>
            <a:off x="6294486" y="1690688"/>
            <a:ext cx="5059314" cy="37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204350"/>
              </p:ext>
            </p:extLst>
          </p:nvPr>
        </p:nvGraphicFramePr>
        <p:xfrm>
          <a:off x="838200" y="1870075"/>
          <a:ext cx="10515600" cy="430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les influenceurs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: </a:t>
            </a:r>
            <a:r>
              <a:rPr lang="fr-FR" dirty="0" err="1"/>
              <a:t>BettracksScores</a:t>
            </a:r>
            <a:r>
              <a:rPr lang="fr-FR" dirty="0"/>
              <a:t>, un compte d’une appli dédiée (en)</a:t>
            </a:r>
          </a:p>
          <a:p>
            <a:pPr marL="355600" indent="-355600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 : Icemantee1, fan de foot arabophone qui retweete des comptes pros (</a:t>
            </a:r>
            <a:r>
              <a:rPr lang="fr-FR" dirty="0" err="1"/>
              <a:t>fr</a:t>
            </a:r>
            <a:r>
              <a:rPr lang="fr-FR" dirty="0"/>
              <a:t>)</a:t>
            </a:r>
          </a:p>
          <a:p>
            <a:pPr marL="355600" indent="-355600"/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: </a:t>
            </a:r>
            <a:r>
              <a:rPr lang="fr-FR" dirty="0" err="1"/>
              <a:t>ScoresPro</a:t>
            </a:r>
            <a:r>
              <a:rPr lang="fr-FR" dirty="0"/>
              <a:t>, compte pro associé à l’entreprise du même nom, spécialisée dans le </a:t>
            </a:r>
            <a:r>
              <a:rPr lang="fr-FR" dirty="0" err="1"/>
              <a:t>reporting</a:t>
            </a:r>
            <a:r>
              <a:rPr lang="fr-FR" dirty="0"/>
              <a:t> sportif (en)</a:t>
            </a:r>
          </a:p>
          <a:p>
            <a:pPr marL="355600" indent="-355600"/>
            <a:r>
              <a:rPr lang="fr-FR" dirty="0"/>
              <a:t>4</a:t>
            </a:r>
            <a:r>
              <a:rPr lang="fr-FR" baseline="30000" dirty="0"/>
              <a:t>ème</a:t>
            </a:r>
            <a:r>
              <a:rPr lang="fr-FR" dirty="0"/>
              <a:t> : SBOBET, compte pro associé à une compagnie de paris sportifs (en)</a:t>
            </a:r>
          </a:p>
          <a:p>
            <a:pPr marL="355600" indent="-35560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11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31" y="287788"/>
            <a:ext cx="2224397" cy="14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0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les reports de match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000" lvl="1" indent="-355600"/>
            <a:r>
              <a:rPr lang="fr-FR" dirty="0"/>
              <a:t>Démo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12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664" y="1027906"/>
            <a:ext cx="1249136" cy="1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6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Utiliser plus de données sociales</a:t>
            </a:r>
          </a:p>
          <a:p>
            <a:pPr marL="685000" lvl="1" indent="-355600"/>
            <a:r>
              <a:rPr lang="fr-FR" dirty="0"/>
              <a:t>Nb </a:t>
            </a:r>
            <a:r>
              <a:rPr lang="fr-FR" dirty="0" err="1"/>
              <a:t>followers</a:t>
            </a:r>
            <a:r>
              <a:rPr lang="fr-FR" dirty="0"/>
              <a:t>, nb retweets</a:t>
            </a:r>
          </a:p>
          <a:p>
            <a:pPr marL="685000" lvl="1" indent="-355600"/>
            <a:endParaRPr lang="fr-FR" dirty="0"/>
          </a:p>
          <a:p>
            <a:pPr marL="355600" indent="-355600"/>
            <a:r>
              <a:rPr lang="fr-FR" dirty="0"/>
              <a:t>Automatiser la méthode</a:t>
            </a:r>
          </a:p>
          <a:p>
            <a:pPr marL="685000" lvl="1" indent="-355600"/>
            <a:r>
              <a:rPr lang="fr-FR" dirty="0"/>
              <a:t>Apprendre les influenceurs</a:t>
            </a:r>
          </a:p>
          <a:p>
            <a:pPr marL="355600" indent="-355600"/>
            <a:endParaRPr lang="fr-FR" dirty="0"/>
          </a:p>
          <a:p>
            <a:pPr marL="355600" indent="-355600"/>
            <a:r>
              <a:rPr lang="fr-FR" dirty="0"/>
              <a:t>Approche Bayésienne</a:t>
            </a:r>
          </a:p>
          <a:p>
            <a:pPr marL="685000" lvl="1" indent="-355600"/>
            <a:r>
              <a:rPr lang="fr-FR" dirty="0"/>
              <a:t>3 processus stochastiques émettent des séquences de caractères</a:t>
            </a:r>
          </a:p>
          <a:p>
            <a:pPr marL="685000" lvl="1" indent="-355600"/>
            <a:r>
              <a:rPr lang="fr-FR" dirty="0"/>
              <a:t>Comment estimer les paramètres d’un processus latent qui émet des événements ?</a:t>
            </a:r>
          </a:p>
          <a:p>
            <a:pPr marL="1599400" lvl="3" indent="-355600"/>
            <a:endParaRPr lang="fr-FR" dirty="0"/>
          </a:p>
          <a:p>
            <a:pPr marL="1599400" lvl="3" indent="-35560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13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10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Des </a:t>
            </a:r>
            <a:r>
              <a:rPr lang="fr-FR" b="1" dirty="0"/>
              <a:t>tweets</a:t>
            </a:r>
            <a:r>
              <a:rPr lang="fr-FR" dirty="0"/>
              <a:t> </a:t>
            </a:r>
          </a:p>
          <a:p>
            <a:pPr marL="685000" lvl="1" indent="-355600"/>
            <a:r>
              <a:rPr lang="fr-FR" dirty="0"/>
              <a:t>Sur l’Euro 2016</a:t>
            </a:r>
          </a:p>
          <a:p>
            <a:pPr marL="685000" lvl="1" indent="-355600"/>
            <a:r>
              <a:rPr lang="fr-FR" dirty="0"/>
              <a:t>En français, en arabe, en anglais</a:t>
            </a:r>
          </a:p>
          <a:p>
            <a:pPr marL="355600" indent="-355600"/>
            <a:r>
              <a:rPr lang="fr-FR" dirty="0"/>
              <a:t>Peut-on </a:t>
            </a:r>
            <a:r>
              <a:rPr lang="fr-FR" b="1" dirty="0"/>
              <a:t>raconter le match </a:t>
            </a:r>
            <a:r>
              <a:rPr lang="fr-FR" dirty="0"/>
              <a:t>à partir de ces tweets ?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2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4060192"/>
            <a:ext cx="2394859" cy="15947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829" y="3565618"/>
            <a:ext cx="4039571" cy="2583905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4115465" y="4898575"/>
            <a:ext cx="2592130" cy="688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129166" y="4053563"/>
            <a:ext cx="564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97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A partir des tweets, </a:t>
            </a:r>
            <a:r>
              <a:rPr lang="fr-FR" b="1" dirty="0"/>
              <a:t>générer un fichier d’événements </a:t>
            </a:r>
            <a:r>
              <a:rPr lang="fr-FR" dirty="0"/>
              <a:t>:</a:t>
            </a:r>
          </a:p>
          <a:p>
            <a:pPr marL="685000" lvl="1" indent="-355600"/>
            <a:r>
              <a:rPr lang="fr-FR" dirty="0" err="1"/>
              <a:t>Timestamp</a:t>
            </a:r>
            <a:r>
              <a:rPr lang="fr-FR" dirty="0"/>
              <a:t>, </a:t>
            </a:r>
            <a:r>
              <a:rPr lang="fr-FR"/>
              <a:t>type d’évènement</a:t>
            </a:r>
            <a:r>
              <a:rPr lang="fr-FR" dirty="0"/>
              <a:t>, infos complémentaires</a:t>
            </a:r>
          </a:p>
          <a:p>
            <a:pPr marL="685000" lvl="1" indent="-355600"/>
            <a:endParaRPr lang="fr-FR" dirty="0"/>
          </a:p>
          <a:p>
            <a:pPr marL="685000" lvl="1" indent="-355600"/>
            <a:r>
              <a:rPr lang="fr-FR" dirty="0"/>
              <a:t>Exemple fichier </a:t>
            </a:r>
            <a:r>
              <a:rPr lang="fr-FR" i="1" dirty="0"/>
              <a:t>Albanie Suisse</a:t>
            </a:r>
            <a:r>
              <a:rPr lang="fr-FR" dirty="0"/>
              <a:t>  :</a:t>
            </a:r>
          </a:p>
          <a:p>
            <a:pPr marL="1142200" lvl="2" indent="-355600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TEMPS ABSOLU (HH:MIN)	EVENEMENT	ANNOTATION COMPLEMENTAIRE</a:t>
            </a:r>
          </a:p>
          <a:p>
            <a:pPr marL="1142200" lvl="2" indent="-355600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15:01:00			D1P		</a:t>
            </a:r>
          </a:p>
          <a:p>
            <a:pPr marL="1142200" lvl="2" indent="-355600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15:06:00			BUT		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Schär</a:t>
            </a:r>
            <a:r>
              <a:rPr lang="fr-FR" dirty="0"/>
              <a:t>	</a:t>
            </a:r>
          </a:p>
          <a:p>
            <a:pPr marL="355600" indent="-355600"/>
            <a:endParaRPr lang="fr-FR" b="1" dirty="0"/>
          </a:p>
          <a:p>
            <a:pPr marL="355600" indent="-355600"/>
            <a:r>
              <a:rPr lang="fr-FR" b="1" dirty="0"/>
              <a:t>Cerise sur le gâteau : un joli résumé en langue naturelle</a:t>
            </a:r>
            <a:r>
              <a:rPr lang="fr-FR" dirty="0"/>
              <a:t>…</a:t>
            </a:r>
          </a:p>
          <a:p>
            <a:pPr marL="355600" indent="-355600"/>
            <a:endParaRPr lang="fr-FR" dirty="0"/>
          </a:p>
          <a:p>
            <a:pPr marL="355600" indent="-355600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551" y="4646386"/>
            <a:ext cx="1249136" cy="1665514"/>
          </a:xfrm>
          <a:prstGeom prst="rect">
            <a:avLst/>
          </a:prstGeom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648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notre approche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Trop de bruit dans le texte</a:t>
            </a:r>
          </a:p>
          <a:p>
            <a:pPr marL="355600" indent="-355600"/>
            <a:r>
              <a:rPr lang="fr-FR" dirty="0"/>
              <a:t>Seuls quelques </a:t>
            </a:r>
            <a:r>
              <a:rPr lang="fr-FR" dirty="0" err="1"/>
              <a:t>twittos</a:t>
            </a:r>
            <a:r>
              <a:rPr lang="fr-FR" dirty="0"/>
              <a:t> sont nécessaires</a:t>
            </a:r>
          </a:p>
          <a:p>
            <a:pPr marL="355600" indent="-355600"/>
            <a:r>
              <a:rPr lang="fr-FR" dirty="0"/>
              <a:t>Identifier les influenceurs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4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16" y="2896602"/>
            <a:ext cx="5034606" cy="32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8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notre approche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Les influenceurs s’expriment :</a:t>
            </a:r>
          </a:p>
          <a:p>
            <a:pPr marL="685000" lvl="1" indent="-355600"/>
            <a:r>
              <a:rPr lang="fr-FR" dirty="0"/>
              <a:t>De manière </a:t>
            </a:r>
            <a:r>
              <a:rPr lang="fr-FR" b="1" dirty="0"/>
              <a:t>compréhensible</a:t>
            </a:r>
            <a:r>
              <a:rPr lang="fr-FR" dirty="0"/>
              <a:t> pour notre moteur</a:t>
            </a:r>
          </a:p>
          <a:p>
            <a:pPr marL="685000" lvl="1" indent="-355600"/>
            <a:r>
              <a:rPr lang="fr-FR" dirty="0"/>
              <a:t>Sur </a:t>
            </a:r>
            <a:r>
              <a:rPr lang="fr-FR" b="1" dirty="0"/>
              <a:t>tous</a:t>
            </a:r>
            <a:r>
              <a:rPr lang="fr-FR" dirty="0"/>
              <a:t> les matchs</a:t>
            </a:r>
          </a:p>
          <a:p>
            <a:pPr marL="685000" lvl="1" indent="-355600"/>
            <a:r>
              <a:rPr lang="fr-FR" dirty="0"/>
              <a:t>En </a:t>
            </a:r>
            <a:r>
              <a:rPr lang="fr-FR" b="1" dirty="0"/>
              <a:t>cohérence</a:t>
            </a:r>
            <a:r>
              <a:rPr lang="fr-FR" dirty="0"/>
              <a:t> avec les événements réels</a:t>
            </a:r>
          </a:p>
          <a:p>
            <a:pPr marL="685000" lvl="1" indent="-355600"/>
            <a:endParaRPr lang="fr-FR" dirty="0"/>
          </a:p>
          <a:p>
            <a:pPr marL="355600" indent="-355600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42" y="2742520"/>
            <a:ext cx="4411302" cy="2935521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38200" y="4637704"/>
            <a:ext cx="5934931" cy="1530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6400" indent="-3564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1pPr>
            <a:lvl2pPr marL="6858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2pPr>
            <a:lvl3pPr marL="11430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3pPr>
            <a:lvl4pPr marL="16002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4pPr>
            <a:lvl5pPr marL="2057400" indent="-338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EnzoPro-Medium" panose="020B0604020101010102" pitchFamily="34" charset="0"/>
                <a:ea typeface="+mn-ea"/>
                <a:cs typeface="EnzoPro-Medium" panose="020B0604020101010102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/>
            <a:r>
              <a:rPr lang="fr-FR" dirty="0"/>
              <a:t>Les humains font pareil : personne ne suit 30 000 flux en 3 langues pour savoir comment se passe le match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27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de l’approche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Parmi tous les </a:t>
            </a:r>
            <a:r>
              <a:rPr lang="fr-FR" dirty="0" err="1"/>
              <a:t>twittos</a:t>
            </a:r>
            <a:r>
              <a:rPr lang="fr-FR" dirty="0"/>
              <a:t>, au moins 2 ou 3 twittent de manière claire avec une bonne orthographe</a:t>
            </a:r>
          </a:p>
          <a:p>
            <a:pPr marL="355600" indent="-355600"/>
            <a:r>
              <a:rPr lang="fr-FR" dirty="0"/>
              <a:t>Ceux là sont suffisants !</a:t>
            </a:r>
          </a:p>
          <a:p>
            <a:pPr>
              <a:buFont typeface="Wingdings" panose="05000000000000000000" pitchFamily="2" charset="2"/>
              <a:buChar char=""/>
            </a:pPr>
            <a:r>
              <a:rPr lang="fr-FR" dirty="0"/>
              <a:t>Le bruit est géré simplement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Devrait identifier les influenceurs</a:t>
            </a:r>
            <a:br>
              <a:rPr lang="fr-FR" dirty="0"/>
            </a:br>
            <a:r>
              <a:rPr lang="fr-FR" dirty="0"/>
              <a:t>institutionnels, i.e. qui twittent</a:t>
            </a:r>
            <a:br>
              <a:rPr lang="fr-FR" dirty="0"/>
            </a:br>
            <a:r>
              <a:rPr lang="fr-FR" dirty="0"/>
              <a:t>correctement sur tous les matchs</a:t>
            </a:r>
            <a:br>
              <a:rPr lang="fr-FR" dirty="0"/>
            </a:br>
            <a:r>
              <a:rPr lang="fr-FR" dirty="0"/>
              <a:t>(vs. le supporter d’une équipe qui ne </a:t>
            </a:r>
            <a:br>
              <a:rPr lang="fr-FR" dirty="0"/>
            </a:br>
            <a:r>
              <a:rPr lang="fr-FR" dirty="0"/>
              <a:t>twitte que pour les matchs de son équipe…)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6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11" y="2891631"/>
            <a:ext cx="20574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1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Training</a:t>
            </a:r>
          </a:p>
          <a:p>
            <a:pPr marL="843750" lvl="1" indent="-514350">
              <a:buFont typeface="+mj-lt"/>
              <a:buAutoNum type="arabicPeriod"/>
            </a:pPr>
            <a:r>
              <a:rPr lang="fr-FR" dirty="0"/>
              <a:t>Identifie les influenceurs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Test</a:t>
            </a:r>
          </a:p>
          <a:p>
            <a:pPr marL="843750" lvl="1" indent="-514350">
              <a:buFont typeface="+mj-lt"/>
              <a:buAutoNum type="arabicPeriod"/>
            </a:pPr>
            <a:r>
              <a:rPr lang="fr-FR" dirty="0"/>
              <a:t>Analyse les tweets des influenceurs uniquement</a:t>
            </a:r>
          </a:p>
          <a:p>
            <a:pPr marL="843750" lvl="1" indent="-514350">
              <a:buFont typeface="+mj-lt"/>
              <a:buAutoNum type="arabicPeriod"/>
            </a:pPr>
            <a:r>
              <a:rPr lang="fr-FR" dirty="0"/>
              <a:t>Extrait les évènements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Output</a:t>
            </a:r>
          </a:p>
          <a:p>
            <a:pPr marL="843750" lvl="1" indent="-514350">
              <a:buFont typeface="+mj-lt"/>
              <a:buAutoNum type="arabicPeriod"/>
            </a:pPr>
            <a:r>
              <a:rPr lang="fr-FR" dirty="0"/>
              <a:t>Convertit le fichier évènements en HTML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7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88" y="935750"/>
            <a:ext cx="4259848" cy="203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Entraînement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Pour chaque match</a:t>
            </a:r>
          </a:p>
          <a:p>
            <a:pPr marL="685000" lvl="1" indent="-355600"/>
            <a:r>
              <a:rPr lang="fr-FR" dirty="0"/>
              <a:t>Pour chaque événement</a:t>
            </a:r>
          </a:p>
          <a:p>
            <a:pPr marL="1142200" lvl="2" indent="-355600"/>
            <a:r>
              <a:rPr lang="fr-FR" dirty="0"/>
              <a:t>Extraire les tweets dans les 2 minutes suivant l’événement</a:t>
            </a:r>
          </a:p>
          <a:p>
            <a:pPr marL="1142200" lvl="2" indent="-355600"/>
            <a:r>
              <a:rPr lang="fr-FR" dirty="0"/>
              <a:t>Pour chaque tweet</a:t>
            </a:r>
          </a:p>
          <a:p>
            <a:pPr marL="1599400" lvl="3" indent="-355600"/>
            <a:r>
              <a:rPr lang="fr-FR" dirty="0"/>
              <a:t>Extraire les entités parmi Score, Type </a:t>
            </a:r>
            <a:r>
              <a:rPr lang="fr-FR" dirty="0" err="1"/>
              <a:t>évt</a:t>
            </a:r>
            <a:r>
              <a:rPr lang="fr-FR" dirty="0"/>
              <a:t>, Joueur, Pays</a:t>
            </a:r>
          </a:p>
          <a:p>
            <a:pPr marL="1599400" lvl="3" indent="-355600"/>
            <a:r>
              <a:rPr lang="fr-FR" dirty="0"/>
              <a:t>Si les entités détectées sont conformes avec l’événement</a:t>
            </a:r>
          </a:p>
          <a:p>
            <a:pPr marL="2056600" lvl="4" indent="-355600"/>
            <a:r>
              <a:rPr lang="fr-FR" dirty="0"/>
              <a:t>+1 pour le </a:t>
            </a:r>
            <a:r>
              <a:rPr lang="fr-FR" dirty="0" err="1"/>
              <a:t>tweetos</a:t>
            </a:r>
            <a:endParaRPr lang="fr-FR" dirty="0"/>
          </a:p>
          <a:p>
            <a:pPr marL="2056600" lvl="4" indent="-355600"/>
            <a:r>
              <a:rPr lang="fr-FR" dirty="0"/>
              <a:t>Stocke l’écart temporel entre l’événement et le tweet</a:t>
            </a:r>
          </a:p>
          <a:p>
            <a:pPr marL="355600" indent="-355600"/>
            <a:r>
              <a:rPr lang="fr-FR" dirty="0"/>
              <a:t>Extrait les </a:t>
            </a:r>
            <a:r>
              <a:rPr lang="fr-FR" dirty="0" err="1"/>
              <a:t>tweetos</a:t>
            </a:r>
            <a:r>
              <a:rPr lang="fr-FR" dirty="0"/>
              <a:t> ayant le score le plus élevé -&gt; ce sont les influenceurs</a:t>
            </a:r>
          </a:p>
          <a:p>
            <a:pPr marL="355600" indent="-355600"/>
            <a:r>
              <a:rPr lang="fr-FR" dirty="0"/>
              <a:t>Le temps moyen d’émission par </a:t>
            </a:r>
            <a:r>
              <a:rPr lang="fr-FR" dirty="0" err="1"/>
              <a:t>tweetos</a:t>
            </a:r>
            <a:r>
              <a:rPr lang="fr-FR" dirty="0"/>
              <a:t> est également calculé</a:t>
            </a:r>
          </a:p>
          <a:p>
            <a:pPr marL="2056600" lvl="4" indent="-355600"/>
            <a:endParaRPr lang="fr-FR" dirty="0"/>
          </a:p>
          <a:p>
            <a:pPr marL="1599400" lvl="3" indent="-355600"/>
            <a:endParaRPr lang="fr-FR" dirty="0"/>
          </a:p>
          <a:p>
            <a:pPr marL="1599400" lvl="3" indent="-35560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8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1089880"/>
            <a:ext cx="24669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/>
            <a:r>
              <a:rPr lang="fr-FR" dirty="0"/>
              <a:t>Pour chaque tweet</a:t>
            </a:r>
          </a:p>
          <a:p>
            <a:pPr marL="685000" lvl="1" indent="-355600"/>
            <a:r>
              <a:rPr lang="fr-FR" dirty="0"/>
              <a:t>Extraire le </a:t>
            </a:r>
            <a:r>
              <a:rPr lang="fr-FR" dirty="0" err="1"/>
              <a:t>tweeto</a:t>
            </a:r>
            <a:r>
              <a:rPr lang="fr-FR" dirty="0"/>
              <a:t>, le </a:t>
            </a:r>
            <a:r>
              <a:rPr lang="fr-FR" dirty="0" err="1"/>
              <a:t>timestamp</a:t>
            </a:r>
            <a:r>
              <a:rPr lang="fr-FR" dirty="0"/>
              <a:t>, les entités</a:t>
            </a:r>
          </a:p>
          <a:p>
            <a:pPr marL="355600" indent="-355600"/>
            <a:r>
              <a:rPr lang="fr-FR" dirty="0"/>
              <a:t>Pour chaque ligne</a:t>
            </a:r>
          </a:p>
          <a:p>
            <a:pPr marL="685000" lvl="1" indent="-355600"/>
            <a:r>
              <a:rPr lang="fr-FR" dirty="0"/>
              <a:t>Fusionner les lignes faisant référence au même évènement</a:t>
            </a:r>
          </a:p>
          <a:p>
            <a:pPr marL="1142200" lvl="2" indent="-355600"/>
            <a:r>
              <a:rPr lang="fr-FR" dirty="0"/>
              <a:t>Type d’évènement égal</a:t>
            </a:r>
          </a:p>
          <a:p>
            <a:pPr marL="1142200" lvl="2" indent="-355600"/>
            <a:r>
              <a:rPr lang="fr-FR" dirty="0" err="1"/>
              <a:t>Timestamp</a:t>
            </a:r>
            <a:r>
              <a:rPr lang="fr-FR" dirty="0"/>
              <a:t> dans un intervalle de 2 minutes</a:t>
            </a:r>
          </a:p>
          <a:p>
            <a:pPr marL="355600" indent="-355600"/>
            <a:r>
              <a:rPr lang="fr-FR" dirty="0"/>
              <a:t>Pour chaque ligne du fichier fusionné</a:t>
            </a:r>
          </a:p>
          <a:p>
            <a:pPr marL="685000" lvl="1" indent="-355600"/>
            <a:r>
              <a:rPr lang="fr-FR" dirty="0"/>
              <a:t>Convertir le format interne en format attendu</a:t>
            </a:r>
          </a:p>
          <a:p>
            <a:pPr marL="685000" lvl="1" indent="-35560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2648-1020-4D4B-A626-78915B13775F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03/07/2016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Raconte-moi l’Euro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279525"/>
            <a:ext cx="2590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79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491</Words>
  <Application>Microsoft Office PowerPoint</Application>
  <PresentationFormat>Grand écran</PresentationFormat>
  <Paragraphs>134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EnzoPro-Black</vt:lpstr>
      <vt:lpstr>EnzoPro-Light</vt:lpstr>
      <vt:lpstr>EnzoPro-Medium</vt:lpstr>
      <vt:lpstr>Vox Round</vt:lpstr>
      <vt:lpstr>Vox Round Medium</vt:lpstr>
      <vt:lpstr>Wingdings</vt:lpstr>
      <vt:lpstr>Thème Office</vt:lpstr>
      <vt:lpstr>Raconte moi un match…</vt:lpstr>
      <vt:lpstr>Contexte</vt:lpstr>
      <vt:lpstr>Tâche</vt:lpstr>
      <vt:lpstr>Principe de notre approche (1)</vt:lpstr>
      <vt:lpstr>Principe de notre approche (2)</vt:lpstr>
      <vt:lpstr>Intérêt de l’approche</vt:lpstr>
      <vt:lpstr>Pipeline</vt:lpstr>
      <vt:lpstr>Entraînement</vt:lpstr>
      <vt:lpstr>Test</vt:lpstr>
      <vt:lpstr>L’équipe !</vt:lpstr>
      <vt:lpstr>Résultats : les influenceurs</vt:lpstr>
      <vt:lpstr>Résultats : les reports de match</vt:lpstr>
      <vt:lpstr>Perspectives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Gilles Moyse</dc:creator>
  <cp:lastModifiedBy>Gilles Moyse</cp:lastModifiedBy>
  <cp:revision>107</cp:revision>
  <dcterms:created xsi:type="dcterms:W3CDTF">2015-12-23T13:55:56Z</dcterms:created>
  <dcterms:modified xsi:type="dcterms:W3CDTF">2016-07-04T11:23:33Z</dcterms:modified>
</cp:coreProperties>
</file>