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9"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8"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8" d="100"/>
          <a:sy n="78" d="100"/>
        </p:scale>
        <p:origin x="4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8/6/2021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8/6/2021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push dir="u"/>
  </p:transition>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9UCb-pgbk8my40QUY37s8CrkyeNN33QrP7i5LWOtf88/edit?usp=sharing" TargetMode="External"/><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Kanban" TargetMode="External"/><Relationship Id="rId2" Type="http://schemas.openxmlformats.org/officeDocument/2006/relationships/hyperlink" Target="https://fr.wikipedia.org/wiki/Septembre_2011"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blog.myagilepartner.fr/index.php/2017/03/16/workflow-sur-jira/" TargetMode="External"/><Relationship Id="rId2" Type="http://schemas.openxmlformats.org/officeDocument/2006/relationships/hyperlink" Target="https://fr.wikipedia.org/wiki/Gestion_de_projets"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scm.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TRAVAUX PRATIQUE</a:t>
            </a:r>
          </a:p>
        </p:txBody>
      </p:sp>
      <p:sp>
        <p:nvSpPr>
          <p:cNvPr id="3" name="Sous-titre 2"/>
          <p:cNvSpPr>
            <a:spLocks noGrp="1"/>
          </p:cNvSpPr>
          <p:nvPr>
            <p:ph type="subTitle" idx="1"/>
          </p:nvPr>
        </p:nvSpPr>
        <p:spPr>
          <a:xfrm>
            <a:off x="536042" y="4785925"/>
            <a:ext cx="10214100" cy="883355"/>
          </a:xfrm>
        </p:spPr>
        <p:txBody>
          <a:bodyPr>
            <a:noAutofit/>
          </a:bodyPr>
          <a:lstStyle/>
          <a:p>
            <a:r>
              <a:rPr lang="fr-FR" sz="4800" b="1" dirty="0">
                <a:latin typeface="Arial Rounded MT Bold" panose="020F0704030504030204" pitchFamily="34" charset="0"/>
              </a:rPr>
              <a:t>Installation et Création de compte</a:t>
            </a:r>
            <a:endParaRPr lang="fr-FR" sz="4800" dirty="0">
              <a:latin typeface="Arial Rounded MT Bold" panose="020F0704030504030204" pitchFamily="34" charset="0"/>
            </a:endParaRPr>
          </a:p>
        </p:txBody>
      </p:sp>
      <p:pic>
        <p:nvPicPr>
          <p:cNvPr id="1026" name="Picture 2" descr="Orange lance Orange Digital Kalanso ! - AFRICA MUTAN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153" y="2733709"/>
            <a:ext cx="1829979" cy="135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43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3121" y="753227"/>
            <a:ext cx="9809153" cy="1080940"/>
          </a:xfrm>
        </p:spPr>
        <p:txBody>
          <a:bodyPr>
            <a:noAutofit/>
          </a:bodyPr>
          <a:lstStyle/>
          <a:p>
            <a:r>
              <a:rPr lang="fr-FR" sz="4000" b="1" dirty="0"/>
              <a:t>Comment Créer un compte sur </a:t>
            </a:r>
            <a:r>
              <a:rPr lang="fr-FR" sz="4000" b="1" dirty="0" err="1"/>
              <a:t>Github</a:t>
            </a:r>
            <a:endParaRPr lang="fr-FR" sz="4000" dirty="0"/>
          </a:p>
        </p:txBody>
      </p:sp>
      <p:sp>
        <p:nvSpPr>
          <p:cNvPr id="4" name="Espace réservé du texte 3"/>
          <p:cNvSpPr>
            <a:spLocks noGrp="1"/>
          </p:cNvSpPr>
          <p:nvPr>
            <p:ph type="body" sz="half" idx="2"/>
          </p:nvPr>
        </p:nvSpPr>
        <p:spPr>
          <a:xfrm>
            <a:off x="223121" y="2158263"/>
            <a:ext cx="4463177" cy="3599317"/>
          </a:xfrm>
        </p:spPr>
        <p:txBody>
          <a:bodyPr>
            <a:normAutofit/>
          </a:bodyPr>
          <a:lstStyle/>
          <a:p>
            <a:r>
              <a:rPr lang="fr-FR" sz="3200" b="1" dirty="0"/>
              <a:t>Pour créer un compte GitHub, veuillez allé sur </a:t>
            </a:r>
            <a:r>
              <a:rPr lang="fr-FR" sz="3200" b="1" u="sng" dirty="0">
                <a:hlinkClick r:id="rId2"/>
              </a:rPr>
              <a:t>https://github.com</a:t>
            </a:r>
            <a:r>
              <a:rPr lang="fr-FR" sz="3200" b="1" dirty="0"/>
              <a:t> dans votre navigateur.</a:t>
            </a:r>
            <a:endParaRPr lang="fr-FR" dirty="0"/>
          </a:p>
          <a:p>
            <a:r>
              <a:rPr lang="fr-FR" sz="1800" b="1" i="1" dirty="0">
                <a:solidFill>
                  <a:srgbClr val="00B0F0"/>
                </a:solidFill>
              </a:rPr>
              <a:t>Cliquez sur le bouton </a:t>
            </a:r>
            <a:r>
              <a:rPr lang="fr-FR" sz="1800" b="1" i="1" dirty="0" err="1">
                <a:solidFill>
                  <a:srgbClr val="00B0F0"/>
                </a:solidFill>
              </a:rPr>
              <a:t>Sign</a:t>
            </a:r>
            <a:r>
              <a:rPr lang="fr-FR" sz="1800" b="1" i="1" dirty="0">
                <a:solidFill>
                  <a:srgbClr val="00B0F0"/>
                </a:solidFill>
              </a:rPr>
              <a:t> up pour vous inscrire;</a:t>
            </a:r>
            <a:endParaRPr lang="fr-FR" sz="3600" b="1" i="1" dirty="0">
              <a:solidFill>
                <a:srgbClr val="00B0F0"/>
              </a:solidFill>
            </a:endParaRPr>
          </a:p>
        </p:txBody>
      </p:sp>
      <p:pic>
        <p:nvPicPr>
          <p:cNvPr id="9218" name="Picture 2" descr="https://lh5.googleusercontent.com/19rqZag64WyYrrDzMtT2XyCG3vS2X2fZDkZauZxmnoWnRZNTLi4sGbTkM34uKgehwXh5jDhPq1oORmfOy_PXT58kJi4IkaM93eZRJymjLUvc0s_FQpI3rtQ4enJpLIViu4MMoO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86299" y="2241726"/>
            <a:ext cx="6795951" cy="3789607"/>
          </a:xfrm>
          <a:prstGeom prst="rect">
            <a:avLst/>
          </a:prstGeom>
          <a:noFill/>
          <a:extLst>
            <a:ext uri="{909E8E84-426E-40DD-AFC4-6F175D3DCCD1}">
              <a14:hiddenFill xmlns:a14="http://schemas.microsoft.com/office/drawing/2010/main">
                <a:solidFill>
                  <a:srgbClr val="FFFFFF"/>
                </a:solidFill>
              </a14:hiddenFill>
            </a:ext>
          </a:extLst>
        </p:spPr>
      </p:pic>
      <p:sp>
        <p:nvSpPr>
          <p:cNvPr id="6" name="Flèche droite 5"/>
          <p:cNvSpPr/>
          <p:nvPr/>
        </p:nvSpPr>
        <p:spPr>
          <a:xfrm rot="16200000">
            <a:off x="10750731" y="2651760"/>
            <a:ext cx="496389" cy="418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79285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3509" y="727103"/>
            <a:ext cx="9980673" cy="1080937"/>
          </a:xfrm>
        </p:spPr>
        <p:txBody>
          <a:bodyPr/>
          <a:lstStyle/>
          <a:p>
            <a:r>
              <a:rPr lang="fr-FR" b="1" dirty="0"/>
              <a:t>Comment Créer un compte sur </a:t>
            </a:r>
            <a:r>
              <a:rPr lang="fr-FR" b="1" dirty="0" err="1"/>
              <a:t>Github</a:t>
            </a:r>
            <a:r>
              <a:rPr lang="fr-FR" b="1" dirty="0"/>
              <a:t> (suite)</a:t>
            </a:r>
            <a:endParaRPr lang="fr-FR" dirty="0"/>
          </a:p>
        </p:txBody>
      </p:sp>
      <p:sp>
        <p:nvSpPr>
          <p:cNvPr id="3" name="Espace réservé du texte 2"/>
          <p:cNvSpPr>
            <a:spLocks noGrp="1"/>
          </p:cNvSpPr>
          <p:nvPr>
            <p:ph type="body" idx="1"/>
          </p:nvPr>
        </p:nvSpPr>
        <p:spPr>
          <a:xfrm>
            <a:off x="422670" y="2103120"/>
            <a:ext cx="4472327" cy="938317"/>
          </a:xfrm>
        </p:spPr>
        <p:txBody>
          <a:bodyPr>
            <a:noAutofit/>
          </a:bodyPr>
          <a:lstStyle/>
          <a:p>
            <a:r>
              <a:rPr lang="fr-FR" sz="2000" i="1" dirty="0">
                <a:solidFill>
                  <a:srgbClr val="00B0F0"/>
                </a:solidFill>
              </a:rPr>
              <a:t>Saisissez vos informations personnelles puis cliquer sur continuer pour créer votre compte;</a:t>
            </a:r>
          </a:p>
        </p:txBody>
      </p:sp>
      <p:sp>
        <p:nvSpPr>
          <p:cNvPr id="5" name="Espace réservé du texte 4"/>
          <p:cNvSpPr>
            <a:spLocks noGrp="1"/>
          </p:cNvSpPr>
          <p:nvPr>
            <p:ph type="body" sz="quarter" idx="3"/>
          </p:nvPr>
        </p:nvSpPr>
        <p:spPr>
          <a:xfrm>
            <a:off x="5820154" y="2103120"/>
            <a:ext cx="4474028" cy="925829"/>
          </a:xfrm>
        </p:spPr>
        <p:txBody>
          <a:bodyPr>
            <a:noAutofit/>
          </a:bodyPr>
          <a:lstStyle/>
          <a:p>
            <a:r>
              <a:rPr lang="fr-FR" sz="2000" i="1" dirty="0">
                <a:solidFill>
                  <a:srgbClr val="00B0F0"/>
                </a:solidFill>
              </a:rPr>
              <a:t>Ensuite il faut choisir le type de compte (gratuit ou payant) pour finir;</a:t>
            </a:r>
          </a:p>
        </p:txBody>
      </p:sp>
      <p:pic>
        <p:nvPicPr>
          <p:cNvPr id="10242" name="Picture 2" descr="https://lh3.googleusercontent.com/V3mBRUbUnSbsHBOxKvEw7s4U1FPsDqYvoTTcpKqWCmrRQRT8khf-8YqdDRviuZAoC1iN8Ia43sOgKLyTZEv-5WyLl2HtsPYU6CSg4BtTkuWI1MXH80Vl2SRJjp7eScYJAGpnyen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52698" y="3056664"/>
            <a:ext cx="5065167" cy="34878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4.googleusercontent.com/NhEOL0m5zTTspeH5Z2r4x_XqvDESJ52MtbYuin6HMhFdf_h4sTY80sH1lIxPsEMuVMWnoWu5w3nDcm1D9TfzcR0GoE0jJU_TDBJEqwzlRcdoqRlHq1XnviQ_O_Hreycg75UiPRDz"/>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971517" y="3028949"/>
            <a:ext cx="5247822" cy="3489417"/>
          </a:xfrm>
          <a:prstGeom prst="rect">
            <a:avLst/>
          </a:prstGeom>
          <a:noFill/>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D2861829-4682-4112-BBCB-6F3DB0862F19}"/>
              </a:ext>
            </a:extLst>
          </p:cNvPr>
          <p:cNvSpPr/>
          <p:nvPr/>
        </p:nvSpPr>
        <p:spPr>
          <a:xfrm rot="20179770">
            <a:off x="3694670" y="6137928"/>
            <a:ext cx="766119" cy="12551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ML"/>
          </a:p>
        </p:txBody>
      </p:sp>
    </p:spTree>
    <p:extLst>
      <p:ext uri="{BB962C8B-B14F-4D97-AF65-F5344CB8AC3E}">
        <p14:creationId xmlns:p14="http://schemas.microsoft.com/office/powerpoint/2010/main" val="3805188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1000"/>
                                        <p:tgtEl>
                                          <p:spTgt spid="10242"/>
                                        </p:tgtEl>
                                      </p:cBhvr>
                                    </p:animEffect>
                                    <p:anim calcmode="lin" valueType="num">
                                      <p:cBhvr>
                                        <p:cTn id="13" dur="1000" fill="hold"/>
                                        <p:tgtEl>
                                          <p:spTgt spid="10242"/>
                                        </p:tgtEl>
                                        <p:attrNameLst>
                                          <p:attrName>ppt_x</p:attrName>
                                        </p:attrNameLst>
                                      </p:cBhvr>
                                      <p:tavLst>
                                        <p:tav tm="0">
                                          <p:val>
                                            <p:strVal val="#ppt_x"/>
                                          </p:val>
                                        </p:tav>
                                        <p:tav tm="100000">
                                          <p:val>
                                            <p:strVal val="#ppt_x"/>
                                          </p:val>
                                        </p:tav>
                                      </p:tavLst>
                                    </p:anim>
                                    <p:anim calcmode="lin" valueType="num">
                                      <p:cBhvr>
                                        <p:cTn id="14"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44"/>
                                        </p:tgtEl>
                                        <p:attrNameLst>
                                          <p:attrName>style.visibility</p:attrName>
                                        </p:attrNameLst>
                                      </p:cBhvr>
                                      <p:to>
                                        <p:strVal val="visible"/>
                                      </p:to>
                                    </p:set>
                                    <p:animEffect transition="in" filter="fade">
                                      <p:cBhvr>
                                        <p:cTn id="24" dur="1000"/>
                                        <p:tgtEl>
                                          <p:spTgt spid="10244"/>
                                        </p:tgtEl>
                                      </p:cBhvr>
                                    </p:animEffect>
                                    <p:anim calcmode="lin" valueType="num">
                                      <p:cBhvr>
                                        <p:cTn id="25" dur="1000" fill="hold"/>
                                        <p:tgtEl>
                                          <p:spTgt spid="10244"/>
                                        </p:tgtEl>
                                        <p:attrNameLst>
                                          <p:attrName>ppt_x</p:attrName>
                                        </p:attrNameLst>
                                      </p:cBhvr>
                                      <p:tavLst>
                                        <p:tav tm="0">
                                          <p:val>
                                            <p:strVal val="#ppt_x"/>
                                          </p:val>
                                        </p:tav>
                                        <p:tav tm="100000">
                                          <p:val>
                                            <p:strVal val="#ppt_x"/>
                                          </p:val>
                                        </p:tav>
                                      </p:tavLst>
                                    </p:anim>
                                    <p:anim calcmode="lin" valueType="num">
                                      <p:cBhvr>
                                        <p:cTn id="26"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2309" y="753228"/>
            <a:ext cx="9939782" cy="1080938"/>
          </a:xfrm>
        </p:spPr>
        <p:txBody>
          <a:bodyPr/>
          <a:lstStyle/>
          <a:p>
            <a:r>
              <a:rPr lang="fr-FR" b="1" dirty="0"/>
              <a:t>Comment Créer un compte sur </a:t>
            </a:r>
            <a:r>
              <a:rPr lang="fr-FR" b="1" dirty="0" err="1"/>
              <a:t>Github</a:t>
            </a:r>
            <a:r>
              <a:rPr lang="fr-FR" b="1" dirty="0"/>
              <a:t> (suite)</a:t>
            </a:r>
            <a:endParaRPr lang="fr-FR" dirty="0"/>
          </a:p>
        </p:txBody>
      </p:sp>
      <p:pic>
        <p:nvPicPr>
          <p:cNvPr id="12290" name="Picture 2" descr="https://lh3.googleusercontent.com/4LXzNQi0aI4XJxB3taDaQt-ACz3ZP8Pn8dL9Kdzb6b8ls0FBRL1QoIATKY9HI1EVyDZU1RTWkFlDuuM4G5ZxCO0KWWbynIUEmSWpbnr2wusiGxO_heEvU4IETAxij5eXRSMFRh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6166" y="2558868"/>
            <a:ext cx="7982170" cy="41685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49155" y="2011851"/>
            <a:ext cx="3651962" cy="461665"/>
          </a:xfrm>
          <a:prstGeom prst="rect">
            <a:avLst/>
          </a:prstGeom>
        </p:spPr>
        <p:txBody>
          <a:bodyPr wrap="none">
            <a:spAutoFit/>
          </a:bodyPr>
          <a:lstStyle/>
          <a:p>
            <a:r>
              <a:rPr lang="fr-FR" sz="2400" b="1" dirty="0">
                <a:latin typeface="Times New Roman" panose="02020603050405020304" pitchFamily="18" charset="0"/>
              </a:rPr>
              <a:t>Enfin, le compte sera créé.</a:t>
            </a:r>
            <a:endParaRPr lang="fr-FR" sz="2400" b="1" dirty="0"/>
          </a:p>
        </p:txBody>
      </p:sp>
    </p:spTree>
    <p:extLst>
      <p:ext uri="{BB962C8B-B14F-4D97-AF65-F5344CB8AC3E}">
        <p14:creationId xmlns:p14="http://schemas.microsoft.com/office/powerpoint/2010/main" val="5244669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9871" y="739929"/>
            <a:ext cx="9989893" cy="1080938"/>
          </a:xfrm>
        </p:spPr>
        <p:txBody>
          <a:bodyPr>
            <a:noAutofit/>
          </a:bodyPr>
          <a:lstStyle/>
          <a:p>
            <a:br>
              <a:rPr lang="fr-FR" sz="2800" dirty="0"/>
            </a:br>
            <a:r>
              <a:rPr lang="fr-FR" b="1" dirty="0"/>
              <a:t>Procédure pour Créer des </a:t>
            </a:r>
            <a:r>
              <a:rPr lang="fr-FR" b="1" dirty="0" err="1"/>
              <a:t>repository</a:t>
            </a:r>
            <a:r>
              <a:rPr lang="fr-FR" b="1" dirty="0"/>
              <a:t> (dépôts)</a:t>
            </a:r>
            <a:br>
              <a:rPr lang="fr-FR" sz="2800" b="1" dirty="0"/>
            </a:br>
            <a:endParaRPr lang="fr-FR" sz="2800" dirty="0"/>
          </a:p>
        </p:txBody>
      </p:sp>
      <p:sp>
        <p:nvSpPr>
          <p:cNvPr id="3" name="Espace réservé du texte 2"/>
          <p:cNvSpPr>
            <a:spLocks noGrp="1"/>
          </p:cNvSpPr>
          <p:nvPr>
            <p:ph type="body" idx="1"/>
          </p:nvPr>
        </p:nvSpPr>
        <p:spPr>
          <a:xfrm>
            <a:off x="229872" y="2216325"/>
            <a:ext cx="3338382" cy="749179"/>
          </a:xfrm>
        </p:spPr>
        <p:txBody>
          <a:bodyPr/>
          <a:lstStyle/>
          <a:p>
            <a:r>
              <a:rPr lang="fr-FR" sz="1800" dirty="0"/>
              <a:t>1° </a:t>
            </a:r>
            <a:r>
              <a:rPr lang="fr-FR" sz="1600" b="1" i="1" dirty="0">
                <a:solidFill>
                  <a:srgbClr val="00B0F0"/>
                </a:solidFill>
              </a:rPr>
              <a:t>Pour créer des dépôts, cliquez sur votre </a:t>
            </a:r>
            <a:r>
              <a:rPr lang="fr-FR" sz="1600" b="1" i="1" dirty="0">
                <a:solidFill>
                  <a:schemeClr val="bg1"/>
                </a:solidFill>
              </a:rPr>
              <a:t>profile</a:t>
            </a:r>
            <a:r>
              <a:rPr lang="fr-FR" sz="1600" b="1" i="1" dirty="0">
                <a:solidFill>
                  <a:srgbClr val="00B0F0"/>
                </a:solidFill>
              </a:rPr>
              <a:t> et ensuite sur </a:t>
            </a:r>
            <a:r>
              <a:rPr lang="fr-FR" sz="1600" b="1" i="1" dirty="0" err="1">
                <a:solidFill>
                  <a:schemeClr val="bg1"/>
                </a:solidFill>
              </a:rPr>
              <a:t>Your</a:t>
            </a:r>
            <a:r>
              <a:rPr lang="fr-FR" sz="1600" b="1" i="1" dirty="0">
                <a:solidFill>
                  <a:schemeClr val="bg1"/>
                </a:solidFill>
              </a:rPr>
              <a:t> </a:t>
            </a:r>
            <a:r>
              <a:rPr lang="fr-FR" sz="1600" b="1" i="1" dirty="0" err="1">
                <a:solidFill>
                  <a:schemeClr val="bg1"/>
                </a:solidFill>
              </a:rPr>
              <a:t>repositories</a:t>
            </a:r>
            <a:r>
              <a:rPr lang="fr-FR" sz="1600" b="1" i="1" dirty="0">
                <a:solidFill>
                  <a:srgbClr val="00B0F0"/>
                </a:solidFill>
              </a:rPr>
              <a:t>;</a:t>
            </a:r>
          </a:p>
        </p:txBody>
      </p:sp>
      <p:sp>
        <p:nvSpPr>
          <p:cNvPr id="4" name="Espace réservé du texte 3"/>
          <p:cNvSpPr>
            <a:spLocks noGrp="1"/>
          </p:cNvSpPr>
          <p:nvPr>
            <p:ph type="body" sz="half" idx="15"/>
          </p:nvPr>
        </p:nvSpPr>
        <p:spPr>
          <a:xfrm>
            <a:off x="245039" y="7523473"/>
            <a:ext cx="1987339" cy="3241773"/>
          </a:xfrm>
        </p:spPr>
        <p:txBody>
          <a:bodyPr/>
          <a:lstStyle/>
          <a:p>
            <a:endParaRPr lang="fr-FR" dirty="0"/>
          </a:p>
        </p:txBody>
      </p:sp>
      <p:sp>
        <p:nvSpPr>
          <p:cNvPr id="5" name="Espace réservé du texte 4"/>
          <p:cNvSpPr>
            <a:spLocks noGrp="1"/>
          </p:cNvSpPr>
          <p:nvPr>
            <p:ph type="body" sz="quarter" idx="3"/>
          </p:nvPr>
        </p:nvSpPr>
        <p:spPr>
          <a:xfrm>
            <a:off x="3945470" y="2216325"/>
            <a:ext cx="3063240" cy="749179"/>
          </a:xfrm>
        </p:spPr>
        <p:txBody>
          <a:bodyPr/>
          <a:lstStyle/>
          <a:p>
            <a:r>
              <a:rPr lang="fr-FR" sz="1800" dirty="0"/>
              <a:t>2° </a:t>
            </a:r>
            <a:r>
              <a:rPr lang="fr-FR" sz="1600" b="1" i="1" dirty="0">
                <a:solidFill>
                  <a:srgbClr val="00B0F0"/>
                </a:solidFill>
              </a:rPr>
              <a:t>Cliquez sur le bouton </a:t>
            </a:r>
            <a:r>
              <a:rPr lang="fr-FR" sz="1600" b="1" i="1" dirty="0">
                <a:solidFill>
                  <a:schemeClr val="bg1"/>
                </a:solidFill>
              </a:rPr>
              <a:t>New</a:t>
            </a:r>
            <a:r>
              <a:rPr lang="fr-FR" sz="1600" b="1" i="1" dirty="0">
                <a:solidFill>
                  <a:srgbClr val="00B0F0"/>
                </a:solidFill>
              </a:rPr>
              <a:t> pour ajouter un nouveau dépôt;</a:t>
            </a:r>
          </a:p>
        </p:txBody>
      </p:sp>
      <p:sp>
        <p:nvSpPr>
          <p:cNvPr id="6" name="Espace réservé du texte 5"/>
          <p:cNvSpPr>
            <a:spLocks noGrp="1"/>
          </p:cNvSpPr>
          <p:nvPr>
            <p:ph type="body" sz="half" idx="16"/>
          </p:nvPr>
        </p:nvSpPr>
        <p:spPr>
          <a:xfrm>
            <a:off x="7732935" y="7628991"/>
            <a:ext cx="1899956" cy="2871579"/>
          </a:xfrm>
        </p:spPr>
        <p:txBody>
          <a:bodyPr/>
          <a:lstStyle/>
          <a:p>
            <a:endParaRPr lang="fr-FR" dirty="0"/>
          </a:p>
        </p:txBody>
      </p:sp>
      <p:sp>
        <p:nvSpPr>
          <p:cNvPr id="7" name="Espace réservé du texte 6"/>
          <p:cNvSpPr>
            <a:spLocks noGrp="1"/>
          </p:cNvSpPr>
          <p:nvPr>
            <p:ph type="body" sz="quarter" idx="13"/>
          </p:nvPr>
        </p:nvSpPr>
        <p:spPr>
          <a:xfrm>
            <a:off x="8097878" y="2216325"/>
            <a:ext cx="3070025" cy="576262"/>
          </a:xfrm>
        </p:spPr>
        <p:txBody>
          <a:bodyPr/>
          <a:lstStyle/>
          <a:p>
            <a:r>
              <a:rPr lang="fr-FR" sz="2000" dirty="0"/>
              <a:t>3° </a:t>
            </a:r>
            <a:r>
              <a:rPr lang="fr-FR" sz="1800" b="1" i="1" dirty="0">
                <a:solidFill>
                  <a:srgbClr val="00B0F0"/>
                </a:solidFill>
              </a:rPr>
              <a:t>Ensuite, saisissez les informations du dépôt;</a:t>
            </a:r>
          </a:p>
        </p:txBody>
      </p:sp>
      <p:sp>
        <p:nvSpPr>
          <p:cNvPr id="8" name="Espace réservé du texte 7"/>
          <p:cNvSpPr>
            <a:spLocks noGrp="1"/>
          </p:cNvSpPr>
          <p:nvPr>
            <p:ph type="body" sz="half" idx="17"/>
          </p:nvPr>
        </p:nvSpPr>
        <p:spPr>
          <a:xfrm>
            <a:off x="16002936" y="8069804"/>
            <a:ext cx="2116041" cy="2913513"/>
          </a:xfrm>
        </p:spPr>
        <p:txBody>
          <a:bodyPr/>
          <a:lstStyle/>
          <a:p>
            <a:endParaRPr lang="fr-FR" dirty="0"/>
          </a:p>
        </p:txBody>
      </p:sp>
      <p:pic>
        <p:nvPicPr>
          <p:cNvPr id="13314" name="Picture 2" descr="https://lh4.googleusercontent.com/4FaF9R6_wJIzyW5hvP6OF4GSbQG7LMjq4PVP0wpTN5CVpvQrXChj3gwe882PjI5GWScrl7mGZ53zzEEnaowOrVwz-6JfkWOUfyK3nxB3Ud_bM2TxRwMgnfSYzIG907R9vmoV3z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6" y="3122024"/>
            <a:ext cx="3612458" cy="337021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lh3.googleusercontent.com/sktFOHkWC-ME6QcEAwXJEb5KEIFreaQxZ6qIuHXqAU-_LuKXnICGHmg8mOBy_3xpXNxxXhaxs6rZhhw5m864VgRJIlMBBj79tvB6uWL1JHMNFUEHrW-5nxB1Dix47nzePezGV6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479" y="3122024"/>
            <a:ext cx="3892455" cy="337021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s://lh6.googleusercontent.com/JGtVEzWUOFH4WBwatsdjrfkhT9pI_NIBIROEUamCO29iHtrBnBN5PBab5zdvC3OztiaOaOooynYrVciohaTCRXxaDkPijvMUr48E9Of27fKT01jsUmmn-zjjSHsqLoYu0oycIWp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082" y="3122024"/>
            <a:ext cx="4141694" cy="337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1892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6182" y="753229"/>
            <a:ext cx="10018161" cy="1080937"/>
          </a:xfrm>
        </p:spPr>
        <p:txBody>
          <a:bodyPr/>
          <a:lstStyle/>
          <a:p>
            <a:r>
              <a:rPr lang="fr-FR" dirty="0"/>
              <a:t>Enfin, cliquez sur </a:t>
            </a:r>
            <a:r>
              <a:rPr lang="fr-FR" b="1" dirty="0" err="1">
                <a:solidFill>
                  <a:schemeClr val="accent1">
                    <a:lumMod val="60000"/>
                    <a:lumOff val="40000"/>
                  </a:schemeClr>
                </a:solidFill>
              </a:rPr>
              <a:t>Create</a:t>
            </a:r>
            <a:r>
              <a:rPr lang="fr-FR" b="1" dirty="0">
                <a:solidFill>
                  <a:schemeClr val="accent1">
                    <a:lumMod val="60000"/>
                    <a:lumOff val="40000"/>
                  </a:schemeClr>
                </a:solidFill>
              </a:rPr>
              <a:t> </a:t>
            </a:r>
            <a:r>
              <a:rPr lang="fr-FR" b="1" dirty="0" err="1">
                <a:solidFill>
                  <a:schemeClr val="accent1">
                    <a:lumMod val="60000"/>
                    <a:lumOff val="40000"/>
                  </a:schemeClr>
                </a:solidFill>
              </a:rPr>
              <a:t>repository</a:t>
            </a:r>
            <a:r>
              <a:rPr lang="fr-FR" dirty="0"/>
              <a:t> pour finir la création du dépôt.</a:t>
            </a:r>
          </a:p>
        </p:txBody>
      </p:sp>
      <p:pic>
        <p:nvPicPr>
          <p:cNvPr id="14338" name="Picture 2" descr="https://lh5.googleusercontent.com/serlpn2r5H-pGRY5l2wN2AlyreAOer9lRjSH4S48w4Y1EisiB6bOyUhrMu8ITcuvYvfd9xIjQbUB79JdN0vPP2qXvbcRKVDrWb3Ft1FOCnLIJ0Xh0wPI-E4SHW1pSe3GIg68W1R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36182" y="2217898"/>
            <a:ext cx="5733544" cy="418290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lh6.googleusercontent.com/cetqgiBspOdbcFoE_p_rsm31n_FHO_qDeSInvRL7CY4bpmDra1bQDhhXQpyaG-eIP72YoptB_HC2SB3fAY5yHMEZzEyWjJtuOfPBlb7iZs7lNXTtfZUJYV8vKusCLEAmHv0N-oCO"/>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8731" y="2217897"/>
            <a:ext cx="5881569" cy="4182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57348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9233" y="714040"/>
            <a:ext cx="10123487" cy="1080937"/>
          </a:xfrm>
        </p:spPr>
        <p:txBody>
          <a:bodyPr>
            <a:normAutofit fontScale="90000"/>
          </a:bodyPr>
          <a:lstStyle/>
          <a:p>
            <a:r>
              <a:rPr lang="fr-FR" b="1" dirty="0"/>
              <a:t>Étapes pour Ajouter des collaborateurs en citant et expliquant les différentes permissions</a:t>
            </a:r>
            <a:endParaRPr lang="fr-FR" dirty="0"/>
          </a:p>
        </p:txBody>
      </p:sp>
      <p:sp>
        <p:nvSpPr>
          <p:cNvPr id="3" name="Espace réservé du texte 2"/>
          <p:cNvSpPr>
            <a:spLocks noGrp="1"/>
          </p:cNvSpPr>
          <p:nvPr>
            <p:ph type="body" idx="1"/>
          </p:nvPr>
        </p:nvSpPr>
        <p:spPr>
          <a:xfrm>
            <a:off x="436087" y="2190309"/>
            <a:ext cx="4472327" cy="693135"/>
          </a:xfrm>
        </p:spPr>
        <p:txBody>
          <a:bodyPr>
            <a:noAutofit/>
          </a:bodyPr>
          <a:lstStyle/>
          <a:p>
            <a:br>
              <a:rPr lang="fr-FR" sz="2000" i="1" dirty="0">
                <a:solidFill>
                  <a:srgbClr val="00B0F0"/>
                </a:solidFill>
              </a:rPr>
            </a:br>
            <a:r>
              <a:rPr lang="fr-FR" sz="2000" i="1" dirty="0">
                <a:solidFill>
                  <a:srgbClr val="00B0F0"/>
                </a:solidFill>
              </a:rPr>
              <a:t>Dans votre dépôt, cliquez sur le bouton </a:t>
            </a:r>
            <a:r>
              <a:rPr lang="fr-FR" sz="2000" i="1" dirty="0">
                <a:solidFill>
                  <a:schemeClr val="bg1"/>
                </a:solidFill>
              </a:rPr>
              <a:t>Settings</a:t>
            </a:r>
            <a:r>
              <a:rPr lang="fr-FR" sz="2000" i="1" dirty="0">
                <a:solidFill>
                  <a:srgbClr val="00B0F0"/>
                </a:solidFill>
              </a:rPr>
              <a:t>;</a:t>
            </a:r>
          </a:p>
        </p:txBody>
      </p:sp>
      <p:sp>
        <p:nvSpPr>
          <p:cNvPr id="5" name="Espace réservé du texte 4"/>
          <p:cNvSpPr>
            <a:spLocks noGrp="1"/>
          </p:cNvSpPr>
          <p:nvPr>
            <p:ph type="body" sz="quarter" idx="3"/>
          </p:nvPr>
        </p:nvSpPr>
        <p:spPr>
          <a:xfrm>
            <a:off x="6878245" y="2190309"/>
            <a:ext cx="4474028" cy="692076"/>
          </a:xfrm>
        </p:spPr>
        <p:txBody>
          <a:bodyPr>
            <a:normAutofit lnSpcReduction="10000"/>
          </a:bodyPr>
          <a:lstStyle/>
          <a:p>
            <a:r>
              <a:rPr lang="fr-FR" i="1" dirty="0">
                <a:solidFill>
                  <a:srgbClr val="00B0F0"/>
                </a:solidFill>
              </a:rPr>
              <a:t>À gauche dans le menu, cliquez sur </a:t>
            </a:r>
            <a:r>
              <a:rPr lang="fr-FR" i="1" dirty="0">
                <a:solidFill>
                  <a:schemeClr val="bg1"/>
                </a:solidFill>
              </a:rPr>
              <a:t>Manage Access</a:t>
            </a:r>
            <a:r>
              <a:rPr lang="fr-FR" i="1" dirty="0">
                <a:solidFill>
                  <a:srgbClr val="00B0F0"/>
                </a:solidFill>
              </a:rPr>
              <a:t>.</a:t>
            </a:r>
          </a:p>
        </p:txBody>
      </p:sp>
      <p:pic>
        <p:nvPicPr>
          <p:cNvPr id="15362" name="Picture 2" descr="https://lh6.googleusercontent.com/6Ktw9CgFdTpdUFNAH_8T43CY_3sfr720eV0mecPIur4MZJEF6SBd7wmdymWNyAw9SiJetoWY90b4C9a3mKcXUJ1JOedPAucr3uAr8pOW4wtJk8Cpb1gc5yT0_DXwLXCAno1HgP9v"/>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4069" y="3028949"/>
            <a:ext cx="5950248" cy="180430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lh4.googleusercontent.com/y1UpOWzL8v1a1tPxnJ_usmsV9J_IzOJsEIz1wDXmffsCaxiBwAbuwDgGO5YR2g4xW4gNLtArLPUqdYoVylO1yefJTSAwjAIrtqjPdTcfa2MW36VKI8j947inJjQ4O-C6sZ8gnvxL"/>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878245" y="2883444"/>
            <a:ext cx="4920747" cy="373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2426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6919" y="766675"/>
            <a:ext cx="10200422" cy="1080938"/>
          </a:xfrm>
        </p:spPr>
        <p:txBody>
          <a:bodyPr>
            <a:normAutofit fontScale="90000"/>
          </a:bodyPr>
          <a:lstStyle/>
          <a:p>
            <a:r>
              <a:rPr lang="fr-FR" b="1" dirty="0"/>
              <a:t>Étapes pour Ajouter des collaborateurs en citant et expliquant les différentes permissions (suite)</a:t>
            </a:r>
            <a:endParaRPr lang="fr-FR" dirty="0"/>
          </a:p>
        </p:txBody>
      </p:sp>
      <p:sp>
        <p:nvSpPr>
          <p:cNvPr id="3" name="Espace réservé du texte 2"/>
          <p:cNvSpPr>
            <a:spLocks noGrp="1"/>
          </p:cNvSpPr>
          <p:nvPr>
            <p:ph type="body" idx="1"/>
          </p:nvPr>
        </p:nvSpPr>
        <p:spPr>
          <a:xfrm>
            <a:off x="106409" y="2191871"/>
            <a:ext cx="3070034" cy="721264"/>
          </a:xfrm>
        </p:spPr>
        <p:txBody>
          <a:bodyPr/>
          <a:lstStyle/>
          <a:p>
            <a:r>
              <a:rPr lang="fr-FR" b="1" i="1" dirty="0">
                <a:solidFill>
                  <a:srgbClr val="00B0F0"/>
                </a:solidFill>
              </a:rPr>
              <a:t>Cliquer sur </a:t>
            </a:r>
            <a:r>
              <a:rPr lang="fr-FR" b="1" i="1" dirty="0">
                <a:solidFill>
                  <a:schemeClr val="bg1"/>
                </a:solidFill>
              </a:rPr>
              <a:t>Invite a </a:t>
            </a:r>
            <a:r>
              <a:rPr lang="fr-FR" b="1" i="1" dirty="0" err="1">
                <a:solidFill>
                  <a:schemeClr val="bg1"/>
                </a:solidFill>
              </a:rPr>
              <a:t>collaborator</a:t>
            </a:r>
            <a:r>
              <a:rPr lang="fr-FR" b="1" i="1" dirty="0">
                <a:solidFill>
                  <a:srgbClr val="00B0F0"/>
                </a:solidFill>
              </a:rPr>
              <a:t>.</a:t>
            </a:r>
          </a:p>
        </p:txBody>
      </p:sp>
      <p:sp>
        <p:nvSpPr>
          <p:cNvPr id="5" name="Espace réservé du texte 4"/>
          <p:cNvSpPr>
            <a:spLocks noGrp="1"/>
          </p:cNvSpPr>
          <p:nvPr>
            <p:ph type="body" sz="quarter" idx="3"/>
          </p:nvPr>
        </p:nvSpPr>
        <p:spPr>
          <a:xfrm>
            <a:off x="3956025" y="2191871"/>
            <a:ext cx="3063240" cy="761606"/>
          </a:xfrm>
        </p:spPr>
        <p:txBody>
          <a:bodyPr/>
          <a:lstStyle/>
          <a:p>
            <a:r>
              <a:rPr lang="fr-FR" sz="1800" b="1" i="1" dirty="0">
                <a:solidFill>
                  <a:srgbClr val="00B0F0"/>
                </a:solidFill>
              </a:rPr>
              <a:t>Recherchez un utilisateur GitHub avec son </a:t>
            </a:r>
            <a:r>
              <a:rPr lang="fr-FR" sz="1800" b="1" i="1" dirty="0" err="1">
                <a:solidFill>
                  <a:schemeClr val="bg1"/>
                </a:solidFill>
              </a:rPr>
              <a:t>username</a:t>
            </a:r>
            <a:r>
              <a:rPr lang="fr-FR" sz="1800" b="1" i="1" dirty="0">
                <a:solidFill>
                  <a:srgbClr val="00B0F0"/>
                </a:solidFill>
              </a:rPr>
              <a:t> ou par </a:t>
            </a:r>
            <a:r>
              <a:rPr lang="fr-FR" sz="1800" b="1" i="1" dirty="0">
                <a:solidFill>
                  <a:schemeClr val="bg1"/>
                </a:solidFill>
              </a:rPr>
              <a:t>email</a:t>
            </a:r>
            <a:r>
              <a:rPr lang="fr-FR" sz="1800" b="1" i="1" dirty="0">
                <a:solidFill>
                  <a:srgbClr val="00B0F0"/>
                </a:solidFill>
              </a:rPr>
              <a:t>;</a:t>
            </a:r>
          </a:p>
        </p:txBody>
      </p:sp>
      <p:sp>
        <p:nvSpPr>
          <p:cNvPr id="7" name="Espace réservé du texte 6"/>
          <p:cNvSpPr>
            <a:spLocks noGrp="1"/>
          </p:cNvSpPr>
          <p:nvPr>
            <p:ph type="body" sz="quarter" idx="13"/>
          </p:nvPr>
        </p:nvSpPr>
        <p:spPr>
          <a:xfrm>
            <a:off x="8216867" y="2336873"/>
            <a:ext cx="3070025" cy="576262"/>
          </a:xfrm>
        </p:spPr>
        <p:txBody>
          <a:bodyPr/>
          <a:lstStyle/>
          <a:p>
            <a:r>
              <a:rPr lang="fr-FR" sz="1600" b="1" i="1" dirty="0">
                <a:solidFill>
                  <a:srgbClr val="00B0F0"/>
                </a:solidFill>
              </a:rPr>
              <a:t>Maintenant, cliquez sur le bouton </a:t>
            </a:r>
            <a:r>
              <a:rPr lang="fr-FR" sz="1600" b="1" i="1" dirty="0"/>
              <a:t>“</a:t>
            </a:r>
            <a:r>
              <a:rPr lang="fr-FR" sz="1600" b="1" i="1" dirty="0" err="1"/>
              <a:t>add</a:t>
            </a:r>
            <a:r>
              <a:rPr lang="fr-FR" sz="1600" b="1" i="1" dirty="0"/>
              <a:t> </a:t>
            </a:r>
            <a:r>
              <a:rPr lang="fr-FR" sz="1600" b="1" i="1" dirty="0" err="1"/>
              <a:t>hedy</a:t>
            </a:r>
            <a:r>
              <a:rPr lang="fr-FR" sz="1600" b="1" i="1" dirty="0"/>
              <a:t>...” </a:t>
            </a:r>
            <a:r>
              <a:rPr lang="fr-FR" sz="1600" b="1" i="1" dirty="0">
                <a:solidFill>
                  <a:srgbClr val="00B0F0"/>
                </a:solidFill>
              </a:rPr>
              <a:t>pour ajouter un collaborateur.</a:t>
            </a:r>
          </a:p>
        </p:txBody>
      </p:sp>
      <p:sp>
        <p:nvSpPr>
          <p:cNvPr id="8" name="Espace réservé du texte 7"/>
          <p:cNvSpPr>
            <a:spLocks noGrp="1"/>
          </p:cNvSpPr>
          <p:nvPr>
            <p:ph type="body" sz="half" idx="17"/>
          </p:nvPr>
        </p:nvSpPr>
        <p:spPr>
          <a:xfrm>
            <a:off x="16248958" y="7690708"/>
            <a:ext cx="2129247" cy="3369258"/>
          </a:xfrm>
        </p:spPr>
        <p:txBody>
          <a:bodyPr/>
          <a:lstStyle/>
          <a:p>
            <a:endParaRPr lang="fr-FR" dirty="0"/>
          </a:p>
        </p:txBody>
      </p:sp>
      <p:pic>
        <p:nvPicPr>
          <p:cNvPr id="16386" name="Picture 2" descr="https://lh4.googleusercontent.com/gwSmizKySqKwhdVDI3lW3IYUfMug-KKDFFrwAFxuVqVys4u2_WpEKDyDFYHnepiIHcizwnLNE7l8FYpj09ua7d8nG5gzK2z9acq2_Je2u0nnM5REj4dY5v278cdb73ygsPPDMwZ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0" y="3163389"/>
            <a:ext cx="4230391" cy="334191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lh4.googleusercontent.com/uXPHsoIf4U9oA0v-y4-g4ThYtEp_xnvq10Y2jh72uMy9Q09AHJlsfaQ53EkmEEj1smn1kCIKDeQIUH8DBVbC2590aJbu6P47acUWCBeUYI1OYIylS6svLkFoc3j13s_xNLxe9s1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0976" y="3143658"/>
            <a:ext cx="376589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lh5.googleusercontent.com/ENr4fqCwhJ-Be87bbfLy1XR0GKBWeECyzikmpo3ieSHOwfqkPGxcWtnS6xoBebsQOT3kDNvdiI6e__GHC2Yvt9-Tg1oypNUvOQcJlzLjRPaaFVbg-FqvTKsOACFEGghc7D0q03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4071" y="3123927"/>
            <a:ext cx="3576917" cy="3337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21425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b="1" dirty="0"/>
              <a:t>Comment faire des référentiels avec Git</a:t>
            </a:r>
            <a:endParaRPr lang="fr-FR" dirty="0"/>
          </a:p>
        </p:txBody>
      </p:sp>
      <p:sp>
        <p:nvSpPr>
          <p:cNvPr id="4" name="Espace réservé du contenu 3"/>
          <p:cNvSpPr>
            <a:spLocks noGrp="1"/>
          </p:cNvSpPr>
          <p:nvPr>
            <p:ph sz="half" idx="2"/>
          </p:nvPr>
        </p:nvSpPr>
        <p:spPr>
          <a:xfrm>
            <a:off x="296501" y="2603208"/>
            <a:ext cx="4614168" cy="2131831"/>
          </a:xfrm>
        </p:spPr>
        <p:txBody>
          <a:bodyPr>
            <a:noAutofit/>
          </a:bodyPr>
          <a:lstStyle/>
          <a:p>
            <a:pPr marL="0" indent="0">
              <a:buNone/>
            </a:pPr>
            <a:r>
              <a:rPr lang="fr-FR" sz="2000" b="1" dirty="0"/>
              <a:t>Pour le faire, il faut avoir un dossier qui contient tous vos fichiers ou projets. On a deux façons de le faire avec Git GUI ou Git </a:t>
            </a:r>
            <a:r>
              <a:rPr lang="fr-FR" sz="2000" b="1" dirty="0" err="1"/>
              <a:t>Bash</a:t>
            </a:r>
            <a:r>
              <a:rPr lang="fr-FR" sz="2000" b="1" dirty="0"/>
              <a:t>.</a:t>
            </a:r>
          </a:p>
          <a:p>
            <a:pPr marL="0" indent="0">
              <a:buNone/>
            </a:pPr>
            <a:r>
              <a:rPr lang="fr-FR" sz="2000" b="1" dirty="0"/>
              <a:t>Pour Git GUI, veuillez ouvrir l’interface et suivre les instructions.</a:t>
            </a:r>
          </a:p>
          <a:p>
            <a:pPr marL="0" indent="0">
              <a:buNone/>
            </a:pPr>
            <a:r>
              <a:rPr lang="fr-FR" sz="2000" b="1" dirty="0"/>
              <a:t>Avec Git </a:t>
            </a:r>
            <a:r>
              <a:rPr lang="fr-FR" sz="2000" b="1" dirty="0" err="1"/>
              <a:t>Bash</a:t>
            </a:r>
            <a:r>
              <a:rPr lang="fr-FR" sz="2000" b="1" dirty="0"/>
              <a:t>, veuillez suivre les étapes suivantes :</a:t>
            </a:r>
          </a:p>
          <a:p>
            <a:pPr fontAlgn="base"/>
            <a:r>
              <a:rPr lang="fr-FR" sz="2000" b="1" i="1" dirty="0">
                <a:solidFill>
                  <a:srgbClr val="00B0F0"/>
                </a:solidFill>
              </a:rPr>
              <a:t>Se déplacer dans votre dossier;</a:t>
            </a:r>
          </a:p>
          <a:p>
            <a:r>
              <a:rPr lang="fr-FR" sz="2000" b="1" i="1" dirty="0">
                <a:solidFill>
                  <a:srgbClr val="00B0F0"/>
                </a:solidFill>
              </a:rPr>
              <a:t>Tapez la commande </a:t>
            </a:r>
            <a:r>
              <a:rPr lang="fr-FR" sz="2000" b="1" i="1" dirty="0">
                <a:solidFill>
                  <a:schemeClr val="bg1"/>
                </a:solidFill>
              </a:rPr>
              <a:t>git </a:t>
            </a:r>
            <a:r>
              <a:rPr lang="fr-FR" sz="2000" b="1" i="1" dirty="0" err="1">
                <a:solidFill>
                  <a:schemeClr val="bg1"/>
                </a:solidFill>
              </a:rPr>
              <a:t>init</a:t>
            </a:r>
            <a:r>
              <a:rPr lang="fr-FR" sz="2000" b="1" i="1" dirty="0">
                <a:solidFill>
                  <a:srgbClr val="00B0F0"/>
                </a:solidFill>
              </a:rPr>
              <a:t> pour initialiser le dépôt;</a:t>
            </a:r>
          </a:p>
        </p:txBody>
      </p:sp>
      <p:pic>
        <p:nvPicPr>
          <p:cNvPr id="17410" name="Picture 2" descr="https://lh5.googleusercontent.com/ZAMmf3Kvp4DrcJ2_8EcARdFzTaSsOEWaNyn60_fK-401jaJr9SNqfky_cXvN64QGhu5t1fSaseIZWFp-AUTwg4Gp-0v09ctiAW5IaePyjLSuvjQ5rFcQUKMXbLTIO-554FFnVWnp"/>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034844" y="2603208"/>
            <a:ext cx="6084712" cy="375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52833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6000" y="775786"/>
            <a:ext cx="9795116" cy="1080938"/>
          </a:xfrm>
        </p:spPr>
        <p:txBody>
          <a:bodyPr>
            <a:noAutofit/>
          </a:bodyPr>
          <a:lstStyle/>
          <a:p>
            <a:r>
              <a:rPr lang="fr-FR" sz="3200" b="1" dirty="0"/>
              <a:t>Comment faire des référentiels avec Git (Suite)</a:t>
            </a:r>
            <a:endParaRPr lang="fr-FR" sz="3200" dirty="0"/>
          </a:p>
        </p:txBody>
      </p:sp>
      <p:sp>
        <p:nvSpPr>
          <p:cNvPr id="3" name="Rectangle 2"/>
          <p:cNvSpPr/>
          <p:nvPr/>
        </p:nvSpPr>
        <p:spPr>
          <a:xfrm>
            <a:off x="1049383" y="2232413"/>
            <a:ext cx="9151733" cy="461665"/>
          </a:xfrm>
          <a:prstGeom prst="rect">
            <a:avLst/>
          </a:prstGeom>
        </p:spPr>
        <p:txBody>
          <a:bodyPr wrap="square">
            <a:spAutoFit/>
          </a:bodyPr>
          <a:lstStyle/>
          <a:p>
            <a:r>
              <a:rPr lang="fr-FR" sz="2400" b="1" dirty="0">
                <a:latin typeface="Times New Roman" panose="02020603050405020304" pitchFamily="18" charset="0"/>
              </a:rPr>
              <a:t>Tapez la commande </a:t>
            </a:r>
            <a:r>
              <a:rPr lang="fr-FR" sz="2400" b="1" dirty="0">
                <a:solidFill>
                  <a:schemeClr val="bg1"/>
                </a:solidFill>
                <a:latin typeface="Times New Roman" panose="02020603050405020304" pitchFamily="18" charset="0"/>
              </a:rPr>
              <a:t>git </a:t>
            </a:r>
            <a:r>
              <a:rPr lang="fr-FR" sz="2400" b="1" dirty="0" err="1">
                <a:solidFill>
                  <a:schemeClr val="bg1"/>
                </a:solidFill>
                <a:latin typeface="Times New Roman" panose="02020603050405020304" pitchFamily="18" charset="0"/>
              </a:rPr>
              <a:t>add</a:t>
            </a:r>
            <a:r>
              <a:rPr lang="fr-FR" sz="2400" b="1" dirty="0">
                <a:solidFill>
                  <a:schemeClr val="bg1"/>
                </a:solidFill>
                <a:latin typeface="Times New Roman" panose="02020603050405020304" pitchFamily="18" charset="0"/>
              </a:rPr>
              <a:t> .</a:t>
            </a:r>
            <a:r>
              <a:rPr lang="fr-FR" sz="2400" b="1" dirty="0">
                <a:latin typeface="Times New Roman" panose="02020603050405020304" pitchFamily="18" charset="0"/>
              </a:rPr>
              <a:t> pour ajouter vos fichiers dans le dépôt;</a:t>
            </a:r>
            <a:endParaRPr lang="fr-FR" sz="2400" b="1" dirty="0"/>
          </a:p>
        </p:txBody>
      </p:sp>
      <p:pic>
        <p:nvPicPr>
          <p:cNvPr id="1026" name="Picture 2" descr="https://lh4.googleusercontent.com/J07giZsl6dxDky7TzMAydNtHOyV1NwJA-W0D-n_ceOWQl00CO0DOa2PDAmRDfq-HfJ78cEV3o8Ee4mpsIL79Dewc0eu7l40NoWMwhvLXDM-kMPSDWMF3R0avXJULF8q8k9qfrW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51" y="3069767"/>
            <a:ext cx="8942726" cy="195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28858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60" y="621100"/>
            <a:ext cx="10246280" cy="954107"/>
          </a:xfrm>
          <a:prstGeom prst="rect">
            <a:avLst/>
          </a:prstGeom>
        </p:spPr>
        <p:txBody>
          <a:bodyPr wrap="square">
            <a:spAutoFit/>
          </a:bodyPr>
          <a:lstStyle/>
          <a:p>
            <a:r>
              <a:rPr lang="fr-FR" sz="2800" b="1" dirty="0">
                <a:latin typeface="Times New Roman" panose="02020603050405020304" pitchFamily="18" charset="0"/>
              </a:rPr>
              <a:t>Tapez la commande </a:t>
            </a:r>
            <a:r>
              <a:rPr lang="fr-FR" sz="2800" b="1" dirty="0">
                <a:solidFill>
                  <a:schemeClr val="bg1"/>
                </a:solidFill>
                <a:latin typeface="Times New Roman" panose="02020603050405020304" pitchFamily="18" charset="0"/>
              </a:rPr>
              <a:t>git commit -m ‘‘description de l'ajout’’</a:t>
            </a:r>
            <a:r>
              <a:rPr lang="fr-FR" sz="2800" b="1" dirty="0">
                <a:latin typeface="Times New Roman" panose="02020603050405020304" pitchFamily="18" charset="0"/>
              </a:rPr>
              <a:t> pour valider votre ajout.</a:t>
            </a:r>
            <a:endParaRPr lang="fr-FR" sz="2800" b="1" dirty="0"/>
          </a:p>
        </p:txBody>
      </p:sp>
      <p:pic>
        <p:nvPicPr>
          <p:cNvPr id="18434" name="Picture 2" descr="https://lh5.googleusercontent.com/acIuLpj7hODLfgKLNwit2h5czsFrLd0Ah_aH_z4hMRbVmz21c9PtppamGBPTctshbmn2QFvnXKhVjowNv2JHF-B248eIaiRvNSwXUWU9AplGxJAx5S3CK67Ti0dbLsHiCx6TZ7l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261" y="1743942"/>
            <a:ext cx="7619356" cy="4498329"/>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2342444" y="6412090"/>
            <a:ext cx="5520267" cy="338554"/>
          </a:xfrm>
          <a:prstGeom prst="rect">
            <a:avLst/>
          </a:prstGeom>
          <a:noFill/>
        </p:spPr>
        <p:txBody>
          <a:bodyPr wrap="square" rtlCol="0">
            <a:spAutoFit/>
          </a:bodyPr>
          <a:lstStyle/>
          <a:p>
            <a:r>
              <a:rPr lang="fr-FR" sz="1600" i="1" dirty="0">
                <a:solidFill>
                  <a:schemeClr val="bg1"/>
                </a:solidFill>
              </a:rPr>
              <a:t>Maintenant, vous savez créer un référentiel avec git.</a:t>
            </a:r>
          </a:p>
        </p:txBody>
      </p:sp>
    </p:spTree>
    <p:extLst>
      <p:ext uri="{BB962C8B-B14F-4D97-AF65-F5344CB8AC3E}">
        <p14:creationId xmlns:p14="http://schemas.microsoft.com/office/powerpoint/2010/main" val="31687755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jycbkiRK53Leb32mgfCR52tJPgXZHQuUhXXtwxlB1zcIc9Z0gG56CLSb3k1t6BolbJpVbem4PzFOpsu5hRw-AhAfABCuUJ3yRh3Lk5VEwOpWP6EjxGyCSlm80h2-aC3VeFirmt3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7" y="645161"/>
            <a:ext cx="10121620" cy="57209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Orange lance Orange Digital Kalanso ! - AFRICA MUTAND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3141" y="731289"/>
            <a:ext cx="1548859" cy="115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22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6000" b="1" dirty="0"/>
              <a:t>Discord</a:t>
            </a:r>
            <a:endParaRPr lang="fr-FR" sz="6000" dirty="0"/>
          </a:p>
        </p:txBody>
      </p:sp>
      <p:sp>
        <p:nvSpPr>
          <p:cNvPr id="3" name="Espace réservé du texte 2"/>
          <p:cNvSpPr>
            <a:spLocks noGrp="1"/>
          </p:cNvSpPr>
          <p:nvPr>
            <p:ph type="body" idx="1"/>
          </p:nvPr>
        </p:nvSpPr>
        <p:spPr>
          <a:xfrm>
            <a:off x="495678" y="2143512"/>
            <a:ext cx="4472327" cy="384603"/>
          </a:xfrm>
        </p:spPr>
        <p:txBody>
          <a:bodyPr>
            <a:noAutofit/>
          </a:bodyPr>
          <a:lstStyle/>
          <a:p>
            <a:r>
              <a:rPr lang="fr-FR" sz="2000" i="1" dirty="0">
                <a:solidFill>
                  <a:srgbClr val="00B0F0"/>
                </a:solidFill>
              </a:rPr>
              <a:t>Le fonctionnement du discord.</a:t>
            </a:r>
          </a:p>
        </p:txBody>
      </p:sp>
      <p:pic>
        <p:nvPicPr>
          <p:cNvPr id="19458" name="Picture 2" descr="https://lh6.googleusercontent.com/-c8uk5d64Rywto60AJ4uLemYI73TaMYElzve1vyO3t-s4VtiE_COhMg0r3hxM84sEQPepRsPI57HIpjwhuv1qUAW1b-U0-v8WA-EAIrGhoPs7aX7vUveh9YjVZJ_aX5dnHbjPM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156" y="2335814"/>
            <a:ext cx="5034844" cy="37376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28889" y="6135808"/>
            <a:ext cx="9539111" cy="523220"/>
          </a:xfrm>
          <a:prstGeom prst="rect">
            <a:avLst/>
          </a:prstGeom>
        </p:spPr>
        <p:txBody>
          <a:bodyPr wrap="square">
            <a:spAutoFit/>
          </a:bodyPr>
          <a:lstStyle/>
          <a:p>
            <a:r>
              <a:rPr lang="fr-FR" sz="1400" i="1" dirty="0" err="1">
                <a:solidFill>
                  <a:srgbClr val="00B0F0"/>
                </a:solidFill>
                <a:latin typeface="Times New Roman" panose="02020603050405020304" pitchFamily="18" charset="0"/>
              </a:rPr>
              <a:t>Telecharger</a:t>
            </a:r>
            <a:r>
              <a:rPr lang="fr-FR" sz="1400" i="1" dirty="0">
                <a:solidFill>
                  <a:srgbClr val="00B0F0"/>
                </a:solidFill>
                <a:latin typeface="Times New Roman" panose="02020603050405020304" pitchFamily="18" charset="0"/>
              </a:rPr>
              <a:t> ou en utilisant le site de discord créer des comptes et ajouter votre </a:t>
            </a:r>
            <a:r>
              <a:rPr lang="fr-FR" sz="1400" b="1" i="1" dirty="0" err="1">
                <a:latin typeface="Times New Roman" panose="02020603050405020304" pitchFamily="18" charset="0"/>
              </a:rPr>
              <a:t>ID_discord</a:t>
            </a:r>
            <a:r>
              <a:rPr lang="fr-FR" sz="1400" b="1" i="1" dirty="0">
                <a:latin typeface="Times New Roman" panose="02020603050405020304" pitchFamily="18" charset="0"/>
              </a:rPr>
              <a:t> (</a:t>
            </a:r>
            <a:r>
              <a:rPr lang="fr-FR" sz="1400" b="1" i="1" dirty="0" err="1">
                <a:latin typeface="Times New Roman" panose="02020603050405020304" pitchFamily="18" charset="0"/>
              </a:rPr>
              <a:t>nom#numero</a:t>
            </a:r>
            <a:r>
              <a:rPr lang="fr-FR" sz="1400" b="1" i="1" dirty="0">
                <a:latin typeface="Times New Roman" panose="02020603050405020304" pitchFamily="18" charset="0"/>
              </a:rPr>
              <a:t>)</a:t>
            </a:r>
            <a:r>
              <a:rPr lang="fr-FR" sz="1400" i="1" dirty="0">
                <a:latin typeface="Times New Roman" panose="02020603050405020304" pitchFamily="18" charset="0"/>
              </a:rPr>
              <a:t> </a:t>
            </a:r>
            <a:r>
              <a:rPr lang="fr-FR" sz="1400" i="1" dirty="0">
                <a:solidFill>
                  <a:srgbClr val="00B0F0"/>
                </a:solidFill>
                <a:latin typeface="Times New Roman" panose="02020603050405020304" pitchFamily="18" charset="0"/>
              </a:rPr>
              <a:t>sur le fichier qui suit: </a:t>
            </a:r>
            <a:r>
              <a:rPr lang="fr-FR" sz="1400" i="1" dirty="0">
                <a:solidFill>
                  <a:schemeClr val="tx1">
                    <a:lumMod val="95000"/>
                  </a:schemeClr>
                </a:solidFill>
                <a:latin typeface="Times New Roman" panose="02020603050405020304" pitchFamily="18" charset="0"/>
                <a:hlinkClick r:id="rId3"/>
              </a:rPr>
              <a:t>https://docs.google.com/spreadsheets/d/19UCb-pgbk8my40QUY37s8CrkyeNN33QrP7i5LWOtf88/edit?usp=sharing</a:t>
            </a:r>
            <a:endParaRPr lang="fr-FR" sz="1400" i="1" dirty="0">
              <a:solidFill>
                <a:schemeClr val="tx1">
                  <a:lumMod val="95000"/>
                </a:schemeClr>
              </a:solidFill>
            </a:endParaRPr>
          </a:p>
        </p:txBody>
      </p:sp>
      <p:sp>
        <p:nvSpPr>
          <p:cNvPr id="10" name="Espace réservé du contenu 3">
            <a:extLst>
              <a:ext uri="{FF2B5EF4-FFF2-40B4-BE49-F238E27FC236}">
                <a16:creationId xmlns:a16="http://schemas.microsoft.com/office/drawing/2014/main" id="{F451D7CE-05B3-4CEC-9278-077AC9AC0500}"/>
              </a:ext>
            </a:extLst>
          </p:cNvPr>
          <p:cNvSpPr>
            <a:spLocks noGrp="1"/>
          </p:cNvSpPr>
          <p:nvPr>
            <p:ph sz="half" idx="2"/>
          </p:nvPr>
        </p:nvSpPr>
        <p:spPr>
          <a:xfrm>
            <a:off x="495678" y="2542063"/>
            <a:ext cx="4697412" cy="3701526"/>
          </a:xfrm>
        </p:spPr>
        <p:txBody>
          <a:bodyPr>
            <a:normAutofit fontScale="47500" lnSpcReduction="20000"/>
          </a:bodyPr>
          <a:lstStyle/>
          <a:p>
            <a:r>
              <a:rPr lang="fr-FR" sz="2900" b="1" dirty="0">
                <a:latin typeface="Times New Roman" panose="02020603050405020304" pitchFamily="18" charset="0"/>
                <a:cs typeface="Times New Roman" panose="02020603050405020304" pitchFamily="18" charset="0"/>
              </a:rPr>
              <a:t>Discord</a:t>
            </a:r>
            <a:r>
              <a:rPr lang="fr-FR" sz="2900" dirty="0">
                <a:latin typeface="Times New Roman" panose="02020603050405020304" pitchFamily="18" charset="0"/>
                <a:cs typeface="Times New Roman" panose="02020603050405020304" pitchFamily="18" charset="0"/>
              </a:rPr>
              <a:t> est un logiciel propriétaire gratuit de </a:t>
            </a:r>
            <a:r>
              <a:rPr lang="fr-FR" sz="2900" dirty="0" err="1">
                <a:latin typeface="Times New Roman" panose="02020603050405020304" pitchFamily="18" charset="0"/>
                <a:cs typeface="Times New Roman" panose="02020603050405020304" pitchFamily="18" charset="0"/>
              </a:rPr>
              <a:t>VoIP</a:t>
            </a:r>
            <a:r>
              <a:rPr lang="fr-FR" sz="2900" dirty="0">
                <a:latin typeface="Times New Roman" panose="02020603050405020304" pitchFamily="18" charset="0"/>
                <a:cs typeface="Times New Roman" panose="02020603050405020304" pitchFamily="18" charset="0"/>
              </a:rPr>
              <a:t> et de messagerie instantanée. Il fonctionne sur les systèmes d’exploitation Windows, </a:t>
            </a:r>
            <a:r>
              <a:rPr lang="fr-FR" sz="2900" dirty="0" err="1">
                <a:latin typeface="Times New Roman" panose="02020603050405020304" pitchFamily="18" charset="0"/>
                <a:cs typeface="Times New Roman" panose="02020603050405020304" pitchFamily="18" charset="0"/>
              </a:rPr>
              <a:t>macOS</a:t>
            </a:r>
            <a:r>
              <a:rPr lang="fr-FR" sz="2900" dirty="0">
                <a:latin typeface="Times New Roman" panose="02020603050405020304" pitchFamily="18" charset="0"/>
                <a:cs typeface="Times New Roman" panose="02020603050405020304" pitchFamily="18" charset="0"/>
              </a:rPr>
              <a:t>, Linux, Android, iOS ainsi que sur les navigateurs web. </a:t>
            </a:r>
          </a:p>
          <a:p>
            <a:r>
              <a:rPr lang="fr-FR" sz="2900" dirty="0">
                <a:latin typeface="Times New Roman" panose="02020603050405020304" pitchFamily="18" charset="0"/>
                <a:cs typeface="Times New Roman" panose="02020603050405020304" pitchFamily="18" charset="0"/>
              </a:rPr>
              <a:t>La plateforme comptabilise le 21 juillet 2019 plus de 250 millions d'utilisateurs. En 2019, l’entreprise emploie 165 salariés à  San Francisco et est valorisée à 3,5 milliards de dollars. </a:t>
            </a:r>
          </a:p>
          <a:p>
            <a:endParaRPr lang="fr-FR" sz="2900" dirty="0">
              <a:latin typeface="Times New Roman" panose="02020603050405020304" pitchFamily="18" charset="0"/>
              <a:cs typeface="Times New Roman" panose="02020603050405020304" pitchFamily="18" charset="0"/>
            </a:endParaRPr>
          </a:p>
          <a:p>
            <a:r>
              <a:rPr lang="fr-FR" sz="2900" dirty="0">
                <a:latin typeface="Times New Roman" panose="02020603050405020304" pitchFamily="18" charset="0"/>
                <a:cs typeface="Times New Roman" panose="02020603050405020304" pitchFamily="18" charset="0"/>
              </a:rPr>
              <a:t>Discord peut s'utiliser de deux manières différentes : depuis un ordinateur ou depuis son application mobile. Discord, un logiciel gratuit et multiplateforme de chat textuel ou vocal, avant tout dédié au jeu vidéo il a su évoluer et est accessible par tout type d'utilisateur (utilisable sur Internet , PC, Mac ou smartphone).</a:t>
            </a:r>
          </a:p>
          <a:p>
            <a:r>
              <a:rPr lang="fr-FR" sz="2900" dirty="0">
                <a:latin typeface="Times New Roman" panose="02020603050405020304" pitchFamily="18" charset="0"/>
                <a:cs typeface="Times New Roman" panose="02020603050405020304" pitchFamily="18" charset="0"/>
              </a:rPr>
              <a:t>Chaque utilisateur peut fonder un ou plusieurs serveurs gratuitement et en devient dès lors l'administrateur. Selon les permissions du serveur, les utilisateurs peuvent rejoindre ou non les serveurs d'autres utilisateurs, grâce à des invitations</a:t>
            </a:r>
          </a:p>
          <a:p>
            <a:endParaRPr lang="fr-FR" dirty="0"/>
          </a:p>
        </p:txBody>
      </p:sp>
    </p:spTree>
    <p:extLst>
      <p:ext uri="{BB962C8B-B14F-4D97-AF65-F5344CB8AC3E}">
        <p14:creationId xmlns:p14="http://schemas.microsoft.com/office/powerpoint/2010/main" val="384637092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b="1" dirty="0" err="1"/>
              <a:t>Trello</a:t>
            </a:r>
            <a:r>
              <a:rPr lang="fr-FR" sz="5400" b="1" dirty="0"/>
              <a:t> &amp; </a:t>
            </a:r>
            <a:r>
              <a:rPr lang="fr-FR" sz="5400" b="1" dirty="0" err="1"/>
              <a:t>Jira</a:t>
            </a:r>
            <a:endParaRPr lang="fr-FR" sz="5400" dirty="0"/>
          </a:p>
        </p:txBody>
      </p:sp>
      <p:pic>
        <p:nvPicPr>
          <p:cNvPr id="20482" name="Picture 2" descr="https://lh3.googleusercontent.com/2N8rtBYMcFEQzZKfaJBOqFXQX9Y5-cSnyK7qb-Y8R2G-d2TnZ6tcx_KXjHM9ZEW_HqOj6bizoE5byMfkLyfRuMG6klteuZx004usObVGAFWXAyhvCcUl2g3mJyMqfddKbhh_oia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19289" y="3653644"/>
            <a:ext cx="5186539" cy="166342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lh5.googleusercontent.com/Qi2Pd0M4HIU_NZYdS0m5t6iE_AhNvcg2wCikF-dHaPPlIMQNacPLMG9c27o29y1ocIfS0_lf37ipvfcnoJ2ian7VIGa4vSv_kcKHhrRPQoVXibWxKLIUF2HRd7SH7X3bgNW8iYUK"/>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41797" y="3234097"/>
            <a:ext cx="5251891" cy="250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29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0484"/>
                                        </p:tgtEl>
                                        <p:attrNameLst>
                                          <p:attrName>style.visibility</p:attrName>
                                        </p:attrNameLst>
                                      </p:cBhvr>
                                      <p:to>
                                        <p:strVal val="visible"/>
                                      </p:to>
                                    </p:set>
                                    <p:animEffect transition="in" filter="barn(inVertical)">
                                      <p:cBhvr>
                                        <p:cTn id="11"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b="1" i="1" dirty="0"/>
              <a:t>1°) Description</a:t>
            </a:r>
            <a:endParaRPr lang="fr-FR" sz="4800" dirty="0"/>
          </a:p>
        </p:txBody>
      </p:sp>
      <p:sp>
        <p:nvSpPr>
          <p:cNvPr id="3" name="Espace réservé du contenu 2"/>
          <p:cNvSpPr>
            <a:spLocks noGrp="1"/>
          </p:cNvSpPr>
          <p:nvPr>
            <p:ph sz="half" idx="1"/>
          </p:nvPr>
        </p:nvSpPr>
        <p:spPr>
          <a:xfrm>
            <a:off x="812800" y="2404606"/>
            <a:ext cx="5186767" cy="3599316"/>
          </a:xfrm>
        </p:spPr>
        <p:txBody>
          <a:bodyPr>
            <a:noAutofit/>
          </a:bodyPr>
          <a:lstStyle/>
          <a:p>
            <a:pPr fontAlgn="base"/>
            <a:r>
              <a:rPr lang="fr-FR" sz="2800" i="1" dirty="0" err="1">
                <a:solidFill>
                  <a:srgbClr val="00B0F0"/>
                </a:solidFill>
              </a:rPr>
              <a:t>Trello</a:t>
            </a:r>
            <a:r>
              <a:rPr lang="fr-FR" sz="2800" i="1" dirty="0">
                <a:solidFill>
                  <a:srgbClr val="00B0F0"/>
                </a:solidFill>
              </a:rPr>
              <a:t> </a:t>
            </a:r>
          </a:p>
          <a:p>
            <a:pPr marL="0" indent="0">
              <a:buNone/>
            </a:pPr>
            <a:r>
              <a:rPr lang="fr-FR" sz="2000" dirty="0" err="1"/>
              <a:t>Trello</a:t>
            </a:r>
            <a:r>
              <a:rPr lang="fr-FR" sz="2000" dirty="0"/>
              <a:t> est un outil de gestion de projet en ligne, lancé en</a:t>
            </a:r>
            <a:r>
              <a:rPr lang="fr-FR" sz="2000" dirty="0">
                <a:hlinkClick r:id="rId2"/>
              </a:rPr>
              <a:t> </a:t>
            </a:r>
            <a:r>
              <a:rPr lang="fr-FR" sz="2000" dirty="0"/>
              <a:t>Septembre 2011 et inspiré par la méthode</a:t>
            </a:r>
            <a:r>
              <a:rPr lang="fr-FR" sz="2000" dirty="0">
                <a:hlinkClick r:id="rId3"/>
              </a:rPr>
              <a:t> </a:t>
            </a:r>
            <a:r>
              <a:rPr lang="fr-FR" sz="2000" dirty="0"/>
              <a:t>Kanban de Toyota. Il repose sur une organisation des projets en planches listant des cartes, chacune représentant des tâches.</a:t>
            </a:r>
          </a:p>
          <a:p>
            <a:pPr marL="0" indent="0">
              <a:buNone/>
            </a:pPr>
            <a:r>
              <a:rPr lang="fr-FR" sz="2000" dirty="0"/>
              <a:t>En janvier 2011, un prototype, nommé </a:t>
            </a:r>
            <a:r>
              <a:rPr lang="fr-FR" sz="2000" b="1" dirty="0" err="1"/>
              <a:t>Trellis</a:t>
            </a:r>
            <a:r>
              <a:rPr lang="fr-FR" sz="2000" b="1" dirty="0"/>
              <a:t>,</a:t>
            </a:r>
            <a:r>
              <a:rPr lang="fr-FR" sz="2000" dirty="0"/>
              <a:t> est lancé en interne. Après ce prototype, un développement à plein temps de l'outil se met en place. La société </a:t>
            </a:r>
            <a:r>
              <a:rPr lang="fr-FR" sz="2000" b="1" i="1" dirty="0" err="1"/>
              <a:t>Fog</a:t>
            </a:r>
            <a:r>
              <a:rPr lang="fr-FR" sz="2000" b="1" i="1" dirty="0"/>
              <a:t> Creek Software</a:t>
            </a:r>
            <a:r>
              <a:rPr lang="fr-FR" sz="2000" dirty="0"/>
              <a:t> ouvre alors </a:t>
            </a:r>
            <a:r>
              <a:rPr lang="fr-FR" sz="2000" dirty="0" err="1"/>
              <a:t>Trello</a:t>
            </a:r>
            <a:r>
              <a:rPr lang="fr-FR" sz="2000" dirty="0"/>
              <a:t> au public en septembre 2011 après une bêta fermée.</a:t>
            </a:r>
          </a:p>
        </p:txBody>
      </p:sp>
      <p:sp>
        <p:nvSpPr>
          <p:cNvPr id="4" name="Espace réservé du contenu 3"/>
          <p:cNvSpPr>
            <a:spLocks noGrp="1"/>
          </p:cNvSpPr>
          <p:nvPr>
            <p:ph sz="half" idx="2"/>
          </p:nvPr>
        </p:nvSpPr>
        <p:spPr>
          <a:xfrm>
            <a:off x="6621411" y="2551362"/>
            <a:ext cx="4700058" cy="3599316"/>
          </a:xfrm>
        </p:spPr>
        <p:txBody>
          <a:bodyPr>
            <a:normAutofit fontScale="92500" lnSpcReduction="20000"/>
          </a:bodyPr>
          <a:lstStyle/>
          <a:p>
            <a:pPr fontAlgn="base"/>
            <a:r>
              <a:rPr lang="fr-FR" sz="3000" i="1" dirty="0" err="1">
                <a:solidFill>
                  <a:srgbClr val="00B0F0"/>
                </a:solidFill>
              </a:rPr>
              <a:t>Jira</a:t>
            </a:r>
            <a:r>
              <a:rPr lang="fr-FR" sz="3000" i="1" dirty="0">
                <a:solidFill>
                  <a:srgbClr val="00B0F0"/>
                </a:solidFill>
              </a:rPr>
              <a:t> </a:t>
            </a:r>
          </a:p>
          <a:p>
            <a:pPr marL="0" indent="0">
              <a:buNone/>
            </a:pPr>
            <a:r>
              <a:rPr lang="fr-FR" dirty="0" err="1"/>
              <a:t>Jira</a:t>
            </a:r>
            <a:r>
              <a:rPr lang="fr-FR" dirty="0"/>
              <a:t> est un système de suivi de bugs,  de gestion des incidents, et de gestion de projets développé par </a:t>
            </a:r>
            <a:r>
              <a:rPr lang="fr-FR" dirty="0" err="1"/>
              <a:t>Atlassian</a:t>
            </a:r>
            <a:r>
              <a:rPr lang="fr-FR" dirty="0"/>
              <a:t>. En d’autre terme c’est un outil de développement logiciel pour les équipes Agile.</a:t>
            </a:r>
          </a:p>
          <a:p>
            <a:pPr marL="0" indent="0">
              <a:buNone/>
            </a:pPr>
            <a:r>
              <a:rPr lang="fr-FR" dirty="0" err="1"/>
              <a:t>Jira</a:t>
            </a:r>
            <a:r>
              <a:rPr lang="fr-FR" dirty="0"/>
              <a:t> n'est pas un acronyme (JIRA) mais une troncation par aphérèse de </a:t>
            </a:r>
            <a:r>
              <a:rPr lang="fr-FR" dirty="0" err="1"/>
              <a:t>Gojira</a:t>
            </a:r>
            <a:r>
              <a:rPr lang="fr-FR" dirty="0"/>
              <a:t> 2 (le nom japonais de </a:t>
            </a:r>
            <a:r>
              <a:rPr lang="fr-FR" dirty="0" err="1"/>
              <a:t>Godzilla</a:t>
            </a:r>
            <a:r>
              <a:rPr lang="fr-FR" dirty="0"/>
              <a:t>).</a:t>
            </a:r>
            <a:br>
              <a:rPr lang="fr-FR" dirty="0"/>
            </a:br>
            <a:endParaRPr lang="fr-FR" dirty="0"/>
          </a:p>
        </p:txBody>
      </p:sp>
    </p:spTree>
    <p:extLst>
      <p:ext uri="{BB962C8B-B14F-4D97-AF65-F5344CB8AC3E}">
        <p14:creationId xmlns:p14="http://schemas.microsoft.com/office/powerpoint/2010/main" val="109014708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A quoi servent-ils ? (TRELLO &amp; JIRA)</a:t>
            </a:r>
            <a:endParaRPr lang="fr-FR" dirty="0"/>
          </a:p>
        </p:txBody>
      </p:sp>
      <p:sp>
        <p:nvSpPr>
          <p:cNvPr id="3" name="Espace réservé du contenu 2"/>
          <p:cNvSpPr>
            <a:spLocks noGrp="1"/>
          </p:cNvSpPr>
          <p:nvPr>
            <p:ph sz="half" idx="1"/>
          </p:nvPr>
        </p:nvSpPr>
        <p:spPr>
          <a:xfrm>
            <a:off x="225778" y="2600620"/>
            <a:ext cx="5073877" cy="4284061"/>
          </a:xfrm>
        </p:spPr>
        <p:txBody>
          <a:bodyPr>
            <a:normAutofit fontScale="85000" lnSpcReduction="10000"/>
          </a:bodyPr>
          <a:lstStyle/>
          <a:p>
            <a:r>
              <a:rPr lang="fr-FR" b="1" dirty="0"/>
              <a:t>  </a:t>
            </a:r>
            <a:r>
              <a:rPr lang="fr-FR" sz="3200" i="1" dirty="0" err="1">
                <a:solidFill>
                  <a:srgbClr val="00B0F0"/>
                </a:solidFill>
              </a:rPr>
              <a:t>Trello</a:t>
            </a:r>
            <a:endParaRPr lang="fr-FR" sz="3200" i="1" dirty="0">
              <a:solidFill>
                <a:srgbClr val="00B0F0"/>
              </a:solidFill>
            </a:endParaRPr>
          </a:p>
          <a:p>
            <a:pPr marL="0" indent="0">
              <a:buNone/>
            </a:pPr>
            <a:r>
              <a:rPr lang="fr-FR" dirty="0" err="1"/>
              <a:t>Trello</a:t>
            </a:r>
            <a:r>
              <a:rPr lang="fr-FR" dirty="0"/>
              <a:t> sert à faire une plateforme capable d'intégrer des contenus (documents, prototypes, tickets de support...) en provenance d'autres applications. Elle aide les équipes à faire avancer les choses tel que collaborer, gérer des projets et atteindre de nouveaux sommets en matière de productivité. Elle s'articule historiquement autour d'un tableau digital de gestion de projet permettant de répartir les tâches, sous forme de cartes, au sein de colonnes (ou listes dans le langage de </a:t>
            </a:r>
            <a:r>
              <a:rPr lang="fr-FR" dirty="0" err="1"/>
              <a:t>Trello</a:t>
            </a:r>
            <a:r>
              <a:rPr lang="fr-FR" dirty="0"/>
              <a:t>) se déclinant par exemple en "A faire", "En cours" et "Fait".  </a:t>
            </a:r>
          </a:p>
        </p:txBody>
      </p:sp>
      <p:sp>
        <p:nvSpPr>
          <p:cNvPr id="4" name="Espace réservé du contenu 3"/>
          <p:cNvSpPr>
            <a:spLocks noGrp="1"/>
          </p:cNvSpPr>
          <p:nvPr>
            <p:ph sz="half" idx="2"/>
          </p:nvPr>
        </p:nvSpPr>
        <p:spPr>
          <a:xfrm>
            <a:off x="6452078" y="2573938"/>
            <a:ext cx="5356099" cy="3860727"/>
          </a:xfrm>
        </p:spPr>
        <p:txBody>
          <a:bodyPr>
            <a:normAutofit fontScale="85000" lnSpcReduction="10000"/>
          </a:bodyPr>
          <a:lstStyle/>
          <a:p>
            <a:r>
              <a:rPr lang="fr-FR" sz="3300" i="1" dirty="0" err="1">
                <a:solidFill>
                  <a:srgbClr val="00B0F0"/>
                </a:solidFill>
              </a:rPr>
              <a:t>Jira</a:t>
            </a:r>
            <a:endParaRPr lang="fr-FR" sz="3300" i="1" dirty="0">
              <a:solidFill>
                <a:srgbClr val="00B0F0"/>
              </a:solidFill>
            </a:endParaRPr>
          </a:p>
          <a:p>
            <a:pPr marL="0" indent="0">
              <a:buNone/>
            </a:pPr>
            <a:r>
              <a:rPr lang="fr-FR" b="1" dirty="0"/>
              <a:t> </a:t>
            </a:r>
            <a:r>
              <a:rPr lang="fr-FR" dirty="0" err="1"/>
              <a:t>Jira</a:t>
            </a:r>
            <a:r>
              <a:rPr lang="fr-FR" dirty="0"/>
              <a:t> permet d'aider les équipes de tous types à gérer leur travail et répondre à leurs besoins. À l'origine, </a:t>
            </a:r>
            <a:r>
              <a:rPr lang="fr-FR" dirty="0" err="1"/>
              <a:t>Jira</a:t>
            </a:r>
            <a:r>
              <a:rPr lang="fr-FR" dirty="0"/>
              <a:t> a été pensé comme un outil de suivi des bugs et des tickets. Mais aujourd'hui, elle est devenue un puissant outil de gestion du travail pour toutes sortes de cas d'usage, de la gestion des exigences et des cas de test au développement logiciel Agile.</a:t>
            </a:r>
          </a:p>
        </p:txBody>
      </p:sp>
    </p:spTree>
    <p:extLst>
      <p:ext uri="{BB962C8B-B14F-4D97-AF65-F5344CB8AC3E}">
        <p14:creationId xmlns:p14="http://schemas.microsoft.com/office/powerpoint/2010/main" val="2589940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Modes de fonctionnement:</a:t>
            </a:r>
            <a:endParaRPr lang="fr-FR" dirty="0"/>
          </a:p>
        </p:txBody>
      </p:sp>
      <p:sp>
        <p:nvSpPr>
          <p:cNvPr id="3" name="Espace réservé du contenu 2"/>
          <p:cNvSpPr>
            <a:spLocks noGrp="1"/>
          </p:cNvSpPr>
          <p:nvPr>
            <p:ph sz="half" idx="1"/>
          </p:nvPr>
        </p:nvSpPr>
        <p:spPr>
          <a:xfrm>
            <a:off x="146756" y="2336872"/>
            <a:ext cx="4481688" cy="5226684"/>
          </a:xfrm>
        </p:spPr>
        <p:txBody>
          <a:bodyPr>
            <a:normAutofit fontScale="47500" lnSpcReduction="20000"/>
          </a:bodyPr>
          <a:lstStyle/>
          <a:p>
            <a:pPr fontAlgn="base"/>
            <a:r>
              <a:rPr lang="fr-FR" sz="5900" b="1" i="1" dirty="0">
                <a:solidFill>
                  <a:srgbClr val="00B0F0"/>
                </a:solidFill>
              </a:rPr>
              <a:t>TRELLO:</a:t>
            </a:r>
          </a:p>
          <a:p>
            <a:pPr marL="0" indent="0">
              <a:buNone/>
            </a:pPr>
            <a:r>
              <a:rPr lang="fr-FR" sz="3400" dirty="0"/>
              <a:t>Trello est un outil collaboratif. Ce qui signifie que plusieurs personnes peuvent éditer et participer en temps réel à un même tableau. Cela est idéal pour gérer l’avancement de projets ou travaux avec vos équipes ou différents acteurs d’un projet.</a:t>
            </a:r>
          </a:p>
          <a:p>
            <a:pPr marL="0" indent="0">
              <a:buNone/>
            </a:pPr>
            <a:r>
              <a:rPr lang="fr-FR" sz="3400" dirty="0"/>
              <a:t>L’outil permet également d’optimiser votre organisation.</a:t>
            </a:r>
          </a:p>
          <a:p>
            <a:pPr marL="0" indent="0">
              <a:buNone/>
            </a:pPr>
            <a:r>
              <a:rPr lang="fr-FR" sz="3400" dirty="0"/>
              <a:t>Le système de carte et de colonnes permet de visualiser en temps réel l’avancement d’un projet.</a:t>
            </a:r>
            <a:br>
              <a:rPr lang="fr-FR" dirty="0"/>
            </a:br>
            <a:endParaRPr lang="fr-FR" dirty="0"/>
          </a:p>
        </p:txBody>
      </p:sp>
      <p:sp>
        <p:nvSpPr>
          <p:cNvPr id="4" name="Espace réservé du contenu 3"/>
          <p:cNvSpPr>
            <a:spLocks noGrp="1"/>
          </p:cNvSpPr>
          <p:nvPr>
            <p:ph sz="half" idx="2"/>
          </p:nvPr>
        </p:nvSpPr>
        <p:spPr>
          <a:xfrm>
            <a:off x="6576256" y="2336872"/>
            <a:ext cx="5186766" cy="3781705"/>
          </a:xfrm>
        </p:spPr>
        <p:txBody>
          <a:bodyPr>
            <a:normAutofit fontScale="47500" lnSpcReduction="20000"/>
          </a:bodyPr>
          <a:lstStyle/>
          <a:p>
            <a:r>
              <a:rPr lang="fr-FR" sz="5100" b="1" i="1" dirty="0">
                <a:solidFill>
                  <a:srgbClr val="00B0F0"/>
                </a:solidFill>
              </a:rPr>
              <a:t>Les colonnes et les cartes</a:t>
            </a:r>
          </a:p>
          <a:p>
            <a:r>
              <a:rPr lang="fr-FR" sz="2900" b="1" dirty="0"/>
              <a:t>Les colonnes</a:t>
            </a:r>
          </a:p>
          <a:p>
            <a:pPr marL="0" indent="0">
              <a:buNone/>
            </a:pPr>
            <a:r>
              <a:rPr lang="fr-FR" sz="2900" dirty="0"/>
              <a:t>Lorsque vous créez un tableau, vous allez pouvoir y ajouter des colonnes. Chaque colonne comporte un titre visant une action précise.</a:t>
            </a:r>
            <a:endParaRPr lang="fr-FR" sz="2900" b="1" dirty="0"/>
          </a:p>
          <a:p>
            <a:pPr marL="0" indent="0">
              <a:buNone/>
            </a:pPr>
            <a:r>
              <a:rPr lang="fr-FR" sz="2900" dirty="0"/>
              <a:t>Par exemple : « à faire », « en cours », « terminé ». Ces colonnes peuvent être aussi nombreuses que nécessaire.</a:t>
            </a:r>
            <a:r>
              <a:rPr lang="fr-FR" sz="2900" b="1" dirty="0"/>
              <a:t> </a:t>
            </a:r>
          </a:p>
          <a:p>
            <a:r>
              <a:rPr lang="fr-FR" sz="2900" b="1" dirty="0"/>
              <a:t>Les cartes:</a:t>
            </a:r>
          </a:p>
          <a:p>
            <a:pPr marL="0" indent="0">
              <a:buNone/>
            </a:pPr>
            <a:r>
              <a:rPr lang="fr-FR" sz="2900" dirty="0"/>
              <a:t>Elles correspondent aux tâches à effectuer. Chaque carte représente une tâche à accomplir.</a:t>
            </a:r>
          </a:p>
          <a:p>
            <a:pPr marL="0" indent="0">
              <a:buNone/>
            </a:pPr>
            <a:r>
              <a:rPr lang="fr-FR" sz="2900" dirty="0"/>
              <a:t>Ces cartes vont être disposées dans les colonnes adéquates et glissées d’une colonne à l’autre en fonction de l’avancement du projet. C’est notamment grâce à cela que vous pourrez observer l’avancement d’un travail en cours.</a:t>
            </a:r>
            <a:br>
              <a:rPr lang="fr-FR" sz="2900" dirty="0"/>
            </a:br>
            <a:endParaRPr lang="fr-FR" sz="2900" dirty="0"/>
          </a:p>
        </p:txBody>
      </p:sp>
    </p:spTree>
    <p:extLst>
      <p:ext uri="{BB962C8B-B14F-4D97-AF65-F5344CB8AC3E}">
        <p14:creationId xmlns:p14="http://schemas.microsoft.com/office/powerpoint/2010/main" val="163203826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Modes de fonctionnement (suite)</a:t>
            </a:r>
            <a:endParaRPr lang="fr-FR" dirty="0"/>
          </a:p>
        </p:txBody>
      </p:sp>
      <p:pic>
        <p:nvPicPr>
          <p:cNvPr id="21506" name="Picture 2" descr="https://lh4.googleusercontent.com/8HDUmIL4d1nOBMpMx1lM4Xza8F9Pvlpb_xCIun-7Cp9coKAu68F2ya8XxP8zPd6q--37J2NQgDJMaLSlabxFFtVHWJcCSYqBBIn7UDNA3yPNwysLH4wxTW06iSGXzuoLNvqHyEZ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0177" y="2269066"/>
            <a:ext cx="9008533" cy="435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66642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Modes de fonctionnement (suite)</a:t>
            </a:r>
            <a:endParaRPr lang="fr-FR" dirty="0"/>
          </a:p>
        </p:txBody>
      </p:sp>
      <p:sp>
        <p:nvSpPr>
          <p:cNvPr id="4" name="Espace réservé du texte 3"/>
          <p:cNvSpPr>
            <a:spLocks noGrp="1"/>
          </p:cNvSpPr>
          <p:nvPr>
            <p:ph type="body" sz="half" idx="2"/>
          </p:nvPr>
        </p:nvSpPr>
        <p:spPr>
          <a:xfrm>
            <a:off x="240054" y="2336873"/>
            <a:ext cx="4049723" cy="3885078"/>
          </a:xfrm>
        </p:spPr>
        <p:txBody>
          <a:bodyPr/>
          <a:lstStyle/>
          <a:p>
            <a:pPr fontAlgn="base"/>
            <a:r>
              <a:rPr lang="fr-FR" sz="3200" b="1" i="1" dirty="0">
                <a:solidFill>
                  <a:srgbClr val="00B0F0"/>
                </a:solidFill>
              </a:rPr>
              <a:t>     - JIRA:</a:t>
            </a:r>
          </a:p>
          <a:p>
            <a:r>
              <a:rPr lang="fr-FR" dirty="0"/>
              <a:t>Dans </a:t>
            </a:r>
            <a:r>
              <a:rPr lang="fr-FR" b="1" dirty="0" err="1"/>
              <a:t>Jira</a:t>
            </a:r>
            <a:r>
              <a:rPr lang="fr-FR" dirty="0"/>
              <a:t> Software, les projets </a:t>
            </a:r>
            <a:r>
              <a:rPr lang="fr-FR" dirty="0" err="1"/>
              <a:t>Scrum</a:t>
            </a:r>
            <a:r>
              <a:rPr lang="fr-FR" dirty="0"/>
              <a:t> et Kanban comprennent différentes fonctionnalités pour aider les équipes utilisant l'un ou l'autre. Pour les équipes </a:t>
            </a:r>
            <a:r>
              <a:rPr lang="fr-FR" dirty="0" err="1"/>
              <a:t>Scrum</a:t>
            </a:r>
            <a:r>
              <a:rPr lang="fr-FR" dirty="0"/>
              <a:t> : sélectionnez </a:t>
            </a:r>
            <a:r>
              <a:rPr lang="fr-FR" dirty="0" err="1"/>
              <a:t>Backlog</a:t>
            </a:r>
            <a:r>
              <a:rPr lang="fr-FR" dirty="0"/>
              <a:t> dans le menu de projet sur la gauche, puis appuyez sur + Créer un ticket pour commencer à ajouter du travail au </a:t>
            </a:r>
            <a:r>
              <a:rPr lang="fr-FR" dirty="0" err="1"/>
              <a:t>backlog</a:t>
            </a:r>
            <a:r>
              <a:rPr lang="fr-FR" dirty="0"/>
              <a:t> de votre équipe</a:t>
            </a:r>
          </a:p>
        </p:txBody>
      </p:sp>
      <p:pic>
        <p:nvPicPr>
          <p:cNvPr id="22530" name="Picture 2" descr="https://lh5.googleusercontent.com/iNwwJkdrtxMHXqqjp--KgTeAGstHr58VBdTcMpwt9QRpgURbniPn_625pPX4DMOUmfRcftEAY8lnmBnmTkUH7gcOIEP1GW4tgONWakxU9tAaHFJKDjk6QMf2Ns3lAjFKzIzzcuc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9777" y="2246489"/>
            <a:ext cx="7337778" cy="4323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73692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5400" b="1" dirty="0"/>
              <a:t>Différences entre </a:t>
            </a:r>
            <a:r>
              <a:rPr lang="fr-FR" sz="5400" b="1" dirty="0" err="1"/>
              <a:t>Trello</a:t>
            </a:r>
            <a:r>
              <a:rPr lang="fr-FR" sz="5400" b="1" dirty="0"/>
              <a:t> &amp; </a:t>
            </a:r>
            <a:r>
              <a:rPr lang="fr-FR" sz="5400" b="1" dirty="0" err="1"/>
              <a:t>Jira</a:t>
            </a:r>
            <a:endParaRPr lang="fr-FR" sz="5400" dirty="0"/>
          </a:p>
        </p:txBody>
      </p:sp>
      <p:sp>
        <p:nvSpPr>
          <p:cNvPr id="3" name="Espace réservé du texte 2"/>
          <p:cNvSpPr>
            <a:spLocks noGrp="1"/>
          </p:cNvSpPr>
          <p:nvPr>
            <p:ph type="body" idx="1"/>
          </p:nvPr>
        </p:nvSpPr>
        <p:spPr>
          <a:xfrm>
            <a:off x="149869" y="3386004"/>
            <a:ext cx="4472327" cy="693135"/>
          </a:xfrm>
        </p:spPr>
        <p:txBody>
          <a:bodyPr>
            <a:noAutofit/>
          </a:bodyPr>
          <a:lstStyle/>
          <a:p>
            <a:r>
              <a:rPr lang="fr-FR" sz="3200" dirty="0">
                <a:solidFill>
                  <a:srgbClr val="00B0F0"/>
                </a:solidFill>
              </a:rPr>
              <a:t>Les différentes versions </a:t>
            </a:r>
            <a:endParaRPr lang="fr-FR" sz="4000" dirty="0">
              <a:solidFill>
                <a:srgbClr val="00B0F0"/>
              </a:solidFill>
            </a:endParaRPr>
          </a:p>
        </p:txBody>
      </p:sp>
      <p:sp>
        <p:nvSpPr>
          <p:cNvPr id="4" name="Espace réservé du contenu 3"/>
          <p:cNvSpPr>
            <a:spLocks noGrp="1"/>
          </p:cNvSpPr>
          <p:nvPr>
            <p:ph sz="half" idx="2"/>
          </p:nvPr>
        </p:nvSpPr>
        <p:spPr>
          <a:xfrm>
            <a:off x="3467552" y="3650162"/>
            <a:ext cx="6319748" cy="2617254"/>
          </a:xfrm>
        </p:spPr>
        <p:txBody>
          <a:bodyPr>
            <a:normAutofit fontScale="92500" lnSpcReduction="20000"/>
          </a:bodyPr>
          <a:lstStyle/>
          <a:p>
            <a:pPr fontAlgn="base"/>
            <a:r>
              <a:rPr lang="fr-FR" b="1" i="1" dirty="0">
                <a:solidFill>
                  <a:srgbClr val="00B0F0"/>
                </a:solidFill>
              </a:rPr>
              <a:t>TRELLO:</a:t>
            </a:r>
          </a:p>
          <a:p>
            <a:pPr marL="0" indent="0">
              <a:buNone/>
            </a:pPr>
            <a:r>
              <a:rPr lang="fr-FR" dirty="0"/>
              <a:t>Aux côtés de son édition gratuite (</a:t>
            </a:r>
            <a:r>
              <a:rPr lang="fr-FR" b="1" dirty="0" err="1"/>
              <a:t>Trello</a:t>
            </a:r>
            <a:r>
              <a:rPr lang="fr-FR" dirty="0"/>
              <a:t> Free), </a:t>
            </a:r>
            <a:r>
              <a:rPr lang="fr-FR" b="1" dirty="0" err="1"/>
              <a:t>Trello</a:t>
            </a:r>
            <a:r>
              <a:rPr lang="fr-FR" dirty="0"/>
              <a:t> se décline en deux </a:t>
            </a:r>
            <a:r>
              <a:rPr lang="fr-FR" b="1" dirty="0"/>
              <a:t>versions</a:t>
            </a:r>
            <a:r>
              <a:rPr lang="fr-FR" dirty="0"/>
              <a:t> payantes : </a:t>
            </a:r>
            <a:r>
              <a:rPr lang="fr-FR" b="1" i="1" dirty="0"/>
              <a:t>Business Class et Entreprise. </a:t>
            </a:r>
            <a:endParaRPr lang="fr-FR" dirty="0"/>
          </a:p>
          <a:p>
            <a:pPr fontAlgn="base"/>
            <a:r>
              <a:rPr lang="fr-FR" b="1" i="1" dirty="0">
                <a:solidFill>
                  <a:srgbClr val="00B0F0"/>
                </a:solidFill>
              </a:rPr>
              <a:t>JIRA:</a:t>
            </a:r>
          </a:p>
          <a:p>
            <a:pPr marL="0" indent="0">
              <a:buNone/>
            </a:pPr>
            <a:r>
              <a:rPr lang="fr-FR" dirty="0"/>
              <a:t>Il y a trois produits construits autour de la plateforme </a:t>
            </a:r>
            <a:r>
              <a:rPr lang="fr-FR" dirty="0" err="1"/>
              <a:t>Jira</a:t>
            </a:r>
            <a:r>
              <a:rPr lang="fr-FR" dirty="0"/>
              <a:t> : </a:t>
            </a:r>
            <a:r>
              <a:rPr lang="fr-FR" b="1" i="1" dirty="0" err="1"/>
              <a:t>Jira</a:t>
            </a:r>
            <a:r>
              <a:rPr lang="fr-FR" b="1" i="1" dirty="0"/>
              <a:t> Software, </a:t>
            </a:r>
            <a:r>
              <a:rPr lang="fr-FR" b="1" i="1" dirty="0" err="1"/>
              <a:t>Jira</a:t>
            </a:r>
            <a:r>
              <a:rPr lang="fr-FR" b="1" i="1" dirty="0"/>
              <a:t> Service Management, et </a:t>
            </a:r>
            <a:r>
              <a:rPr lang="fr-FR" b="1" i="1" dirty="0" err="1"/>
              <a:t>Jira</a:t>
            </a:r>
            <a:r>
              <a:rPr lang="fr-FR" b="1" i="1" dirty="0"/>
              <a:t> </a:t>
            </a:r>
            <a:r>
              <a:rPr lang="fr-FR" b="1" i="1" dirty="0" err="1"/>
              <a:t>Work</a:t>
            </a:r>
            <a:r>
              <a:rPr lang="fr-FR" b="1" i="1" dirty="0"/>
              <a:t> Management.</a:t>
            </a:r>
            <a:endParaRPr lang="fr-FR" dirty="0"/>
          </a:p>
        </p:txBody>
      </p:sp>
      <p:sp>
        <p:nvSpPr>
          <p:cNvPr id="7" name="Rectangle 6"/>
          <p:cNvSpPr/>
          <p:nvPr/>
        </p:nvSpPr>
        <p:spPr>
          <a:xfrm>
            <a:off x="2252982" y="2022763"/>
            <a:ext cx="8748889" cy="707886"/>
          </a:xfrm>
          <a:prstGeom prst="rect">
            <a:avLst/>
          </a:prstGeom>
        </p:spPr>
        <p:txBody>
          <a:bodyPr wrap="square">
            <a:spAutoFit/>
          </a:bodyPr>
          <a:lstStyle/>
          <a:p>
            <a:r>
              <a:rPr lang="fr-FR" sz="2000" i="1" dirty="0" err="1">
                <a:latin typeface="Times New Roman" panose="02020603050405020304" pitchFamily="18" charset="0"/>
              </a:rPr>
              <a:t>Trello</a:t>
            </a:r>
            <a:r>
              <a:rPr lang="fr-FR" sz="2000" i="1" dirty="0">
                <a:latin typeface="Times New Roman" panose="02020603050405020304" pitchFamily="18" charset="0"/>
              </a:rPr>
              <a:t> est basé exclusivement sur le cloud, alors que </a:t>
            </a:r>
            <a:r>
              <a:rPr lang="fr-FR" sz="2000" i="1" dirty="0" err="1">
                <a:latin typeface="Times New Roman" panose="02020603050405020304" pitchFamily="18" charset="0"/>
              </a:rPr>
              <a:t>Jira</a:t>
            </a:r>
            <a:r>
              <a:rPr lang="fr-FR" sz="2000" i="1" dirty="0">
                <a:latin typeface="Times New Roman" panose="02020603050405020304" pitchFamily="18" charset="0"/>
              </a:rPr>
              <a:t> vous donne le choix : installation sur site et sur votre propre serveur, ou installation sur le cloud.</a:t>
            </a:r>
            <a:endParaRPr lang="fr-FR" sz="2000" i="1" dirty="0"/>
          </a:p>
        </p:txBody>
      </p:sp>
      <p:sp>
        <p:nvSpPr>
          <p:cNvPr id="8" name="Rectangle 7"/>
          <p:cNvSpPr/>
          <p:nvPr/>
        </p:nvSpPr>
        <p:spPr>
          <a:xfrm>
            <a:off x="2127236" y="6300741"/>
            <a:ext cx="6514925" cy="461665"/>
          </a:xfrm>
          <a:prstGeom prst="rect">
            <a:avLst/>
          </a:prstGeom>
        </p:spPr>
        <p:txBody>
          <a:bodyPr wrap="none">
            <a:spAutoFit/>
          </a:bodyPr>
          <a:lstStyle/>
          <a:p>
            <a:r>
              <a:rPr lang="fr-FR" sz="2400" b="1" dirty="0">
                <a:latin typeface="Times New Roman" panose="02020603050405020304" pitchFamily="18" charset="0"/>
              </a:rPr>
              <a:t>La version la plus récentes est la </a:t>
            </a:r>
            <a:r>
              <a:rPr lang="fr-FR" sz="2400" b="1" dirty="0">
                <a:solidFill>
                  <a:srgbClr val="00B0F0"/>
                </a:solidFill>
                <a:latin typeface="Times New Roman" panose="02020603050405020304" pitchFamily="18" charset="0"/>
              </a:rPr>
              <a:t>version 8.16.1 </a:t>
            </a:r>
            <a:r>
              <a:rPr lang="fr-FR" sz="2400" dirty="0">
                <a:solidFill>
                  <a:srgbClr val="000000"/>
                </a:solidFill>
                <a:latin typeface="Times New Roman" panose="02020603050405020304" pitchFamily="18" charset="0"/>
              </a:rPr>
              <a:t> </a:t>
            </a:r>
            <a:r>
              <a:rPr lang="fr-FR" dirty="0">
                <a:solidFill>
                  <a:srgbClr val="000000"/>
                </a:solidFill>
                <a:latin typeface="Times New Roman" panose="02020603050405020304" pitchFamily="18" charset="0"/>
              </a:rPr>
              <a:t> </a:t>
            </a:r>
            <a:endParaRPr lang="fr-FR" dirty="0"/>
          </a:p>
        </p:txBody>
      </p:sp>
    </p:spTree>
    <p:extLst>
      <p:ext uri="{BB962C8B-B14F-4D97-AF65-F5344CB8AC3E}">
        <p14:creationId xmlns:p14="http://schemas.microsoft.com/office/powerpoint/2010/main" val="16877331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Sont ils gratuits? (TRELLO &amp; JIRA)</a:t>
            </a:r>
            <a:endParaRPr lang="fr-FR" dirty="0"/>
          </a:p>
        </p:txBody>
      </p:sp>
      <p:sp>
        <p:nvSpPr>
          <p:cNvPr id="4" name="Espace réservé du texte 3"/>
          <p:cNvSpPr>
            <a:spLocks noGrp="1"/>
          </p:cNvSpPr>
          <p:nvPr>
            <p:ph type="body" sz="half" idx="2"/>
          </p:nvPr>
        </p:nvSpPr>
        <p:spPr>
          <a:xfrm>
            <a:off x="680321" y="2370738"/>
            <a:ext cx="9786180" cy="4086506"/>
          </a:xfrm>
        </p:spPr>
        <p:txBody>
          <a:bodyPr>
            <a:normAutofit/>
          </a:bodyPr>
          <a:lstStyle/>
          <a:p>
            <a:r>
              <a:rPr lang="fr-FR" sz="2000" b="1" dirty="0"/>
              <a:t>En ce qui concerne </a:t>
            </a:r>
            <a:r>
              <a:rPr lang="fr-FR" sz="2000" b="1" dirty="0" err="1"/>
              <a:t>Trello</a:t>
            </a:r>
            <a:r>
              <a:rPr lang="fr-FR" sz="2000" b="1" dirty="0"/>
              <a:t>, la version de base est gratuite, tandis qu'une formule payante permet d'obtenir des services supplémentaires. Le service est disponible en plusieurs langues.</a:t>
            </a:r>
          </a:p>
          <a:p>
            <a:br>
              <a:rPr lang="fr-FR" sz="2000" b="1" dirty="0"/>
            </a:br>
            <a:r>
              <a:rPr lang="fr-FR" sz="2000" b="1" dirty="0"/>
              <a:t>Pour Jira, </a:t>
            </a:r>
            <a:r>
              <a:rPr lang="fr-FR" sz="2000" b="1" dirty="0" err="1"/>
              <a:t>Atlassian</a:t>
            </a:r>
            <a:r>
              <a:rPr lang="fr-FR" sz="2000" b="1" dirty="0"/>
              <a:t> propose Jira gratuitement pour un essai de 7 jours. En hébergement </a:t>
            </a:r>
            <a:r>
              <a:rPr lang="fr-FR" sz="2000" b="1" i="1" dirty="0"/>
              <a:t>cloud</a:t>
            </a:r>
            <a:r>
              <a:rPr lang="fr-FR" sz="2000" b="1" dirty="0"/>
              <a:t>, il coûte entre 10 $ par utilisateur jusqu'à 10 utilisateurs et 7 $ par utilisateur au-delà. En auto-hébergement, il est vendu entre 10 $ en une fois et 24 000 $ / an, en fonction du nombre d'utilisateurs et des fonctionnalités, avec une réduction de 50 % pour les licences universitaires</a:t>
            </a:r>
          </a:p>
        </p:txBody>
      </p:sp>
    </p:spTree>
    <p:extLst>
      <p:ext uri="{BB962C8B-B14F-4D97-AF65-F5344CB8AC3E}">
        <p14:creationId xmlns:p14="http://schemas.microsoft.com/office/powerpoint/2010/main" val="1691073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Leurs avantages et inconvénients (</a:t>
            </a:r>
            <a:r>
              <a:rPr lang="fr-FR" b="1" dirty="0" err="1"/>
              <a:t>Trello</a:t>
            </a:r>
            <a:r>
              <a:rPr lang="fr-FR" b="1" dirty="0"/>
              <a:t> &amp; </a:t>
            </a:r>
            <a:r>
              <a:rPr lang="fr-FR" b="1" dirty="0" err="1"/>
              <a:t>Jira</a:t>
            </a:r>
            <a:r>
              <a:rPr lang="fr-FR" b="1" dirty="0"/>
              <a:t>)</a:t>
            </a:r>
            <a:endParaRPr lang="fr-FR" dirty="0"/>
          </a:p>
        </p:txBody>
      </p:sp>
      <p:sp>
        <p:nvSpPr>
          <p:cNvPr id="3" name="Espace réservé du contenu 2"/>
          <p:cNvSpPr>
            <a:spLocks noGrp="1"/>
          </p:cNvSpPr>
          <p:nvPr>
            <p:ph idx="1"/>
          </p:nvPr>
        </p:nvSpPr>
        <p:spPr>
          <a:xfrm>
            <a:off x="5351891" y="2382102"/>
            <a:ext cx="5608336" cy="3736476"/>
          </a:xfrm>
        </p:spPr>
        <p:txBody>
          <a:bodyPr>
            <a:normAutofit fontScale="70000" lnSpcReduction="20000"/>
          </a:bodyPr>
          <a:lstStyle/>
          <a:p>
            <a:r>
              <a:rPr lang="fr-FR" sz="4600" b="1" dirty="0" err="1">
                <a:solidFill>
                  <a:srgbClr val="00B0F0"/>
                </a:solidFill>
              </a:rPr>
              <a:t>Jira</a:t>
            </a:r>
            <a:r>
              <a:rPr lang="fr-FR" sz="4600" b="1" dirty="0">
                <a:solidFill>
                  <a:srgbClr val="00B0F0"/>
                </a:solidFill>
              </a:rPr>
              <a:t> :</a:t>
            </a:r>
          </a:p>
          <a:p>
            <a:r>
              <a:rPr lang="fr-FR" i="1" dirty="0">
                <a:solidFill>
                  <a:srgbClr val="00B0F0"/>
                </a:solidFill>
              </a:rPr>
              <a:t>Les qualités de </a:t>
            </a:r>
            <a:r>
              <a:rPr lang="fr-FR" i="1" dirty="0" err="1">
                <a:solidFill>
                  <a:srgbClr val="00B0F0"/>
                </a:solidFill>
              </a:rPr>
              <a:t>Jira</a:t>
            </a:r>
            <a:r>
              <a:rPr lang="fr-FR" i="1" dirty="0">
                <a:solidFill>
                  <a:srgbClr val="00B0F0"/>
                </a:solidFill>
              </a:rPr>
              <a:t>:</a:t>
            </a:r>
            <a:endParaRPr lang="fr-FR" dirty="0">
              <a:solidFill>
                <a:srgbClr val="00B0F0"/>
              </a:solidFill>
            </a:endParaRPr>
          </a:p>
          <a:p>
            <a:pPr marL="0" indent="0">
              <a:buNone/>
            </a:pPr>
            <a:r>
              <a:rPr lang="fr-FR" dirty="0" err="1"/>
              <a:t>Jira</a:t>
            </a:r>
            <a:r>
              <a:rPr lang="fr-FR" dirty="0"/>
              <a:t> est un outil populaire répondant à des besoins pour un système de</a:t>
            </a:r>
            <a:r>
              <a:rPr lang="fr-FR" dirty="0">
                <a:hlinkClick r:id="rId2"/>
              </a:rPr>
              <a:t> </a:t>
            </a:r>
            <a:r>
              <a:rPr lang="fr-FR" dirty="0"/>
              <a:t>gestion de projets et des incidents, et cela s’explique par ses qualités ci - dessous :</a:t>
            </a:r>
          </a:p>
          <a:p>
            <a:pPr fontAlgn="base"/>
            <a:r>
              <a:rPr lang="fr-FR" dirty="0"/>
              <a:t>très complet… voire trop complet</a:t>
            </a:r>
          </a:p>
          <a:p>
            <a:pPr fontAlgn="base"/>
            <a:r>
              <a:rPr lang="fr-FR" dirty="0"/>
              <a:t>de nombreux plugins complémentaires</a:t>
            </a:r>
          </a:p>
          <a:p>
            <a:pPr fontAlgn="base"/>
            <a:r>
              <a:rPr lang="fr-FR" dirty="0"/>
              <a:t>des</a:t>
            </a:r>
            <a:r>
              <a:rPr lang="fr-FR" dirty="0">
                <a:hlinkClick r:id="rId3"/>
              </a:rPr>
              <a:t> </a:t>
            </a:r>
            <a:r>
              <a:rPr lang="fr-FR" u="sng" dirty="0" err="1">
                <a:hlinkClick r:id="rId3"/>
              </a:rPr>
              <a:t>boards</a:t>
            </a:r>
            <a:r>
              <a:rPr lang="fr-FR" u="sng" dirty="0">
                <a:hlinkClick r:id="rId3"/>
              </a:rPr>
              <a:t> dissociés des workflows</a:t>
            </a:r>
            <a:endParaRPr lang="fr-FR" dirty="0"/>
          </a:p>
          <a:p>
            <a:pPr fontAlgn="base"/>
            <a:r>
              <a:rPr lang="fr-FR" dirty="0"/>
              <a:t>un </a:t>
            </a:r>
            <a:r>
              <a:rPr lang="fr-FR" dirty="0" err="1"/>
              <a:t>requêteur</a:t>
            </a:r>
            <a:r>
              <a:rPr lang="fr-FR" dirty="0"/>
              <a:t> JQL (sorte de SQL) pour créer des filtres</a:t>
            </a:r>
          </a:p>
          <a:p>
            <a:pPr fontAlgn="base"/>
            <a:r>
              <a:rPr lang="fr-FR" dirty="0"/>
              <a:t>capacité de faire plusieurs sprints</a:t>
            </a:r>
          </a:p>
          <a:p>
            <a:pPr fontAlgn="base"/>
            <a:r>
              <a:rPr lang="fr-FR" dirty="0"/>
              <a:t>capacité d’avoir plusieurs </a:t>
            </a:r>
            <a:r>
              <a:rPr lang="fr-FR" dirty="0" err="1"/>
              <a:t>boards</a:t>
            </a:r>
            <a:r>
              <a:rPr lang="fr-FR" dirty="0"/>
              <a:t> pour un projet ou un </a:t>
            </a:r>
            <a:r>
              <a:rPr lang="fr-FR" dirty="0" err="1"/>
              <a:t>board</a:t>
            </a:r>
            <a:r>
              <a:rPr lang="fr-FR" dirty="0"/>
              <a:t> pour plusieurs projets</a:t>
            </a:r>
          </a:p>
          <a:p>
            <a:endParaRPr lang="fr-FR" dirty="0"/>
          </a:p>
        </p:txBody>
      </p:sp>
      <p:sp>
        <p:nvSpPr>
          <p:cNvPr id="4" name="Espace réservé du texte 3"/>
          <p:cNvSpPr>
            <a:spLocks noGrp="1"/>
          </p:cNvSpPr>
          <p:nvPr>
            <p:ph type="body" sz="half" idx="2"/>
          </p:nvPr>
        </p:nvSpPr>
        <p:spPr>
          <a:xfrm>
            <a:off x="124178" y="2336873"/>
            <a:ext cx="4368800" cy="3984906"/>
          </a:xfrm>
        </p:spPr>
        <p:txBody>
          <a:bodyPr>
            <a:normAutofit/>
          </a:bodyPr>
          <a:lstStyle/>
          <a:p>
            <a:r>
              <a:rPr lang="fr-FR" sz="2800" b="1" i="1" dirty="0">
                <a:solidFill>
                  <a:srgbClr val="00B0F0"/>
                </a:solidFill>
              </a:rPr>
              <a:t>     -</a:t>
            </a:r>
            <a:r>
              <a:rPr lang="fr-FR" sz="2800" b="1" i="1" dirty="0" err="1">
                <a:solidFill>
                  <a:srgbClr val="00B0F0"/>
                </a:solidFill>
              </a:rPr>
              <a:t>Trello</a:t>
            </a:r>
            <a:r>
              <a:rPr lang="fr-FR" sz="2800" b="1" i="1" dirty="0">
                <a:solidFill>
                  <a:srgbClr val="00B0F0"/>
                </a:solidFill>
              </a:rPr>
              <a:t> :</a:t>
            </a:r>
            <a:endParaRPr lang="fr-FR" sz="2800" b="1" dirty="0">
              <a:solidFill>
                <a:srgbClr val="00B0F0"/>
              </a:solidFill>
            </a:endParaRPr>
          </a:p>
          <a:p>
            <a:r>
              <a:rPr lang="fr-FR" sz="1800" b="1" i="1" dirty="0"/>
              <a:t> </a:t>
            </a:r>
            <a:r>
              <a:rPr lang="fr-FR" sz="1800" b="1" i="1" dirty="0">
                <a:solidFill>
                  <a:srgbClr val="00B0F0"/>
                </a:solidFill>
              </a:rPr>
              <a:t>. Points forts</a:t>
            </a:r>
            <a:endParaRPr lang="fr-FR" sz="1800" b="1" dirty="0">
              <a:solidFill>
                <a:srgbClr val="00B0F0"/>
              </a:solidFill>
            </a:endParaRPr>
          </a:p>
          <a:p>
            <a:pPr fontAlgn="base"/>
            <a:r>
              <a:rPr lang="fr-FR" sz="1800" dirty="0"/>
              <a:t>Une agilité avérée</a:t>
            </a:r>
          </a:p>
          <a:p>
            <a:pPr fontAlgn="base"/>
            <a:r>
              <a:rPr lang="fr-FR" sz="1800" dirty="0"/>
              <a:t>Une prise en main rapide et facile</a:t>
            </a:r>
          </a:p>
          <a:p>
            <a:pPr fontAlgn="base"/>
            <a:r>
              <a:rPr lang="fr-FR" sz="1800" dirty="0"/>
              <a:t>Une traçabilité des actions menées</a:t>
            </a:r>
          </a:p>
          <a:p>
            <a:pPr fontAlgn="base"/>
            <a:r>
              <a:rPr lang="fr-FR" sz="1800" dirty="0"/>
              <a:t>Partage d’information et de ressources faciles avec des organisations externes</a:t>
            </a:r>
          </a:p>
          <a:p>
            <a:r>
              <a:rPr lang="fr-FR" sz="1800" b="1" i="1" dirty="0">
                <a:solidFill>
                  <a:srgbClr val="00B0F0"/>
                </a:solidFill>
              </a:rPr>
              <a:t> . Limites</a:t>
            </a:r>
            <a:endParaRPr lang="fr-FR" sz="1800" b="1" dirty="0">
              <a:solidFill>
                <a:srgbClr val="00B0F0"/>
              </a:solidFill>
            </a:endParaRPr>
          </a:p>
          <a:p>
            <a:pPr fontAlgn="base"/>
            <a:r>
              <a:rPr lang="fr-FR" sz="1800" dirty="0"/>
              <a:t>Inadapté à des projets trop volumineux</a:t>
            </a:r>
          </a:p>
          <a:p>
            <a:pPr fontAlgn="base"/>
            <a:r>
              <a:rPr lang="fr-FR" sz="1800" dirty="0"/>
              <a:t>Il faut aimer le principe !</a:t>
            </a:r>
          </a:p>
          <a:p>
            <a:endParaRPr lang="fr-FR" dirty="0"/>
          </a:p>
        </p:txBody>
      </p:sp>
    </p:spTree>
    <p:extLst>
      <p:ext uri="{BB962C8B-B14F-4D97-AF65-F5344CB8AC3E}">
        <p14:creationId xmlns:p14="http://schemas.microsoft.com/office/powerpoint/2010/main" val="33820955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3.googleusercontent.com/8Jj8uZL7yFka-_4WjB7vE_LIJXFeUUMWQ4rwU6OYYnxBJXK77nryzPpL_zSQ28NCoWG2CfRbrifucQsi-z52gY9ntl4orpucQUeQU3xPAKznA-8kfwgtwjL42haCvgoG4Gjwbc7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767" y="686529"/>
            <a:ext cx="4344233" cy="16549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0257" y="2607734"/>
            <a:ext cx="9435254" cy="3600986"/>
          </a:xfrm>
          <a:prstGeom prst="rect">
            <a:avLst/>
          </a:prstGeom>
        </p:spPr>
        <p:txBody>
          <a:bodyPr wrap="square">
            <a:spAutoFit/>
          </a:bodyPr>
          <a:lstStyle/>
          <a:p>
            <a:pPr algn="ctr" fontAlgn="base">
              <a:buFont typeface="+mj-lt"/>
              <a:buAutoNum type="arabicPeriod"/>
            </a:pPr>
            <a:r>
              <a:rPr lang="fr-FR" sz="3600" b="1" u="sng" dirty="0">
                <a:solidFill>
                  <a:srgbClr val="00B0F0"/>
                </a:solidFill>
                <a:latin typeface="Times New Roman" panose="02020603050405020304" pitchFamily="18" charset="0"/>
              </a:rPr>
              <a:t>Description et son mode de fonctionnement</a:t>
            </a:r>
            <a:endParaRPr lang="fr-FR" sz="3600" b="1" dirty="0">
              <a:solidFill>
                <a:srgbClr val="00B0F0"/>
              </a:solidFill>
              <a:latin typeface="Times New Roman" panose="02020603050405020304" pitchFamily="18" charset="0"/>
            </a:endParaRPr>
          </a:p>
          <a:p>
            <a:pPr algn="just"/>
            <a:r>
              <a:rPr lang="fr-FR" sz="2400" dirty="0">
                <a:solidFill>
                  <a:schemeClr val="tx1">
                    <a:lumMod val="95000"/>
                  </a:schemeClr>
                </a:solidFill>
                <a:latin typeface="Times New Roman" panose="02020603050405020304" pitchFamily="18" charset="0"/>
              </a:rPr>
              <a:t>Git est un système de contrôle de version qu’on télécharge sur notre ordinateur si nous souhaitons collaborer avec d'autres développeurs sur un projet de codage, elle permet de suivre les modifications de votre code et d'organiser vos projets de développement.</a:t>
            </a:r>
            <a:endParaRPr lang="fr-FR" sz="2400" dirty="0">
              <a:solidFill>
                <a:schemeClr val="tx1">
                  <a:lumMod val="95000"/>
                </a:schemeClr>
              </a:solidFill>
            </a:endParaRPr>
          </a:p>
          <a:p>
            <a:r>
              <a:rPr lang="fr-FR" sz="2400" dirty="0">
                <a:solidFill>
                  <a:schemeClr val="tx1">
                    <a:lumMod val="95000"/>
                  </a:schemeClr>
                </a:solidFill>
                <a:latin typeface="Times New Roman" panose="02020603050405020304" pitchFamily="18" charset="0"/>
              </a:rPr>
              <a:t>Dans un logiciel de gestion de versions comme </a:t>
            </a:r>
            <a:r>
              <a:rPr lang="fr-FR" sz="2400" b="1" dirty="0">
                <a:solidFill>
                  <a:schemeClr val="tx1">
                    <a:lumMod val="95000"/>
                  </a:schemeClr>
                </a:solidFill>
                <a:latin typeface="Times New Roman" panose="02020603050405020304" pitchFamily="18" charset="0"/>
              </a:rPr>
              <a:t>Git</a:t>
            </a:r>
            <a:r>
              <a:rPr lang="fr-FR" sz="2400" dirty="0">
                <a:solidFill>
                  <a:schemeClr val="tx1">
                    <a:lumMod val="95000"/>
                  </a:schemeClr>
                </a:solidFill>
                <a:latin typeface="Times New Roman" panose="02020603050405020304" pitchFamily="18" charset="0"/>
              </a:rPr>
              <a:t>, un dépôt représente une copie du projet. Chaque développeur qui travaille sur le projet possède donc une copie du dépôt. Dans chaque dépôt, on trouve les fichiers du projet ainsi que leur historique</a:t>
            </a:r>
            <a:endParaRPr lang="fr-FR" sz="2400" dirty="0">
              <a:solidFill>
                <a:schemeClr val="tx1">
                  <a:lumMod val="95000"/>
                </a:schemeClr>
              </a:solidFill>
            </a:endParaRPr>
          </a:p>
        </p:txBody>
      </p:sp>
    </p:spTree>
    <p:extLst>
      <p:ext uri="{BB962C8B-B14F-4D97-AF65-F5344CB8AC3E}">
        <p14:creationId xmlns:p14="http://schemas.microsoft.com/office/powerpoint/2010/main" val="2719900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Leurs avantages et inconvénients (</a:t>
            </a:r>
            <a:r>
              <a:rPr lang="fr-FR" b="1" dirty="0" err="1"/>
              <a:t>Trello</a:t>
            </a:r>
            <a:r>
              <a:rPr lang="fr-FR" b="1" dirty="0"/>
              <a:t> &amp; </a:t>
            </a:r>
            <a:r>
              <a:rPr lang="fr-FR" b="1" dirty="0" err="1"/>
              <a:t>Jira</a:t>
            </a:r>
            <a:r>
              <a:rPr lang="fr-FR" b="1" dirty="0"/>
              <a:t>) suite…</a:t>
            </a:r>
            <a:endParaRPr lang="fr-FR" dirty="0"/>
          </a:p>
        </p:txBody>
      </p:sp>
      <p:sp>
        <p:nvSpPr>
          <p:cNvPr id="3" name="Espace réservé du contenu 2"/>
          <p:cNvSpPr>
            <a:spLocks noGrp="1"/>
          </p:cNvSpPr>
          <p:nvPr>
            <p:ph idx="1"/>
          </p:nvPr>
        </p:nvSpPr>
        <p:spPr>
          <a:xfrm>
            <a:off x="5294489" y="2336872"/>
            <a:ext cx="6264049" cy="4521124"/>
          </a:xfrm>
        </p:spPr>
        <p:txBody>
          <a:bodyPr>
            <a:normAutofit fontScale="47500" lnSpcReduction="20000"/>
          </a:bodyPr>
          <a:lstStyle/>
          <a:p>
            <a:pPr marL="0" indent="0">
              <a:buNone/>
            </a:pPr>
            <a:r>
              <a:rPr lang="fr-FR" sz="3500" dirty="0"/>
              <a:t>Je n’ai pas tout citer mais </a:t>
            </a:r>
            <a:r>
              <a:rPr lang="fr-FR" sz="3500" dirty="0" err="1"/>
              <a:t>Jira</a:t>
            </a:r>
            <a:r>
              <a:rPr lang="fr-FR" sz="3500" dirty="0"/>
              <a:t> possède un grand nombre de qualités indéniables.</a:t>
            </a:r>
          </a:p>
          <a:p>
            <a:r>
              <a:rPr lang="fr-FR" sz="4000" b="1" i="1" dirty="0">
                <a:solidFill>
                  <a:srgbClr val="00B0F0"/>
                </a:solidFill>
              </a:rPr>
              <a:t>Les défauts de </a:t>
            </a:r>
            <a:r>
              <a:rPr lang="fr-FR" sz="4000" b="1" i="1" dirty="0" err="1">
                <a:solidFill>
                  <a:srgbClr val="00B0F0"/>
                </a:solidFill>
              </a:rPr>
              <a:t>Jira</a:t>
            </a:r>
            <a:endParaRPr lang="fr-FR" sz="4000" b="1" i="1" dirty="0">
              <a:solidFill>
                <a:srgbClr val="00B0F0"/>
              </a:solidFill>
            </a:endParaRPr>
          </a:p>
          <a:p>
            <a:pPr marL="0" indent="0">
              <a:buNone/>
            </a:pPr>
            <a:r>
              <a:rPr lang="fr-FR" sz="3500" dirty="0"/>
              <a:t>Cependant, malgré toutes ces fonctionnalités de qualité offertes par </a:t>
            </a:r>
            <a:r>
              <a:rPr lang="fr-FR" sz="3500" dirty="0" err="1"/>
              <a:t>Jira</a:t>
            </a:r>
            <a:r>
              <a:rPr lang="fr-FR" sz="3500" dirty="0"/>
              <a:t>, il n’est pas exempt de défaut qu’il faut connaître avant de se lancer dessus. Voici les principaux défauts que je peux formuler sur cet outil :</a:t>
            </a:r>
          </a:p>
          <a:p>
            <a:pPr fontAlgn="base"/>
            <a:r>
              <a:rPr lang="fr-FR" sz="3500" dirty="0"/>
              <a:t>hors IT, les gens ont de grandes difficultés pour l’utiliser voire le boudent</a:t>
            </a:r>
          </a:p>
          <a:p>
            <a:pPr fontAlgn="base"/>
            <a:r>
              <a:rPr lang="fr-FR" sz="3500" dirty="0"/>
              <a:t>son ergonomie est encore à ce jour trop complexe</a:t>
            </a:r>
          </a:p>
          <a:p>
            <a:pPr fontAlgn="base"/>
            <a:r>
              <a:rPr lang="fr-FR" sz="3500" dirty="0"/>
              <a:t>les plugins sont vite inutilisables quand on tord son </a:t>
            </a:r>
            <a:r>
              <a:rPr lang="fr-FR" sz="3500" dirty="0" err="1"/>
              <a:t>Jira</a:t>
            </a:r>
            <a:endParaRPr lang="fr-FR" sz="3500" dirty="0"/>
          </a:p>
          <a:p>
            <a:pPr fontAlgn="base"/>
            <a:r>
              <a:rPr lang="fr-FR" sz="3500" dirty="0"/>
              <a:t>il faut pas mal de temps pour réussir à le maîtriser</a:t>
            </a:r>
          </a:p>
          <a:p>
            <a:pPr fontAlgn="base"/>
            <a:r>
              <a:rPr lang="fr-FR" sz="3500" dirty="0"/>
              <a:t>une seule assignation possible par demande</a:t>
            </a:r>
          </a:p>
          <a:p>
            <a:pPr fontAlgn="base"/>
            <a:r>
              <a:rPr lang="fr-FR" sz="3500" dirty="0"/>
              <a:t>version à installer impose une gestion des serveurs</a:t>
            </a:r>
          </a:p>
          <a:p>
            <a:pPr fontAlgn="base"/>
            <a:r>
              <a:rPr lang="fr-FR" sz="3500" dirty="0"/>
              <a:t>répond beaucoup mieux aux soucis de données sensibles (RGPD, HDS, brevets, etc…)</a:t>
            </a:r>
          </a:p>
          <a:p>
            <a:endParaRPr lang="fr-FR" dirty="0"/>
          </a:p>
        </p:txBody>
      </p:sp>
      <p:sp>
        <p:nvSpPr>
          <p:cNvPr id="4" name="Espace réservé du texte 3"/>
          <p:cNvSpPr>
            <a:spLocks noGrp="1"/>
          </p:cNvSpPr>
          <p:nvPr>
            <p:ph type="body" sz="half" idx="2"/>
          </p:nvPr>
        </p:nvSpPr>
        <p:spPr>
          <a:xfrm>
            <a:off x="135467" y="2336872"/>
            <a:ext cx="4334933" cy="3599317"/>
          </a:xfrm>
        </p:spPr>
        <p:txBody>
          <a:bodyPr/>
          <a:lstStyle/>
          <a:p>
            <a:pPr fontAlgn="base"/>
            <a:r>
              <a:rPr lang="fr-FR" sz="2000" dirty="0"/>
              <a:t>. gestion de droits complets</a:t>
            </a:r>
          </a:p>
          <a:p>
            <a:pPr fontAlgn="base"/>
            <a:r>
              <a:rPr lang="fr-FR" sz="2000" dirty="0"/>
              <a:t>. connectable avec de nombreux outils externes</a:t>
            </a:r>
          </a:p>
          <a:p>
            <a:pPr fontAlgn="base"/>
            <a:r>
              <a:rPr lang="fr-FR" sz="2000" dirty="0"/>
              <a:t>. possible de configurer de nouveaux champs</a:t>
            </a:r>
          </a:p>
          <a:p>
            <a:pPr fontAlgn="base"/>
            <a:r>
              <a:rPr lang="fr-FR" sz="2000" dirty="0"/>
              <a:t>. de nombreux charts plus ou moins bien fait</a:t>
            </a:r>
          </a:p>
          <a:p>
            <a:pPr fontAlgn="base"/>
            <a:r>
              <a:rPr lang="fr-FR" sz="2000" dirty="0"/>
              <a:t>. version cloud ou version à installer </a:t>
            </a:r>
            <a:r>
              <a:rPr lang="fr-FR" sz="2000" dirty="0" err="1"/>
              <a:t>soit-même</a:t>
            </a:r>
            <a:endParaRPr lang="fr-FR" sz="2000" dirty="0"/>
          </a:p>
          <a:p>
            <a:endParaRPr lang="fr-FR" dirty="0"/>
          </a:p>
        </p:txBody>
      </p:sp>
    </p:spTree>
    <p:extLst>
      <p:ext uri="{BB962C8B-B14F-4D97-AF65-F5344CB8AC3E}">
        <p14:creationId xmlns:p14="http://schemas.microsoft.com/office/powerpoint/2010/main" val="20642115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22" y="2232883"/>
            <a:ext cx="10374488" cy="4555093"/>
          </a:xfrm>
          <a:prstGeom prst="rect">
            <a:avLst/>
          </a:prstGeom>
        </p:spPr>
        <p:txBody>
          <a:bodyPr wrap="square">
            <a:spAutoFit/>
          </a:bodyPr>
          <a:lstStyle/>
          <a:p>
            <a:pPr algn="just">
              <a:spcBef>
                <a:spcPts val="1200"/>
              </a:spcBef>
              <a:spcAft>
                <a:spcPts val="1200"/>
              </a:spcAft>
            </a:pPr>
            <a:r>
              <a:rPr lang="fr-FR" sz="3200" b="1" dirty="0">
                <a:latin typeface="Times New Roman" panose="02020603050405020304" pitchFamily="18" charset="0"/>
              </a:rPr>
              <a:t>Si </a:t>
            </a:r>
            <a:r>
              <a:rPr lang="fr-FR" sz="3200" b="1" dirty="0" err="1">
                <a:latin typeface="Times New Roman" panose="02020603050405020304" pitchFamily="18" charset="0"/>
              </a:rPr>
              <a:t>Jira</a:t>
            </a:r>
            <a:r>
              <a:rPr lang="fr-FR" sz="3200" b="1" dirty="0">
                <a:latin typeface="Times New Roman" panose="02020603050405020304" pitchFamily="18" charset="0"/>
              </a:rPr>
              <a:t> est une </a:t>
            </a:r>
            <a:r>
              <a:rPr lang="fr-FR" sz="3200" b="1" dirty="0" err="1">
                <a:latin typeface="Times New Roman" panose="02020603050405020304" pitchFamily="18" charset="0"/>
              </a:rPr>
              <a:t>une</a:t>
            </a:r>
            <a:r>
              <a:rPr lang="fr-FR" sz="3200" b="1" dirty="0">
                <a:latin typeface="Times New Roman" panose="02020603050405020304" pitchFamily="18" charset="0"/>
              </a:rPr>
              <a:t> grosse boîte d’outils de gestion de projet agile, il est très complexe à prendre en main. Il n’est pas rare de voir de nombreux pôles le bouder et de ne voir l’outil utilisé que par les membres de l’IT.</a:t>
            </a:r>
            <a:endParaRPr lang="fr-FR" sz="3200" b="1" dirty="0"/>
          </a:p>
          <a:p>
            <a:pPr algn="just">
              <a:spcBef>
                <a:spcPts val="1200"/>
              </a:spcBef>
              <a:spcAft>
                <a:spcPts val="1200"/>
              </a:spcAft>
            </a:pPr>
            <a:r>
              <a:rPr lang="fr-FR" sz="3200" b="1">
                <a:latin typeface="Times New Roman" panose="02020603050405020304" pitchFamily="18" charset="0"/>
              </a:rPr>
              <a:t>Il est </a:t>
            </a:r>
            <a:r>
              <a:rPr lang="fr-FR" sz="3200" b="1" dirty="0">
                <a:latin typeface="Times New Roman" panose="02020603050405020304" pitchFamily="18" charset="0"/>
              </a:rPr>
              <a:t>possible d’avoir Jira héberger sur ses propres serveurs et donc de bien mieux répondre aux problématiques de données sensibles.</a:t>
            </a:r>
            <a:endParaRPr lang="fr-FR" sz="3200" b="1" dirty="0"/>
          </a:p>
          <a:p>
            <a:br>
              <a:rPr lang="fr-FR" dirty="0"/>
            </a:br>
            <a:endParaRPr lang="fr-FR" dirty="0"/>
          </a:p>
        </p:txBody>
      </p:sp>
      <p:sp>
        <p:nvSpPr>
          <p:cNvPr id="3" name="ZoneTexte 2"/>
          <p:cNvSpPr txBox="1"/>
          <p:nvPr/>
        </p:nvSpPr>
        <p:spPr>
          <a:xfrm>
            <a:off x="10656710" y="1016001"/>
            <a:ext cx="1614312" cy="646331"/>
          </a:xfrm>
          <a:prstGeom prst="rect">
            <a:avLst/>
          </a:prstGeom>
          <a:noFill/>
        </p:spPr>
        <p:txBody>
          <a:bodyPr wrap="square" rtlCol="0">
            <a:spAutoFit/>
          </a:bodyPr>
          <a:lstStyle/>
          <a:p>
            <a:r>
              <a:rPr lang="fr-FR" sz="3600" b="1" dirty="0"/>
              <a:t>SUITE</a:t>
            </a:r>
          </a:p>
        </p:txBody>
      </p:sp>
    </p:spTree>
    <p:extLst>
      <p:ext uri="{BB962C8B-B14F-4D97-AF65-F5344CB8AC3E}">
        <p14:creationId xmlns:p14="http://schemas.microsoft.com/office/powerpoint/2010/main" val="72039769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Comment avoir des comptes avec les deux</a:t>
            </a:r>
            <a:endParaRPr lang="fr-FR" dirty="0"/>
          </a:p>
        </p:txBody>
      </p:sp>
      <p:sp>
        <p:nvSpPr>
          <p:cNvPr id="3" name="Rectangle 2"/>
          <p:cNvSpPr/>
          <p:nvPr/>
        </p:nvSpPr>
        <p:spPr>
          <a:xfrm>
            <a:off x="1165100" y="2184526"/>
            <a:ext cx="8463679" cy="2554545"/>
          </a:xfrm>
          <a:prstGeom prst="rect">
            <a:avLst/>
          </a:prstGeom>
        </p:spPr>
        <p:txBody>
          <a:bodyPr wrap="square">
            <a:spAutoFit/>
          </a:bodyPr>
          <a:lstStyle/>
          <a:p>
            <a:r>
              <a:rPr lang="fr-FR" sz="3200" b="1" dirty="0">
                <a:latin typeface="Times New Roman" panose="02020603050405020304" pitchFamily="18" charset="0"/>
              </a:rPr>
              <a:t>Pour s’inscrire sur </a:t>
            </a:r>
            <a:r>
              <a:rPr lang="fr-FR" sz="3200" b="1" dirty="0" err="1">
                <a:latin typeface="Times New Roman" panose="02020603050405020304" pitchFamily="18" charset="0"/>
              </a:rPr>
              <a:t>trello</a:t>
            </a:r>
            <a:r>
              <a:rPr lang="fr-FR" sz="3200" b="1" dirty="0">
                <a:latin typeface="Times New Roman" panose="02020603050405020304" pitchFamily="18" charset="0"/>
              </a:rPr>
              <a:t> comme sur </a:t>
            </a:r>
            <a:r>
              <a:rPr lang="fr-FR" sz="3200" b="1" dirty="0" err="1">
                <a:latin typeface="Times New Roman" panose="02020603050405020304" pitchFamily="18" charset="0"/>
              </a:rPr>
              <a:t>jira</a:t>
            </a:r>
            <a:r>
              <a:rPr lang="fr-FR" sz="3200" b="1" dirty="0">
                <a:latin typeface="Times New Roman" panose="02020603050405020304" pitchFamily="18" charset="0"/>
              </a:rPr>
              <a:t>, il y’a des étape à suivre:</a:t>
            </a:r>
            <a:endParaRPr lang="fr-FR" sz="3200" b="1" dirty="0"/>
          </a:p>
          <a:p>
            <a:br>
              <a:rPr lang="fr-FR" sz="3200" b="1" dirty="0"/>
            </a:br>
            <a:r>
              <a:rPr lang="fr-FR" sz="3200" b="1" dirty="0">
                <a:latin typeface="Times New Roman" panose="02020603050405020304" pitchFamily="18" charset="0"/>
              </a:rPr>
              <a:t>Pour résumer, il suffit juste d’avoir un compte sur </a:t>
            </a:r>
            <a:r>
              <a:rPr lang="fr-FR" sz="3200" b="1" dirty="0" err="1">
                <a:latin typeface="Times New Roman" panose="02020603050405020304" pitchFamily="18" charset="0"/>
              </a:rPr>
              <a:t>Atlassian</a:t>
            </a:r>
            <a:r>
              <a:rPr lang="fr-FR" sz="3200" b="1" dirty="0">
                <a:latin typeface="Times New Roman" panose="02020603050405020304" pitchFamily="18" charset="0"/>
              </a:rPr>
              <a:t> pour utiliser les deux services.</a:t>
            </a:r>
            <a:endParaRPr lang="fr-FR" sz="3200" b="1" dirty="0"/>
          </a:p>
        </p:txBody>
      </p:sp>
    </p:spTree>
    <p:extLst>
      <p:ext uri="{BB962C8B-B14F-4D97-AF65-F5344CB8AC3E}">
        <p14:creationId xmlns:p14="http://schemas.microsoft.com/office/powerpoint/2010/main" val="330651502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Comment avoir des comptes avec les deux</a:t>
            </a:r>
            <a:endParaRPr lang="fr-FR" dirty="0"/>
          </a:p>
        </p:txBody>
      </p:sp>
      <p:sp>
        <p:nvSpPr>
          <p:cNvPr id="3" name="Rectangle 2"/>
          <p:cNvSpPr/>
          <p:nvPr/>
        </p:nvSpPr>
        <p:spPr>
          <a:xfrm>
            <a:off x="10675893" y="970531"/>
            <a:ext cx="1516107" cy="646331"/>
          </a:xfrm>
          <a:prstGeom prst="rect">
            <a:avLst/>
          </a:prstGeom>
        </p:spPr>
        <p:txBody>
          <a:bodyPr wrap="square">
            <a:spAutoFit/>
          </a:bodyPr>
          <a:lstStyle/>
          <a:p>
            <a:r>
              <a:rPr lang="fr-FR" sz="3600" b="1" dirty="0"/>
              <a:t>SUITE</a:t>
            </a:r>
          </a:p>
        </p:txBody>
      </p:sp>
      <p:sp>
        <p:nvSpPr>
          <p:cNvPr id="4" name="Rectangle 3"/>
          <p:cNvSpPr/>
          <p:nvPr/>
        </p:nvSpPr>
        <p:spPr>
          <a:xfrm>
            <a:off x="587023" y="3117123"/>
            <a:ext cx="4176888" cy="2246769"/>
          </a:xfrm>
          <a:prstGeom prst="rect">
            <a:avLst/>
          </a:prstGeom>
        </p:spPr>
        <p:txBody>
          <a:bodyPr wrap="square">
            <a:spAutoFit/>
          </a:bodyPr>
          <a:lstStyle/>
          <a:p>
            <a:r>
              <a:rPr lang="fr-FR" sz="2800" dirty="0"/>
              <a:t>On clique sur le bouton </a:t>
            </a:r>
            <a:r>
              <a:rPr lang="fr-FR" sz="2800" b="1" i="1" dirty="0"/>
              <a:t>“S’inscrire”</a:t>
            </a:r>
            <a:r>
              <a:rPr lang="fr-FR" sz="2800" b="1" dirty="0"/>
              <a:t> </a:t>
            </a:r>
            <a:r>
              <a:rPr lang="fr-FR" sz="2800" dirty="0"/>
              <a:t>à droite sur la partie supérieure de la page d'accueil de </a:t>
            </a:r>
            <a:r>
              <a:rPr lang="fr-FR" sz="2800" dirty="0" err="1"/>
              <a:t>Trello</a:t>
            </a:r>
            <a:r>
              <a:rPr lang="fr-FR" sz="2800" dirty="0"/>
              <a:t> ou </a:t>
            </a:r>
            <a:r>
              <a:rPr lang="fr-FR" sz="2800" dirty="0" err="1"/>
              <a:t>Jira</a:t>
            </a:r>
            <a:r>
              <a:rPr lang="fr-FR" sz="2800" dirty="0"/>
              <a:t>.</a:t>
            </a:r>
          </a:p>
        </p:txBody>
      </p:sp>
      <p:sp>
        <p:nvSpPr>
          <p:cNvPr id="5" name="Rectangle 4"/>
          <p:cNvSpPr/>
          <p:nvPr/>
        </p:nvSpPr>
        <p:spPr>
          <a:xfrm>
            <a:off x="1136490" y="2532348"/>
            <a:ext cx="2688172" cy="584775"/>
          </a:xfrm>
          <a:prstGeom prst="rect">
            <a:avLst/>
          </a:prstGeom>
        </p:spPr>
        <p:txBody>
          <a:bodyPr wrap="none">
            <a:spAutoFit/>
          </a:bodyPr>
          <a:lstStyle/>
          <a:p>
            <a:r>
              <a:rPr lang="fr-FR" sz="3200" b="1" dirty="0" err="1">
                <a:solidFill>
                  <a:srgbClr val="00B0F0"/>
                </a:solidFill>
              </a:rPr>
              <a:t>Trello</a:t>
            </a:r>
            <a:r>
              <a:rPr lang="fr-FR" sz="3200" b="1" dirty="0">
                <a:solidFill>
                  <a:srgbClr val="00B0F0"/>
                </a:solidFill>
              </a:rPr>
              <a:t> &amp; </a:t>
            </a:r>
            <a:r>
              <a:rPr lang="fr-FR" sz="3200" b="1" dirty="0" err="1">
                <a:solidFill>
                  <a:srgbClr val="00B0F0"/>
                </a:solidFill>
              </a:rPr>
              <a:t>Jira</a:t>
            </a:r>
            <a:r>
              <a:rPr lang="fr-FR" sz="3200" b="1" dirty="0">
                <a:solidFill>
                  <a:srgbClr val="00B0F0"/>
                </a:solidFill>
              </a:rPr>
              <a:t>:</a:t>
            </a:r>
          </a:p>
        </p:txBody>
      </p:sp>
      <p:pic>
        <p:nvPicPr>
          <p:cNvPr id="6" name="Picture 2" descr="https://lh3.googleusercontent.com/96EDFvpGiSxr0zfsbFCktmvW3HPlVT54fJbApcTRPYe_P-My_mx6BZiUOfr8NDRsQTiz9kxWsekNBFpOcj0qpl2j7Mj5ZQyA6SFsAksSVWq4vI3hewBChcd6xrqd7NoxRH-9Rk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19" y="5540722"/>
            <a:ext cx="4574054" cy="7905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1507" y="2532348"/>
            <a:ext cx="4092181" cy="646331"/>
          </a:xfrm>
          <a:prstGeom prst="rect">
            <a:avLst/>
          </a:prstGeom>
        </p:spPr>
        <p:txBody>
          <a:bodyPr wrap="square">
            <a:spAutoFit/>
          </a:bodyPr>
          <a:lstStyle/>
          <a:p>
            <a:r>
              <a:rPr lang="fr-FR" b="1" dirty="0">
                <a:latin typeface="Times New Roman" panose="02020603050405020304" pitchFamily="18" charset="0"/>
              </a:rPr>
              <a:t>Puis renseigner l’adresse mail à utiliser, tapez sur continuer</a:t>
            </a:r>
            <a:endParaRPr lang="fr-FR" b="1" dirty="0"/>
          </a:p>
        </p:txBody>
      </p:sp>
      <p:pic>
        <p:nvPicPr>
          <p:cNvPr id="8" name="Picture 4" descr="https://lh6.googleusercontent.com/qzuGY4JsyY3NOZvhbmE2nmxVkkqMQ-R-nFXzqkT42Ur4n0zr7avwn0nxxnGhIYySZRsB3Q01PEq1-b7m6iNutFoUGd-vX7cUWXAKEWHEdk_yPAWQNZLOMz2bG1_McvdxjldvdY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1507" y="3178679"/>
            <a:ext cx="3716161" cy="343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17422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80116" y="1117600"/>
            <a:ext cx="8007350" cy="4860387"/>
          </a:xfrm>
          <a:prstGeom prst="rect">
            <a:avLst/>
          </a:prstGeom>
        </p:spPr>
      </p:pic>
    </p:spTree>
    <p:extLst>
      <p:ext uri="{BB962C8B-B14F-4D97-AF65-F5344CB8AC3E}">
        <p14:creationId xmlns:p14="http://schemas.microsoft.com/office/powerpoint/2010/main" val="423906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350" y="109249"/>
            <a:ext cx="7234673" cy="1323439"/>
          </a:xfrm>
          <a:prstGeom prst="rect">
            <a:avLst/>
          </a:prstGeom>
        </p:spPr>
        <p:txBody>
          <a:bodyPr wrap="square">
            <a:spAutoFit/>
          </a:bodyPr>
          <a:lstStyle/>
          <a:p>
            <a:r>
              <a:rPr lang="fr-FR" sz="4000" b="1" u="sng" dirty="0">
                <a:latin typeface="Arial Rounded MT Bold" panose="020F0704030504030204" pitchFamily="34" charset="0"/>
              </a:rPr>
              <a:t>Pour installer et configurer “git” sur Windows</a:t>
            </a:r>
            <a:endParaRPr lang="fr-FR" sz="4000" b="1" dirty="0">
              <a:latin typeface="Arial Rounded MT Bold" panose="020F0704030504030204" pitchFamily="34" charset="0"/>
            </a:endParaRPr>
          </a:p>
        </p:txBody>
      </p:sp>
      <p:pic>
        <p:nvPicPr>
          <p:cNvPr id="3074" name="Picture 2" descr="https://lh6.googleusercontent.com/_ChHii80J5Edn5BY9SHk0a7yJELv96l9oQuulLXA6jQ3Bb3yHcpWinwn68efg_Gz5lPaPZ6-tnm304bqHqnX_fMQkPWDZl19BQD3UH78PXQRrjvPW_wm7noa6-biNhqOljyaBj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846" y="1776549"/>
            <a:ext cx="7495359" cy="455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764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245" y="593071"/>
            <a:ext cx="7506789" cy="3031599"/>
          </a:xfrm>
          <a:prstGeom prst="rect">
            <a:avLst/>
          </a:prstGeom>
        </p:spPr>
        <p:txBody>
          <a:bodyPr wrap="square">
            <a:spAutoFit/>
          </a:bodyPr>
          <a:lstStyle/>
          <a:p>
            <a:pPr marL="457200" algn="just">
              <a:spcBef>
                <a:spcPts val="1500"/>
              </a:spcBef>
              <a:spcAft>
                <a:spcPts val="800"/>
              </a:spcAft>
            </a:pPr>
            <a:r>
              <a:rPr lang="fr-FR" sz="3600" b="1" dirty="0">
                <a:latin typeface="Arial Rounded MT Bold" panose="020F0704030504030204" pitchFamily="34" charset="0"/>
              </a:rPr>
              <a:t>Prérequis:</a:t>
            </a:r>
          </a:p>
          <a:p>
            <a:pPr marL="190500" algn="just" fontAlgn="base">
              <a:buFont typeface="Arial" panose="020B0604020202020204" pitchFamily="34" charset="0"/>
              <a:buChar char="•"/>
            </a:pPr>
            <a:r>
              <a:rPr lang="fr-FR" sz="2000" dirty="0">
                <a:latin typeface="Times New Roman" panose="02020603050405020304" pitchFamily="18" charset="0"/>
              </a:rPr>
              <a:t>Un accès internet.</a:t>
            </a:r>
          </a:p>
          <a:p>
            <a:pPr marL="190500" algn="just" fontAlgn="base">
              <a:spcAft>
                <a:spcPts val="3400"/>
              </a:spcAft>
              <a:buFont typeface="Arial" panose="020B0604020202020204" pitchFamily="34" charset="0"/>
              <a:buChar char="•"/>
            </a:pPr>
            <a:r>
              <a:rPr lang="fr-FR" sz="2000" dirty="0">
                <a:latin typeface="Times New Roman" panose="02020603050405020304" pitchFamily="18" charset="0"/>
              </a:rPr>
              <a:t>Les droits administrateurs sur votre machine.</a:t>
            </a:r>
          </a:p>
          <a:p>
            <a:pPr algn="just"/>
            <a:r>
              <a:rPr lang="fr-FR" sz="2000" dirty="0">
                <a:latin typeface="Times New Roman" panose="02020603050405020304" pitchFamily="18" charset="0"/>
              </a:rPr>
              <a:t>Téléchargez simplement le fichier </a:t>
            </a:r>
            <a:r>
              <a:rPr lang="fr-FR" sz="2000" b="1" dirty="0">
                <a:latin typeface="Times New Roman" panose="02020603050405020304" pitchFamily="18" charset="0"/>
              </a:rPr>
              <a:t>.</a:t>
            </a:r>
            <a:r>
              <a:rPr lang="fr-FR" sz="2000" b="1" dirty="0" err="1">
                <a:latin typeface="Times New Roman" panose="02020603050405020304" pitchFamily="18" charset="0"/>
              </a:rPr>
              <a:t>exe</a:t>
            </a:r>
            <a:r>
              <a:rPr lang="fr-FR" sz="2000" dirty="0">
                <a:latin typeface="Times New Roman" panose="02020603050405020304" pitchFamily="18" charset="0"/>
              </a:rPr>
              <a:t> d’installation depuis la page officielle de git via le lien</a:t>
            </a:r>
            <a:r>
              <a:rPr lang="fr-FR" sz="2000" b="1" i="1" dirty="0">
                <a:latin typeface="Times New Roman" panose="02020603050405020304" pitchFamily="18" charset="0"/>
              </a:rPr>
              <a:t> </a:t>
            </a:r>
            <a:r>
              <a:rPr lang="fr-FR" sz="2000" b="1" i="1" u="sng" dirty="0">
                <a:latin typeface="Times New Roman" panose="02020603050405020304" pitchFamily="18" charset="0"/>
                <a:hlinkClick r:id="rId2"/>
              </a:rPr>
              <a:t>https://git-scm.com/</a:t>
            </a:r>
            <a:endParaRPr lang="fr-FR" sz="2000" dirty="0"/>
          </a:p>
          <a:p>
            <a:r>
              <a:rPr lang="fr-FR" sz="2000" dirty="0">
                <a:latin typeface="Times New Roman" panose="02020603050405020304" pitchFamily="18" charset="0"/>
              </a:rPr>
              <a:t>Attention: Bien vérifier que la version qui vous est proposée est celle de votre système.</a:t>
            </a:r>
            <a:endParaRPr lang="fr-FR" sz="2000" dirty="0"/>
          </a:p>
        </p:txBody>
      </p:sp>
      <p:pic>
        <p:nvPicPr>
          <p:cNvPr id="4098" name="Picture 2" descr="https://lh5.googleusercontent.com/_paHHahGbLK3-Ruf8B4Pzmqbr1OAhY64YuF7PreMSdbBVOjcSDxFPo1EJFWQqyS4athI7t5P6OQbqoS7S8-1jbkWj_OOG07DWp6_f45t1PZRzpbU1_iFMQ5btsc86Rn1ycnk4b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612" y="3624670"/>
            <a:ext cx="6988628" cy="288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1996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052" y="237033"/>
            <a:ext cx="8473440" cy="2677656"/>
          </a:xfrm>
          <a:prstGeom prst="rect">
            <a:avLst/>
          </a:prstGeom>
        </p:spPr>
        <p:txBody>
          <a:bodyPr wrap="square">
            <a:spAutoFit/>
          </a:bodyPr>
          <a:lstStyle/>
          <a:p>
            <a:pPr algn="just"/>
            <a:r>
              <a:rPr lang="fr-FR" sz="2400" dirty="0">
                <a:latin typeface="Times New Roman" panose="02020603050405020304" pitchFamily="18" charset="0"/>
              </a:rPr>
              <a:t>Vérifions maintenant que l’installation s’est bien déroulée. Nous allons utiliser une commande de base de l’outil qui est </a:t>
            </a:r>
            <a:r>
              <a:rPr lang="fr-FR" sz="2400" b="1" i="1" dirty="0">
                <a:latin typeface="Times New Roman" panose="02020603050405020304" pitchFamily="18" charset="0"/>
              </a:rPr>
              <a:t>“git version”</a:t>
            </a:r>
            <a:r>
              <a:rPr lang="fr-FR" sz="2400" dirty="0">
                <a:latin typeface="Times New Roman" panose="02020603050405020304" pitchFamily="18" charset="0"/>
              </a:rPr>
              <a:t> et qui permet d’afficher la version de Git.</a:t>
            </a:r>
            <a:endParaRPr lang="fr-FR" sz="2400" dirty="0"/>
          </a:p>
          <a:p>
            <a:r>
              <a:rPr lang="fr-FR" sz="2400" dirty="0">
                <a:latin typeface="Times New Roman" panose="02020603050405020304" pitchFamily="18" charset="0"/>
              </a:rPr>
              <a:t>Pour cela il faut lancer le terminal </a:t>
            </a:r>
            <a:r>
              <a:rPr lang="fr-FR" sz="2400" b="1" i="1" dirty="0">
                <a:solidFill>
                  <a:schemeClr val="accent4">
                    <a:lumMod val="50000"/>
                  </a:schemeClr>
                </a:solidFill>
                <a:latin typeface="Times New Roman" panose="02020603050405020304" pitchFamily="18" charset="0"/>
              </a:rPr>
              <a:t>“git </a:t>
            </a:r>
            <a:r>
              <a:rPr lang="fr-FR" sz="2400" b="1" i="1" dirty="0" err="1">
                <a:solidFill>
                  <a:schemeClr val="accent4">
                    <a:lumMod val="50000"/>
                  </a:schemeClr>
                </a:solidFill>
                <a:latin typeface="Times New Roman" panose="02020603050405020304" pitchFamily="18" charset="0"/>
              </a:rPr>
              <a:t>bash</a:t>
            </a:r>
            <a:r>
              <a:rPr lang="fr-FR" sz="2400" b="1" i="1" dirty="0">
                <a:solidFill>
                  <a:schemeClr val="accent4">
                    <a:lumMod val="50000"/>
                  </a:schemeClr>
                </a:solidFill>
                <a:latin typeface="Times New Roman" panose="02020603050405020304" pitchFamily="18" charset="0"/>
              </a:rPr>
              <a:t>”</a:t>
            </a:r>
            <a:r>
              <a:rPr lang="fr-FR" sz="2400" dirty="0">
                <a:solidFill>
                  <a:schemeClr val="accent4">
                    <a:lumMod val="50000"/>
                  </a:schemeClr>
                </a:solidFill>
                <a:latin typeface="Times New Roman" panose="02020603050405020304" pitchFamily="18" charset="0"/>
              </a:rPr>
              <a:t>, </a:t>
            </a:r>
            <a:r>
              <a:rPr lang="fr-FR" sz="2400" dirty="0">
                <a:latin typeface="Times New Roman" panose="02020603050405020304" pitchFamily="18" charset="0"/>
              </a:rPr>
              <a:t>installé en même temps que Git. Il permet d’utiliser Git en lignes de commandes. Pour le trouver, vous pouvez soit taper dans la barre de recherche du menu démarrer </a:t>
            </a:r>
            <a:r>
              <a:rPr lang="fr-FR" sz="2400" b="1" i="1" dirty="0">
                <a:solidFill>
                  <a:schemeClr val="accent4">
                    <a:lumMod val="50000"/>
                  </a:schemeClr>
                </a:solidFill>
                <a:latin typeface="Times New Roman" panose="02020603050405020304" pitchFamily="18" charset="0"/>
              </a:rPr>
              <a:t>“git </a:t>
            </a:r>
            <a:r>
              <a:rPr lang="fr-FR" sz="2400" b="1" i="1" dirty="0" err="1">
                <a:solidFill>
                  <a:schemeClr val="accent4">
                    <a:lumMod val="50000"/>
                  </a:schemeClr>
                </a:solidFill>
                <a:latin typeface="Times New Roman" panose="02020603050405020304" pitchFamily="18" charset="0"/>
              </a:rPr>
              <a:t>bash</a:t>
            </a:r>
            <a:r>
              <a:rPr lang="fr-FR" sz="2400" b="1" i="1" dirty="0">
                <a:solidFill>
                  <a:schemeClr val="accent4">
                    <a:lumMod val="50000"/>
                  </a:schemeClr>
                </a:solidFill>
                <a:latin typeface="Times New Roman" panose="02020603050405020304" pitchFamily="18" charset="0"/>
              </a:rPr>
              <a:t>”</a:t>
            </a:r>
            <a:r>
              <a:rPr lang="fr-FR" sz="2400" dirty="0">
                <a:solidFill>
                  <a:schemeClr val="accent4">
                    <a:lumMod val="50000"/>
                  </a:schemeClr>
                </a:solidFill>
                <a:latin typeface="Times New Roman" panose="02020603050405020304" pitchFamily="18" charset="0"/>
              </a:rPr>
              <a:t> </a:t>
            </a:r>
            <a:r>
              <a:rPr lang="fr-FR" sz="2400" dirty="0">
                <a:latin typeface="Times New Roman" panose="02020603050405020304" pitchFamily="18" charset="0"/>
              </a:rPr>
              <a:t>soit faire un clic droit sur un dossier.</a:t>
            </a:r>
            <a:endParaRPr lang="fr-FR" sz="2400" dirty="0"/>
          </a:p>
        </p:txBody>
      </p:sp>
      <p:pic>
        <p:nvPicPr>
          <p:cNvPr id="5122" name="Picture 2" descr="https://lh4.googleusercontent.com/sgzgZn8fWruh9e5wR5jTCjx9WlnInp2TVWAy9oBMFVIxRuSU-F3lN8Hr5un7OO_58ZVFXO35qvCT7FVi4jMZw7hKexw8vUg4Bt9Pt92_e94Vhat1U3nULFnCyClnSVWmKKKrWTX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526" y="3187337"/>
            <a:ext cx="6831874" cy="34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380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0" y="555899"/>
            <a:ext cx="6487886" cy="1569660"/>
          </a:xfrm>
          <a:prstGeom prst="rect">
            <a:avLst/>
          </a:prstGeom>
        </p:spPr>
        <p:txBody>
          <a:bodyPr wrap="square">
            <a:spAutoFit/>
          </a:bodyPr>
          <a:lstStyle/>
          <a:p>
            <a:r>
              <a:rPr lang="fr-FR" sz="2400" dirty="0">
                <a:latin typeface="Times New Roman" panose="02020603050405020304" pitchFamily="18" charset="0"/>
              </a:rPr>
              <a:t>Une fois le terminal lancé il ne nous reste plus qu’à taper la commande </a:t>
            </a:r>
            <a:r>
              <a:rPr lang="fr-FR" sz="2400" b="1" i="1" dirty="0">
                <a:solidFill>
                  <a:schemeClr val="accent4">
                    <a:lumMod val="50000"/>
                  </a:schemeClr>
                </a:solidFill>
                <a:latin typeface="Times New Roman" panose="02020603050405020304" pitchFamily="18" charset="0"/>
              </a:rPr>
              <a:t>“git version”</a:t>
            </a:r>
            <a:r>
              <a:rPr lang="fr-FR" sz="2400" dirty="0">
                <a:solidFill>
                  <a:schemeClr val="accent4">
                    <a:lumMod val="50000"/>
                  </a:schemeClr>
                </a:solidFill>
                <a:latin typeface="Times New Roman" panose="02020603050405020304" pitchFamily="18" charset="0"/>
              </a:rPr>
              <a:t>. </a:t>
            </a:r>
            <a:r>
              <a:rPr lang="fr-FR" sz="2400" dirty="0">
                <a:latin typeface="Times New Roman" panose="02020603050405020304" pitchFamily="18" charset="0"/>
              </a:rPr>
              <a:t>Si l’installation c’est bien déroulée, vous devriez avoir l’affichage suivant (au numéro de versions près) :</a:t>
            </a:r>
            <a:endParaRPr lang="fr-FR" sz="2400" dirty="0"/>
          </a:p>
        </p:txBody>
      </p:sp>
      <p:pic>
        <p:nvPicPr>
          <p:cNvPr id="6146" name="Picture 2" descr="https://lh4.googleusercontent.com/e60n8pmYre-zJ24B_kY-xkSQRqt4QI37N63an87G1kgbZQcr9eNOFX0iPsh9eWoiCQG3bFb24YHt327onz65ZdFLRWA3_PbIixSzFejq41C5kcW5T1_zOswLKCp-48MnIepKMd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69" y="2325188"/>
            <a:ext cx="7929155" cy="424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8650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latin typeface="Arial Rounded MT Bold" panose="020F0704030504030204" pitchFamily="34" charset="0"/>
              </a:rPr>
              <a:t>Donner les commandes de base pour faire du </a:t>
            </a:r>
            <a:r>
              <a:rPr lang="fr-FR" b="1" dirty="0" err="1">
                <a:latin typeface="Arial Rounded MT Bold" panose="020F0704030504030204" pitchFamily="34" charset="0"/>
              </a:rPr>
              <a:t>versioning</a:t>
            </a:r>
            <a:r>
              <a:rPr lang="fr-FR" b="1" dirty="0">
                <a:latin typeface="Arial Rounded MT Bold" panose="020F0704030504030204" pitchFamily="34" charset="0"/>
              </a:rPr>
              <a:t> avec git</a:t>
            </a:r>
          </a:p>
        </p:txBody>
      </p:sp>
      <p:sp>
        <p:nvSpPr>
          <p:cNvPr id="3" name="Rectangle 2"/>
          <p:cNvSpPr/>
          <p:nvPr/>
        </p:nvSpPr>
        <p:spPr>
          <a:xfrm>
            <a:off x="1302781" y="1940954"/>
            <a:ext cx="8991401" cy="461665"/>
          </a:xfrm>
          <a:prstGeom prst="rect">
            <a:avLst/>
          </a:prstGeom>
        </p:spPr>
        <p:txBody>
          <a:bodyPr wrap="square">
            <a:spAutoFit/>
          </a:bodyPr>
          <a:lstStyle/>
          <a:p>
            <a:r>
              <a:rPr lang="fr-FR" sz="2400" b="1" i="1" dirty="0">
                <a:latin typeface="Times New Roman" panose="02020603050405020304" pitchFamily="18" charset="0"/>
              </a:rPr>
              <a:t>Quelques commandes de base pour faire du </a:t>
            </a:r>
            <a:r>
              <a:rPr lang="fr-FR" sz="2400" b="1" i="1" dirty="0" err="1">
                <a:latin typeface="Times New Roman" panose="02020603050405020304" pitchFamily="18" charset="0"/>
              </a:rPr>
              <a:t>versioning</a:t>
            </a:r>
            <a:r>
              <a:rPr lang="fr-FR" sz="2400" b="1" i="1" dirty="0">
                <a:latin typeface="Times New Roman" panose="02020603050405020304" pitchFamily="18" charset="0"/>
              </a:rPr>
              <a:t> avec git sont :</a:t>
            </a:r>
            <a:endParaRPr lang="fr-FR" sz="2400" b="1" i="1" dirty="0"/>
          </a:p>
        </p:txBody>
      </p:sp>
      <p:pic>
        <p:nvPicPr>
          <p:cNvPr id="7170" name="Picture 2" descr="https://lh4.googleusercontent.com/-z2ZbErxu00Kgi_X59UbxWgE-OYBM8-DErGLQUtWqEAox3sC_jvsEKg9vZnXtKOFyuhjeHeOsywdyUn_EtbiAFUyGNOeIeS_pANUAOOfM9NaZxaQGl2ploko4iiiLOuFcT8zf3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781" y="2470219"/>
            <a:ext cx="9160568" cy="434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8202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594" y="727101"/>
            <a:ext cx="10226315" cy="1080940"/>
          </a:xfrm>
        </p:spPr>
        <p:txBody>
          <a:bodyPr>
            <a:noAutofit/>
          </a:bodyPr>
          <a:lstStyle/>
          <a:p>
            <a:r>
              <a:rPr lang="fr-FR" b="1" dirty="0"/>
              <a:t>Description et son mode de fonctionnement de GitHub</a:t>
            </a:r>
            <a:endParaRPr lang="fr-FR" dirty="0"/>
          </a:p>
        </p:txBody>
      </p:sp>
      <p:sp>
        <p:nvSpPr>
          <p:cNvPr id="4" name="Espace réservé du texte 3"/>
          <p:cNvSpPr>
            <a:spLocks noGrp="1"/>
          </p:cNvSpPr>
          <p:nvPr>
            <p:ph type="body" sz="half" idx="2"/>
          </p:nvPr>
        </p:nvSpPr>
        <p:spPr>
          <a:xfrm>
            <a:off x="145594" y="1944986"/>
            <a:ext cx="5654315" cy="4821574"/>
          </a:xfrm>
        </p:spPr>
        <p:txBody>
          <a:bodyPr>
            <a:normAutofit/>
          </a:bodyPr>
          <a:lstStyle/>
          <a:p>
            <a:pPr algn="just"/>
            <a:r>
              <a:rPr lang="fr-FR" sz="1900" dirty="0">
                <a:latin typeface="Arial Rounded MT Bold" panose="020F0704030504030204" pitchFamily="34" charset="0"/>
              </a:rPr>
              <a:t>C’est une plateforme open source de gestion de versions et de collaboration destinée aux développeurs logiciels. GitHub héberge et partage des projets, et permet de contribuer aux projets des autres, utilisant le logiciel de gestion de versions GIT. Il a été développé en Ruby on Rails et Erlang par Chris </a:t>
            </a:r>
            <a:r>
              <a:rPr lang="fr-FR" sz="1900" dirty="0" err="1">
                <a:latin typeface="Arial Rounded MT Bold" panose="020F0704030504030204" pitchFamily="34" charset="0"/>
              </a:rPr>
              <a:t>Wanstrath</a:t>
            </a:r>
            <a:r>
              <a:rPr lang="fr-FR" sz="1900" dirty="0">
                <a:latin typeface="Arial Rounded MT Bold" panose="020F0704030504030204" pitchFamily="34" charset="0"/>
              </a:rPr>
              <a:t>, PJ </a:t>
            </a:r>
            <a:r>
              <a:rPr lang="fr-FR" sz="1900" dirty="0" err="1">
                <a:latin typeface="Arial Rounded MT Bold" panose="020F0704030504030204" pitchFamily="34" charset="0"/>
              </a:rPr>
              <a:t>Hyett</a:t>
            </a:r>
            <a:r>
              <a:rPr lang="fr-FR" sz="1900" dirty="0">
                <a:latin typeface="Arial Rounded MT Bold" panose="020F0704030504030204" pitchFamily="34" charset="0"/>
              </a:rPr>
              <a:t> et Tom Preston-Werner en 2008.</a:t>
            </a:r>
          </a:p>
          <a:p>
            <a:pPr algn="just"/>
            <a:r>
              <a:rPr lang="fr-FR" sz="1900" dirty="0">
                <a:latin typeface="Arial Rounded MT Bold" panose="020F0704030504030204" pitchFamily="34" charset="0"/>
              </a:rPr>
              <a:t>On peut publier des projets sur </a:t>
            </a:r>
            <a:r>
              <a:rPr lang="fr-FR" sz="1900" dirty="0" err="1">
                <a:latin typeface="Arial Rounded MT Bold" panose="020F0704030504030204" pitchFamily="34" charset="0"/>
              </a:rPr>
              <a:t>Github</a:t>
            </a:r>
            <a:r>
              <a:rPr lang="fr-FR" sz="1900" dirty="0">
                <a:latin typeface="Arial Rounded MT Bold" panose="020F0704030504030204" pitchFamily="34" charset="0"/>
              </a:rPr>
              <a:t> dont le code est géré avec le système de gestion de version Git. Le système étant open source, ce qui signifie que tout le monde peut consulter le code, l'utiliser pour apprendre ou l'améliorer et collaborer aux projets.</a:t>
            </a:r>
          </a:p>
          <a:p>
            <a:pPr algn="just"/>
            <a:br>
              <a:rPr lang="fr-FR" dirty="0"/>
            </a:br>
            <a:endParaRPr lang="fr-FR" dirty="0"/>
          </a:p>
        </p:txBody>
      </p:sp>
      <p:pic>
        <p:nvPicPr>
          <p:cNvPr id="8194" name="Picture 2" descr="https://lh5.googleusercontent.com/YjxLdQ9yS7J621p9ctxDMRWXJttMCpiv7Bl89Yi5djmrkvi1HHuwuLiBEEaZWveTvSVJJfWilNlf3wfJVIQ2-E8ZFk4TeaPg4Un6RU81zdwf9UxxZ1ZEnCmkc75gSG3vgEsBX6P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0152" y="2895619"/>
            <a:ext cx="5608638" cy="248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09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animEffect transition="in" filter="fade">
                                      <p:cBhvr>
                                        <p:cTn id="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181</TotalTime>
  <Words>2294</Words>
  <Application>Microsoft Office PowerPoint</Application>
  <PresentationFormat>Grand écran</PresentationFormat>
  <Paragraphs>145</Paragraphs>
  <Slides>34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Arial Rounded MT Bold</vt:lpstr>
      <vt:lpstr>Times New Roman</vt:lpstr>
      <vt:lpstr>Trebuchet MS</vt:lpstr>
      <vt:lpstr>Berlin</vt:lpstr>
      <vt:lpstr>TRAVAUX PRATIQUE</vt:lpstr>
      <vt:lpstr>Présentation PowerPoint</vt:lpstr>
      <vt:lpstr>Présentation PowerPoint</vt:lpstr>
      <vt:lpstr>Présentation PowerPoint</vt:lpstr>
      <vt:lpstr>Présentation PowerPoint</vt:lpstr>
      <vt:lpstr>Présentation PowerPoint</vt:lpstr>
      <vt:lpstr>Présentation PowerPoint</vt:lpstr>
      <vt:lpstr>Donner les commandes de base pour faire du versioning avec git</vt:lpstr>
      <vt:lpstr>Description et son mode de fonctionnement de GitHub</vt:lpstr>
      <vt:lpstr>Comment Créer un compte sur Github</vt:lpstr>
      <vt:lpstr>Comment Créer un compte sur Github (suite)</vt:lpstr>
      <vt:lpstr>Comment Créer un compte sur Github (suite)</vt:lpstr>
      <vt:lpstr> Procédure pour Créer des repository (dépôts) </vt:lpstr>
      <vt:lpstr>Enfin, cliquez sur Create repository pour finir la création du dépôt.</vt:lpstr>
      <vt:lpstr>Étapes pour Ajouter des collaborateurs en citant et expliquant les différentes permissions</vt:lpstr>
      <vt:lpstr>Étapes pour Ajouter des collaborateurs en citant et expliquant les différentes permissions (suite)</vt:lpstr>
      <vt:lpstr>Comment faire des référentiels avec Git</vt:lpstr>
      <vt:lpstr>Comment faire des référentiels avec Git (Suite)</vt:lpstr>
      <vt:lpstr>Présentation PowerPoint</vt:lpstr>
      <vt:lpstr>Discord</vt:lpstr>
      <vt:lpstr>Trello &amp; Jira</vt:lpstr>
      <vt:lpstr>1°) Description</vt:lpstr>
      <vt:lpstr>A quoi servent-ils ? (TRELLO &amp; JIRA)</vt:lpstr>
      <vt:lpstr>Modes de fonctionnement:</vt:lpstr>
      <vt:lpstr>Modes de fonctionnement (suite)</vt:lpstr>
      <vt:lpstr>Modes de fonctionnement (suite)</vt:lpstr>
      <vt:lpstr>Différences entre Trello &amp; Jira</vt:lpstr>
      <vt:lpstr>Sont ils gratuits? (TRELLO &amp; JIRA)</vt:lpstr>
      <vt:lpstr>Leurs avantages et inconvénients (Trello &amp; Jira)</vt:lpstr>
      <vt:lpstr>Leurs avantages et inconvénients (Trello &amp; Jira) suite…</vt:lpstr>
      <vt:lpstr>Présentation PowerPoint</vt:lpstr>
      <vt:lpstr>Comment avoir des comptes avec les deux</vt:lpstr>
      <vt:lpstr>Comment avoir des comptes avec les deux</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TRAVAUX PRATIQUE</dc:title>
  <dc:creator>Mohamed Lamine Koné</dc:creator>
  <cp:lastModifiedBy>Mohamed BAH</cp:lastModifiedBy>
  <cp:revision>26</cp:revision>
  <dcterms:created xsi:type="dcterms:W3CDTF">2021-08-05T11:58:55Z</dcterms:created>
  <dcterms:modified xsi:type="dcterms:W3CDTF">2021-08-06T14:06:53Z</dcterms:modified>
</cp:coreProperties>
</file>