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01" r:id="rId3"/>
    <p:sldId id="303" r:id="rId4"/>
    <p:sldId id="304" r:id="rId5"/>
    <p:sldId id="305" r:id="rId6"/>
    <p:sldId id="293" r:id="rId7"/>
    <p:sldId id="306" r:id="rId8"/>
    <p:sldId id="298"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446A2-B690-4B30-85B3-135C1CBAE7F9}" type="datetimeFigureOut">
              <a:rPr lang="LID4096" smtClean="0"/>
              <a:t>02/25/2024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A31A-2263-4D60-BE90-98783A209AAC}" type="slidenum">
              <a:rPr lang="LID4096" smtClean="0"/>
              <a:t>‹#›</a:t>
            </a:fld>
            <a:endParaRPr lang="LID4096"/>
          </a:p>
        </p:txBody>
      </p:sp>
    </p:spTree>
    <p:extLst>
      <p:ext uri="{BB962C8B-B14F-4D97-AF65-F5344CB8AC3E}">
        <p14:creationId xmlns:p14="http://schemas.microsoft.com/office/powerpoint/2010/main" val="24887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86C53-85C9-A5CA-CD90-82096AEF9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E923E-5277-2144-06E7-B9049D675C6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73B1EAB-9ADB-9B7A-2782-F934ED7D018D}"/>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49A9C614-9F83-43F9-8762-9762C8F2511F}"/>
              </a:ext>
            </a:extLst>
          </p:cNvPr>
          <p:cNvSpPr>
            <a:spLocks noGrp="1"/>
          </p:cNvSpPr>
          <p:nvPr>
            <p:ph type="sldNum" sz="quarter" idx="5"/>
          </p:nvPr>
        </p:nvSpPr>
        <p:spPr/>
        <p:txBody>
          <a:bodyPr/>
          <a:lstStyle/>
          <a:p>
            <a:pPr lvl="0"/>
            <a:fld id="{7E45F235-8761-4337-8871-30142DB8887A}" type="slidenum">
              <a:rPr lang="de-CH" smtClean="0"/>
              <a:t>2</a:t>
            </a:fld>
            <a:endParaRPr lang="de-CH"/>
          </a:p>
        </p:txBody>
      </p:sp>
    </p:spTree>
    <p:extLst>
      <p:ext uri="{BB962C8B-B14F-4D97-AF65-F5344CB8AC3E}">
        <p14:creationId xmlns:p14="http://schemas.microsoft.com/office/powerpoint/2010/main" val="113273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8731E-33BB-31FD-509B-9BB87D7EE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17D-ACA2-30C7-3047-3A3D11A314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5B5E1EF-5163-C05A-60E1-B5F356013D8B}"/>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F98C108A-DC4C-3DF2-BE41-86510289A790}"/>
              </a:ext>
            </a:extLst>
          </p:cNvPr>
          <p:cNvSpPr>
            <a:spLocks noGrp="1"/>
          </p:cNvSpPr>
          <p:nvPr>
            <p:ph type="sldNum" sz="quarter" idx="5"/>
          </p:nvPr>
        </p:nvSpPr>
        <p:spPr/>
        <p:txBody>
          <a:bodyPr/>
          <a:lstStyle/>
          <a:p>
            <a:pPr lvl="0"/>
            <a:fld id="{7E45F235-8761-4337-8871-30142DB8887A}" type="slidenum">
              <a:rPr lang="de-CH" smtClean="0"/>
              <a:t>3</a:t>
            </a:fld>
            <a:endParaRPr lang="de-CH"/>
          </a:p>
        </p:txBody>
      </p:sp>
    </p:spTree>
    <p:extLst>
      <p:ext uri="{BB962C8B-B14F-4D97-AF65-F5344CB8AC3E}">
        <p14:creationId xmlns:p14="http://schemas.microsoft.com/office/powerpoint/2010/main" val="70755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8731E-33BB-31FD-509B-9BB87D7EE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17D-ACA2-30C7-3047-3A3D11A314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5B5E1EF-5163-C05A-60E1-B5F356013D8B}"/>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F98C108A-DC4C-3DF2-BE41-86510289A790}"/>
              </a:ext>
            </a:extLst>
          </p:cNvPr>
          <p:cNvSpPr>
            <a:spLocks noGrp="1"/>
          </p:cNvSpPr>
          <p:nvPr>
            <p:ph type="sldNum" sz="quarter" idx="5"/>
          </p:nvPr>
        </p:nvSpPr>
        <p:spPr/>
        <p:txBody>
          <a:bodyPr/>
          <a:lstStyle/>
          <a:p>
            <a:pPr lvl="0"/>
            <a:fld id="{7E45F235-8761-4337-8871-30142DB8887A}" type="slidenum">
              <a:rPr lang="de-CH" smtClean="0"/>
              <a:t>4</a:t>
            </a:fld>
            <a:endParaRPr lang="de-CH"/>
          </a:p>
        </p:txBody>
      </p:sp>
    </p:spTree>
    <p:extLst>
      <p:ext uri="{BB962C8B-B14F-4D97-AF65-F5344CB8AC3E}">
        <p14:creationId xmlns:p14="http://schemas.microsoft.com/office/powerpoint/2010/main" val="337215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8731E-33BB-31FD-509B-9BB87D7EE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17D-ACA2-30C7-3047-3A3D11A314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5B5E1EF-5163-C05A-60E1-B5F356013D8B}"/>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F98C108A-DC4C-3DF2-BE41-86510289A790}"/>
              </a:ext>
            </a:extLst>
          </p:cNvPr>
          <p:cNvSpPr>
            <a:spLocks noGrp="1"/>
          </p:cNvSpPr>
          <p:nvPr>
            <p:ph type="sldNum" sz="quarter" idx="5"/>
          </p:nvPr>
        </p:nvSpPr>
        <p:spPr/>
        <p:txBody>
          <a:bodyPr/>
          <a:lstStyle/>
          <a:p>
            <a:pPr lvl="0"/>
            <a:fld id="{7E45F235-8761-4337-8871-30142DB8887A}" type="slidenum">
              <a:rPr lang="de-CH" smtClean="0"/>
              <a:t>5</a:t>
            </a:fld>
            <a:endParaRPr lang="de-CH"/>
          </a:p>
        </p:txBody>
      </p:sp>
    </p:spTree>
    <p:extLst>
      <p:ext uri="{BB962C8B-B14F-4D97-AF65-F5344CB8AC3E}">
        <p14:creationId xmlns:p14="http://schemas.microsoft.com/office/powerpoint/2010/main" val="344758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6B28F-E4B9-F044-A426-D119142F4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3419C9-1B1F-11E1-FE68-CB155CF2F60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F72C9D-B4FD-3313-78C4-2B8986898FBA}"/>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23F14AC4-4B5C-283D-FB96-B7389178B07D}"/>
              </a:ext>
            </a:extLst>
          </p:cNvPr>
          <p:cNvSpPr>
            <a:spLocks noGrp="1"/>
          </p:cNvSpPr>
          <p:nvPr>
            <p:ph type="sldNum" sz="quarter" idx="5"/>
          </p:nvPr>
        </p:nvSpPr>
        <p:spPr/>
        <p:txBody>
          <a:bodyPr/>
          <a:lstStyle/>
          <a:p>
            <a:pPr lvl="0"/>
            <a:fld id="{7E45F235-8761-4337-8871-30142DB8887A}" type="slidenum">
              <a:rPr lang="de-CH" smtClean="0"/>
              <a:t>7</a:t>
            </a:fld>
            <a:endParaRPr lang="de-CH"/>
          </a:p>
        </p:txBody>
      </p:sp>
    </p:spTree>
    <p:extLst>
      <p:ext uri="{BB962C8B-B14F-4D97-AF65-F5344CB8AC3E}">
        <p14:creationId xmlns:p14="http://schemas.microsoft.com/office/powerpoint/2010/main" val="387532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6B28F-E4B9-F044-A426-D119142F4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3419C9-1B1F-11E1-FE68-CB155CF2F60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F72C9D-B4FD-3313-78C4-2B8986898FBA}"/>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23F14AC4-4B5C-283D-FB96-B7389178B07D}"/>
              </a:ext>
            </a:extLst>
          </p:cNvPr>
          <p:cNvSpPr>
            <a:spLocks noGrp="1"/>
          </p:cNvSpPr>
          <p:nvPr>
            <p:ph type="sldNum" sz="quarter" idx="5"/>
          </p:nvPr>
        </p:nvSpPr>
        <p:spPr/>
        <p:txBody>
          <a:bodyPr/>
          <a:lstStyle/>
          <a:p>
            <a:pPr lvl="0"/>
            <a:fld id="{7E45F235-8761-4337-8871-30142DB8887A}" type="slidenum">
              <a:rPr lang="de-CH" smtClean="0"/>
              <a:t>8</a:t>
            </a:fld>
            <a:endParaRPr lang="de-CH"/>
          </a:p>
        </p:txBody>
      </p:sp>
    </p:spTree>
    <p:extLst>
      <p:ext uri="{BB962C8B-B14F-4D97-AF65-F5344CB8AC3E}">
        <p14:creationId xmlns:p14="http://schemas.microsoft.com/office/powerpoint/2010/main" val="3394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032E-880F-7324-C06B-92BB06DB54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ID4096"/>
          </a:p>
        </p:txBody>
      </p:sp>
      <p:sp>
        <p:nvSpPr>
          <p:cNvPr id="3" name="Subtitle 2">
            <a:extLst>
              <a:ext uri="{FF2B5EF4-FFF2-40B4-BE49-F238E27FC236}">
                <a16:creationId xmlns:a16="http://schemas.microsoft.com/office/drawing/2014/main" id="{8F111E07-2355-9E52-E7DB-F7C617CE1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ID4096"/>
          </a:p>
        </p:txBody>
      </p:sp>
      <p:sp>
        <p:nvSpPr>
          <p:cNvPr id="4" name="Date Placeholder 3">
            <a:extLst>
              <a:ext uri="{FF2B5EF4-FFF2-40B4-BE49-F238E27FC236}">
                <a16:creationId xmlns:a16="http://schemas.microsoft.com/office/drawing/2014/main" id="{1F58EB43-EF64-B96C-0520-EB41DCB8CB17}"/>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DFAC2B48-DBB6-B33D-A7C8-605E346AA60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A49D7B9-B718-D0A1-0E75-E9033C398665}"/>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17756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E9E7-69E9-E426-AA23-5FAB25B4B93E}"/>
              </a:ext>
            </a:extLst>
          </p:cNvPr>
          <p:cNvSpPr>
            <a:spLocks noGrp="1"/>
          </p:cNvSpPr>
          <p:nvPr>
            <p:ph type="title"/>
          </p:nvPr>
        </p:nvSpPr>
        <p:spPr/>
        <p:txBody>
          <a:bodyPr/>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55EED0AA-82B3-DE7E-E263-075688607E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C066E364-FC33-5E0D-54FA-54B3FCD7996E}"/>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CFB33BCA-73B0-4CF5-6741-202DC7F2B7A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9673A54-CF90-DA0F-F212-5302FB4F6A42}"/>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372818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FECC-6DFB-3161-9F6F-3856141A54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BC591510-43FF-6613-7B0D-29F68B5B84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76F473CE-7E72-0E8A-0CB3-6916CC1BA757}"/>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BB5F305A-6BBC-BD03-F676-28E20B3D93D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A6E1BE-B0F3-1384-97F3-98EB7685D433}"/>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241464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574-4D4D-30C1-0A53-06233A1E6B4C}"/>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E73F3061-0DE2-C428-4C72-FF42A4CF57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105546D5-CA3E-6A95-93E4-876951D59C2D}"/>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2866C1D5-8F75-414F-1701-9C78885B60F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4E5FFA4-BCC1-724F-E43A-37CE13F05AF6}"/>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325546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19D5-B8C6-9057-0B28-94057C8E4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ID4096"/>
          </a:p>
        </p:txBody>
      </p:sp>
      <p:sp>
        <p:nvSpPr>
          <p:cNvPr id="3" name="Text Placeholder 2">
            <a:extLst>
              <a:ext uri="{FF2B5EF4-FFF2-40B4-BE49-F238E27FC236}">
                <a16:creationId xmlns:a16="http://schemas.microsoft.com/office/drawing/2014/main" id="{A9CA2FA0-09E7-C1E8-A37B-336EB38057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3C96A8-7F73-5C01-C2DB-97449FEB0E39}"/>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C4F2756B-A94D-B4D1-1CAC-CBC7CF6DF09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52F5FF0-3BEA-035F-D889-C9A6F4B5B31F}"/>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77807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3F8A-33FD-6D40-74A4-C8EA9E2955F6}"/>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1A594602-4367-3262-B841-3CB9A2E818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Content Placeholder 3">
            <a:extLst>
              <a:ext uri="{FF2B5EF4-FFF2-40B4-BE49-F238E27FC236}">
                <a16:creationId xmlns:a16="http://schemas.microsoft.com/office/drawing/2014/main" id="{E5C9AEB3-4C97-C81D-FA15-C40D8C9DE7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Date Placeholder 4">
            <a:extLst>
              <a:ext uri="{FF2B5EF4-FFF2-40B4-BE49-F238E27FC236}">
                <a16:creationId xmlns:a16="http://schemas.microsoft.com/office/drawing/2014/main" id="{DBB24BC9-A071-33E7-1C41-69EF437958F5}"/>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6" name="Footer Placeholder 5">
            <a:extLst>
              <a:ext uri="{FF2B5EF4-FFF2-40B4-BE49-F238E27FC236}">
                <a16:creationId xmlns:a16="http://schemas.microsoft.com/office/drawing/2014/main" id="{7F97223C-C711-1B60-B949-FCD43C3ECDC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5B486FC-43F6-5E1C-8C1E-0A32C5C66444}"/>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179565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0B83-2EBD-3A8D-1D43-8A94FCD3CC8E}"/>
              </a:ext>
            </a:extLst>
          </p:cNvPr>
          <p:cNvSpPr>
            <a:spLocks noGrp="1"/>
          </p:cNvSpPr>
          <p:nvPr>
            <p:ph type="title"/>
          </p:nvPr>
        </p:nvSpPr>
        <p:spPr>
          <a:xfrm>
            <a:off x="839788" y="365125"/>
            <a:ext cx="10515600" cy="1325563"/>
          </a:xfrm>
        </p:spPr>
        <p:txBody>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A3F17C5D-FC0F-99BA-7574-C85359CB0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556FCE-A5CA-AB0F-62D8-DBC4047887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Text Placeholder 4">
            <a:extLst>
              <a:ext uri="{FF2B5EF4-FFF2-40B4-BE49-F238E27FC236}">
                <a16:creationId xmlns:a16="http://schemas.microsoft.com/office/drawing/2014/main" id="{99520560-A49B-7B54-0A32-F5F653D92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1526C8-A39E-21E6-309F-0BFAA5876C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7" name="Date Placeholder 6">
            <a:extLst>
              <a:ext uri="{FF2B5EF4-FFF2-40B4-BE49-F238E27FC236}">
                <a16:creationId xmlns:a16="http://schemas.microsoft.com/office/drawing/2014/main" id="{A68BA8E4-CC09-7B0C-B39F-BFC2CDBBB518}"/>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8" name="Footer Placeholder 7">
            <a:extLst>
              <a:ext uri="{FF2B5EF4-FFF2-40B4-BE49-F238E27FC236}">
                <a16:creationId xmlns:a16="http://schemas.microsoft.com/office/drawing/2014/main" id="{5860D34D-2920-40EE-3A36-0DFE75D43B8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A383F835-6A5D-A656-02C5-BE49338B4F9C}"/>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404230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8291-349A-6594-078F-33C693805A4B}"/>
              </a:ext>
            </a:extLst>
          </p:cNvPr>
          <p:cNvSpPr>
            <a:spLocks noGrp="1"/>
          </p:cNvSpPr>
          <p:nvPr>
            <p:ph type="title"/>
          </p:nvPr>
        </p:nvSpPr>
        <p:spPr/>
        <p:txBody>
          <a:bodyPr/>
          <a:lstStyle/>
          <a:p>
            <a:r>
              <a:rPr lang="en-GB"/>
              <a:t>Click to edit Master title style</a:t>
            </a:r>
            <a:endParaRPr lang="LID4096"/>
          </a:p>
        </p:txBody>
      </p:sp>
      <p:sp>
        <p:nvSpPr>
          <p:cNvPr id="3" name="Date Placeholder 2">
            <a:extLst>
              <a:ext uri="{FF2B5EF4-FFF2-40B4-BE49-F238E27FC236}">
                <a16:creationId xmlns:a16="http://schemas.microsoft.com/office/drawing/2014/main" id="{FF85E817-7F8F-A0AF-83C3-53FB76C85FEE}"/>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4" name="Footer Placeholder 3">
            <a:extLst>
              <a:ext uri="{FF2B5EF4-FFF2-40B4-BE49-F238E27FC236}">
                <a16:creationId xmlns:a16="http://schemas.microsoft.com/office/drawing/2014/main" id="{C9EB266F-31D7-3F81-D7A5-E29989E32D2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292330BD-B71C-717F-5245-B334BD2D920F}"/>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249473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43DD8-027D-2AC3-E952-620F29EBCE6E}"/>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3" name="Footer Placeholder 2">
            <a:extLst>
              <a:ext uri="{FF2B5EF4-FFF2-40B4-BE49-F238E27FC236}">
                <a16:creationId xmlns:a16="http://schemas.microsoft.com/office/drawing/2014/main" id="{AB12EA89-A9B3-5855-D271-8C57FB54425D}"/>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3111011F-A97F-F76B-3698-D7F4DDF90980}"/>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59560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42CB-DE74-C63F-AC9D-677DEC2345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Content Placeholder 2">
            <a:extLst>
              <a:ext uri="{FF2B5EF4-FFF2-40B4-BE49-F238E27FC236}">
                <a16:creationId xmlns:a16="http://schemas.microsoft.com/office/drawing/2014/main" id="{1993F59B-1287-1717-B575-9C7D32595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Text Placeholder 3">
            <a:extLst>
              <a:ext uri="{FF2B5EF4-FFF2-40B4-BE49-F238E27FC236}">
                <a16:creationId xmlns:a16="http://schemas.microsoft.com/office/drawing/2014/main" id="{63DBBBDD-509B-24BF-E71C-8F7FE965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A23BFA-61E7-0CFB-4238-1D5A4A025315}"/>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6" name="Footer Placeholder 5">
            <a:extLst>
              <a:ext uri="{FF2B5EF4-FFF2-40B4-BE49-F238E27FC236}">
                <a16:creationId xmlns:a16="http://schemas.microsoft.com/office/drawing/2014/main" id="{56EA72B7-7D25-9FC9-E1AB-E1D4DEB5670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72FB9F7-C2E0-B58B-A984-E63AFA6DA005}"/>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107900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0639-9626-B1A1-AC31-234CF97929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Picture Placeholder 2">
            <a:extLst>
              <a:ext uri="{FF2B5EF4-FFF2-40B4-BE49-F238E27FC236}">
                <a16:creationId xmlns:a16="http://schemas.microsoft.com/office/drawing/2014/main" id="{4B5D75BC-1EA5-F66D-BC7E-39C68F941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BAA38753-1C6F-903F-F09D-262D9943F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B4C2CE-748A-08A9-7982-E74441C696D9}"/>
              </a:ext>
            </a:extLst>
          </p:cNvPr>
          <p:cNvSpPr>
            <a:spLocks noGrp="1"/>
          </p:cNvSpPr>
          <p:nvPr>
            <p:ph type="dt" sz="half" idx="10"/>
          </p:nvPr>
        </p:nvSpPr>
        <p:spPr/>
        <p:txBody>
          <a:bodyPr/>
          <a:lstStyle/>
          <a:p>
            <a:fld id="{9231E281-6A6A-4B4F-A546-C6A928687839}" type="datetimeFigureOut">
              <a:rPr lang="LID4096" smtClean="0"/>
              <a:t>02/25/2024</a:t>
            </a:fld>
            <a:endParaRPr lang="LID4096"/>
          </a:p>
        </p:txBody>
      </p:sp>
      <p:sp>
        <p:nvSpPr>
          <p:cNvPr id="6" name="Footer Placeholder 5">
            <a:extLst>
              <a:ext uri="{FF2B5EF4-FFF2-40B4-BE49-F238E27FC236}">
                <a16:creationId xmlns:a16="http://schemas.microsoft.com/office/drawing/2014/main" id="{8AE3BF8E-0206-15C4-3DDA-51077AEB8D8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311DCA7-8FD6-1A30-8CB3-E9288219D322}"/>
              </a:ext>
            </a:extLst>
          </p:cNvPr>
          <p:cNvSpPr>
            <a:spLocks noGrp="1"/>
          </p:cNvSpPr>
          <p:nvPr>
            <p:ph type="sldNum" sz="quarter" idx="12"/>
          </p:nvPr>
        </p:nvSpPr>
        <p:spPr/>
        <p:txBody>
          <a:bodyPr/>
          <a:lstStyle/>
          <a:p>
            <a:fld id="{2BB1EED0-1B2B-4B9E-BD55-EB2DF19EB2A3}" type="slidenum">
              <a:rPr lang="LID4096" smtClean="0"/>
              <a:t>‹#›</a:t>
            </a:fld>
            <a:endParaRPr lang="LID4096"/>
          </a:p>
        </p:txBody>
      </p:sp>
    </p:spTree>
    <p:extLst>
      <p:ext uri="{BB962C8B-B14F-4D97-AF65-F5344CB8AC3E}">
        <p14:creationId xmlns:p14="http://schemas.microsoft.com/office/powerpoint/2010/main" val="182362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DAA65-0BEA-3C62-2221-A9931103B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F8316F41-D173-4C5E-5C07-84FB9A1CC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5F2B8820-76EB-C501-01D6-A500528B0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31E281-6A6A-4B4F-A546-C6A928687839}" type="datetimeFigureOut">
              <a:rPr lang="LID4096" smtClean="0"/>
              <a:t>02/25/2024</a:t>
            </a:fld>
            <a:endParaRPr lang="LID4096"/>
          </a:p>
        </p:txBody>
      </p:sp>
      <p:sp>
        <p:nvSpPr>
          <p:cNvPr id="5" name="Footer Placeholder 4">
            <a:extLst>
              <a:ext uri="{FF2B5EF4-FFF2-40B4-BE49-F238E27FC236}">
                <a16:creationId xmlns:a16="http://schemas.microsoft.com/office/drawing/2014/main" id="{180371B6-2DD3-A62A-85F2-CF21708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2F56B280-BF43-0726-1583-53C59B7E3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B1EED0-1B2B-4B9E-BD55-EB2DF19EB2A3}" type="slidenum">
              <a:rPr lang="LID4096" smtClean="0"/>
              <a:t>‹#›</a:t>
            </a:fld>
            <a:endParaRPr lang="LID4096"/>
          </a:p>
        </p:txBody>
      </p:sp>
    </p:spTree>
    <p:extLst>
      <p:ext uri="{BB962C8B-B14F-4D97-AF65-F5344CB8AC3E}">
        <p14:creationId xmlns:p14="http://schemas.microsoft.com/office/powerpoint/2010/main" val="291874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BDDB-81A5-1438-84C8-94EE1C89DD68}"/>
              </a:ext>
            </a:extLst>
          </p:cNvPr>
          <p:cNvSpPr>
            <a:spLocks noGrp="1"/>
          </p:cNvSpPr>
          <p:nvPr>
            <p:ph type="ctrTitle"/>
          </p:nvPr>
        </p:nvSpPr>
        <p:spPr/>
        <p:txBody>
          <a:bodyPr/>
          <a:lstStyle/>
          <a:p>
            <a:endParaRPr lang="LID4096"/>
          </a:p>
        </p:txBody>
      </p:sp>
      <p:sp>
        <p:nvSpPr>
          <p:cNvPr id="3" name="Subtitle 2">
            <a:extLst>
              <a:ext uri="{FF2B5EF4-FFF2-40B4-BE49-F238E27FC236}">
                <a16:creationId xmlns:a16="http://schemas.microsoft.com/office/drawing/2014/main" id="{BFEA3240-5553-B5A3-676C-DE3B22396A88}"/>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110109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A3FB9-08AB-2653-C2AD-99B1EB1CA8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BDBBBE-74D5-0AFA-F443-A343994C35A5}"/>
              </a:ext>
            </a:extLst>
          </p:cNvPr>
          <p:cNvSpPr txBox="1"/>
          <p:nvPr/>
        </p:nvSpPr>
        <p:spPr>
          <a:xfrm>
            <a:off x="245265" y="513690"/>
            <a:ext cx="11486214" cy="679673"/>
          </a:xfrm>
          <a:prstGeom prst="rect">
            <a:avLst/>
          </a:prstGeom>
          <a:noFill/>
        </p:spPr>
        <p:txBody>
          <a:bodyPr wrap="square" rtlCol="0">
            <a:spAutoFit/>
          </a:bodyPr>
          <a:lstStyle/>
          <a:p>
            <a:pPr>
              <a:spcBef>
                <a:spcPts val="200"/>
              </a:spcBef>
            </a:pPr>
            <a:r>
              <a:rPr lang="en-GB" sz="1200" dirty="0">
                <a:solidFill>
                  <a:schemeClr val="tx2">
                    <a:lumMod val="75000"/>
                    <a:lumOff val="25000"/>
                  </a:schemeClr>
                </a:solidFill>
              </a:rPr>
              <a:t>Software Development Lifecycle (SDLC) and Machine Learning Development Lifecycle (MDLC) automation share similar automation process terms; However, their definition may differ slightly, Also, MDLC has additional automation concepts that is specific to ML Model training, selection and monitoring. </a:t>
            </a:r>
          </a:p>
          <a:p>
            <a:pPr>
              <a:spcBef>
                <a:spcPts val="200"/>
              </a:spcBef>
            </a:pPr>
            <a:endParaRPr lang="en-GB" sz="200" dirty="0">
              <a:solidFill>
                <a:schemeClr val="tx2">
                  <a:lumMod val="75000"/>
                  <a:lumOff val="25000"/>
                </a:schemeClr>
              </a:solidFill>
            </a:endParaRPr>
          </a:p>
          <a:p>
            <a:pPr algn="l"/>
            <a:endParaRPr lang="en-GB" sz="1050" b="0" i="0" dirty="0">
              <a:solidFill>
                <a:srgbClr val="0D0D0D"/>
              </a:solidFill>
              <a:effectLst/>
            </a:endParaRPr>
          </a:p>
        </p:txBody>
      </p:sp>
      <p:sp>
        <p:nvSpPr>
          <p:cNvPr id="5" name="TextBox 4">
            <a:extLst>
              <a:ext uri="{FF2B5EF4-FFF2-40B4-BE49-F238E27FC236}">
                <a16:creationId xmlns:a16="http://schemas.microsoft.com/office/drawing/2014/main" id="{FAA6E781-FCA4-5F76-C8F2-206BFE13FA8D}"/>
              </a:ext>
            </a:extLst>
          </p:cNvPr>
          <p:cNvSpPr txBox="1"/>
          <p:nvPr/>
        </p:nvSpPr>
        <p:spPr>
          <a:xfrm>
            <a:off x="333705" y="981191"/>
            <a:ext cx="4745420" cy="3785652"/>
          </a:xfrm>
          <a:prstGeom prst="rect">
            <a:avLst/>
          </a:prstGeom>
          <a:noFill/>
        </p:spPr>
        <p:txBody>
          <a:bodyPr wrap="square" rtlCol="0">
            <a:spAutoFit/>
          </a:bodyPr>
          <a:lstStyle/>
          <a:p>
            <a:pPr>
              <a:spcBef>
                <a:spcPts val="200"/>
              </a:spcBef>
            </a:pPr>
            <a:r>
              <a:rPr lang="en-GB" sz="1000" b="1" dirty="0">
                <a:solidFill>
                  <a:schemeClr val="tx2">
                    <a:lumMod val="75000"/>
                    <a:lumOff val="25000"/>
                  </a:schemeClr>
                </a:solidFill>
              </a:rPr>
              <a:t>Key Concepts in SDLC automation</a:t>
            </a:r>
          </a:p>
          <a:p>
            <a:pPr>
              <a:spcBef>
                <a:spcPts val="600"/>
              </a:spcBef>
            </a:pPr>
            <a:endParaRPr lang="en-GB" sz="1000" dirty="0">
              <a:solidFill>
                <a:schemeClr val="tx2">
                  <a:lumMod val="75000"/>
                  <a:lumOff val="25000"/>
                </a:schemeClr>
              </a:solidFill>
            </a:endParaRPr>
          </a:p>
          <a:p>
            <a:pPr marL="171450" indent="-171450">
              <a:spcBef>
                <a:spcPts val="600"/>
              </a:spcBef>
              <a:buFont typeface="Arial" panose="020B0604020202020204" pitchFamily="34" charset="0"/>
              <a:buChar char="•"/>
            </a:pPr>
            <a:r>
              <a:rPr lang="en-GB" sz="1000" b="1" i="0" dirty="0">
                <a:solidFill>
                  <a:srgbClr val="0D0D0D"/>
                </a:solidFill>
                <a:effectLst/>
              </a:rPr>
              <a:t>Continuous Integration (CI):</a:t>
            </a:r>
            <a:r>
              <a:rPr lang="en-GB" sz="1000" b="1" dirty="0">
                <a:solidFill>
                  <a:schemeClr val="tx2">
                    <a:lumMod val="75000"/>
                    <a:lumOff val="25000"/>
                  </a:schemeClr>
                </a:solidFill>
              </a:rPr>
              <a:t> </a:t>
            </a:r>
            <a:r>
              <a:rPr lang="en-GB" sz="1000" i="0" dirty="0">
                <a:solidFill>
                  <a:srgbClr val="0D0D0D"/>
                </a:solidFill>
                <a:effectLst/>
              </a:rPr>
              <a:t>GitLab provides a built-in CI pipeline configuration that allows users to define stages, jobs, and scripts for automating tasks such </a:t>
            </a:r>
            <a:r>
              <a:rPr lang="en-GB" sz="1000" dirty="0">
                <a:solidFill>
                  <a:srgbClr val="0D0D0D"/>
                </a:solidFill>
                <a:effectLst/>
              </a:rPr>
              <a:t>as compiling code, running tests, and generating artifacts.</a:t>
            </a:r>
          </a:p>
          <a:p>
            <a:pPr marL="171450" indent="-171450">
              <a:spcBef>
                <a:spcPts val="600"/>
              </a:spcBef>
              <a:buFont typeface="Arial" panose="020B0604020202020204" pitchFamily="34" charset="0"/>
              <a:buChar char="•"/>
            </a:pPr>
            <a:r>
              <a:rPr lang="en-GB" sz="1000" b="1" i="0" dirty="0">
                <a:solidFill>
                  <a:srgbClr val="0D0D0D"/>
                </a:solidFill>
                <a:effectLst/>
              </a:rPr>
              <a:t>Continuous Deployment (CD):</a:t>
            </a:r>
            <a:r>
              <a:rPr lang="en-GB" sz="1000" dirty="0">
                <a:solidFill>
                  <a:srgbClr val="0D0D0D"/>
                </a:solidFill>
              </a:rPr>
              <a:t> </a:t>
            </a:r>
            <a:r>
              <a:rPr lang="en-GB" sz="1000" b="0" i="0" dirty="0">
                <a:solidFill>
                  <a:srgbClr val="0D0D0D"/>
                </a:solidFill>
                <a:effectLst/>
              </a:rPr>
              <a:t>GitLab CD supports continuous deployment by automating the process of </a:t>
            </a:r>
            <a:r>
              <a:rPr lang="en-GB" sz="1000" i="0" dirty="0">
                <a:solidFill>
                  <a:srgbClr val="0D0D0D"/>
                </a:solidFill>
                <a:effectLst/>
              </a:rPr>
              <a:t>deploying software applications to various environments, including development, testing, staging, and production.</a:t>
            </a:r>
          </a:p>
          <a:p>
            <a:pPr marL="171450" indent="-171450">
              <a:spcBef>
                <a:spcPts val="600"/>
              </a:spcBef>
              <a:buFont typeface="Arial" panose="020B0604020202020204" pitchFamily="34" charset="0"/>
              <a:buChar char="•"/>
            </a:pPr>
            <a:r>
              <a:rPr lang="en-GB" sz="1000" b="1" i="0" dirty="0">
                <a:solidFill>
                  <a:srgbClr val="0D0D0D"/>
                </a:solidFill>
                <a:effectLst/>
              </a:rPr>
              <a:t>Automated Testing: </a:t>
            </a:r>
            <a:r>
              <a:rPr lang="en-GB" sz="1000" b="0" i="0" dirty="0">
                <a:solidFill>
                  <a:srgbClr val="0D0D0D"/>
                </a:solidFill>
                <a:effectLst/>
              </a:rPr>
              <a:t>Automated testing frameworks such as Selenium (for web Aptos (Body) Aptos (Body) </a:t>
            </a:r>
            <a:r>
              <a:rPr lang="en-GB" sz="1000" i="0" dirty="0">
                <a:solidFill>
                  <a:srgbClr val="0D0D0D"/>
                </a:solidFill>
                <a:effectLst/>
              </a:rPr>
              <a:t>applications), JUnit (for Java), </a:t>
            </a:r>
            <a:r>
              <a:rPr lang="en-GB" sz="1000" i="0" dirty="0" err="1">
                <a:solidFill>
                  <a:srgbClr val="0D0D0D"/>
                </a:solidFill>
                <a:effectLst/>
              </a:rPr>
              <a:t>pytest</a:t>
            </a:r>
            <a:r>
              <a:rPr lang="en-GB" sz="1000" i="0" dirty="0">
                <a:solidFill>
                  <a:srgbClr val="0D0D0D"/>
                </a:solidFill>
                <a:effectLst/>
              </a:rPr>
              <a:t> (for Python) enable automated execution of various types of tests, including unit tests, integration tests, and end-to-end tests on the software code quality.</a:t>
            </a:r>
          </a:p>
          <a:p>
            <a:pPr marL="171450" indent="-171450">
              <a:spcBef>
                <a:spcPts val="600"/>
              </a:spcBef>
              <a:buFont typeface="Arial" panose="020B0604020202020204" pitchFamily="34" charset="0"/>
              <a:buChar char="•"/>
            </a:pPr>
            <a:r>
              <a:rPr lang="en-GB" sz="1000" b="1" i="0" dirty="0">
                <a:solidFill>
                  <a:srgbClr val="0D0D0D"/>
                </a:solidFill>
                <a:effectLst/>
              </a:rPr>
              <a:t>Version Control:</a:t>
            </a:r>
            <a:r>
              <a:rPr lang="en-GB" sz="1000" dirty="0">
                <a:solidFill>
                  <a:srgbClr val="0D0D0D"/>
                </a:solidFill>
              </a:rPr>
              <a:t> </a:t>
            </a:r>
            <a:r>
              <a:rPr lang="en-GB" sz="1000" b="0" i="0" dirty="0">
                <a:solidFill>
                  <a:srgbClr val="0D0D0D"/>
                </a:solidFill>
                <a:effectLst/>
              </a:rPr>
              <a:t>GitLab offers robust version control </a:t>
            </a:r>
            <a:r>
              <a:rPr lang="en-GB" sz="1000" i="0" dirty="0">
                <a:solidFill>
                  <a:srgbClr val="0D0D0D"/>
                </a:solidFill>
                <a:effectLst/>
              </a:rPr>
              <a:t>capabilities with Git repositories on code version management, enabling developers to track changes, collaborate on code, code review, manage branches and merge requests effectively. The software artifacts are versioned and stored in Nexus. </a:t>
            </a:r>
          </a:p>
          <a:p>
            <a:pPr marL="171450" indent="-171450">
              <a:spcBef>
                <a:spcPts val="600"/>
              </a:spcBef>
              <a:buFont typeface="Arial" panose="020B0604020202020204" pitchFamily="34" charset="0"/>
              <a:buChar char="•"/>
            </a:pPr>
            <a:r>
              <a:rPr lang="en-GB" sz="1000" b="1" i="0" dirty="0">
                <a:solidFill>
                  <a:srgbClr val="0D0D0D"/>
                </a:solidFill>
                <a:effectLst/>
              </a:rPr>
              <a:t>Code Quality and Security:</a:t>
            </a:r>
            <a:r>
              <a:rPr lang="en-GB" sz="1000" dirty="0">
                <a:solidFill>
                  <a:srgbClr val="0D0D0D"/>
                </a:solidFill>
              </a:rPr>
              <a:t> </a:t>
            </a:r>
            <a:r>
              <a:rPr lang="en-GB" sz="1000" b="0" i="0" dirty="0">
                <a:solidFill>
                  <a:srgbClr val="0D0D0D"/>
                </a:solidFill>
                <a:effectLst/>
              </a:rPr>
              <a:t>GitLab offers built-in</a:t>
            </a:r>
            <a:r>
              <a:rPr lang="en-GB" sz="1000" b="1" i="0" dirty="0">
                <a:solidFill>
                  <a:srgbClr val="0D0D0D"/>
                </a:solidFill>
                <a:effectLst/>
              </a:rPr>
              <a:t> </a:t>
            </a:r>
            <a:r>
              <a:rPr lang="en-GB" sz="1000" i="0" dirty="0">
                <a:solidFill>
                  <a:srgbClr val="0D0D0D"/>
                </a:solidFill>
                <a:effectLst/>
              </a:rPr>
              <a:t>code quality and security scanning capabilities on software code, such as code quality report, SAST, DAST and dependency scanning that help automate the identification and remediation of code issues.</a:t>
            </a:r>
          </a:p>
          <a:p>
            <a:endParaRPr lang="LID4096" sz="1000" dirty="0"/>
          </a:p>
        </p:txBody>
      </p:sp>
      <p:sp>
        <p:nvSpPr>
          <p:cNvPr id="6" name="TextBox 5">
            <a:extLst>
              <a:ext uri="{FF2B5EF4-FFF2-40B4-BE49-F238E27FC236}">
                <a16:creationId xmlns:a16="http://schemas.microsoft.com/office/drawing/2014/main" id="{A83D2FA6-9BE9-ED8A-895A-F8265F8E9AFC}"/>
              </a:ext>
            </a:extLst>
          </p:cNvPr>
          <p:cNvSpPr txBox="1"/>
          <p:nvPr/>
        </p:nvSpPr>
        <p:spPr>
          <a:xfrm>
            <a:off x="5167564" y="1005914"/>
            <a:ext cx="6779171" cy="6042680"/>
          </a:xfrm>
          <a:prstGeom prst="rect">
            <a:avLst/>
          </a:prstGeom>
          <a:noFill/>
        </p:spPr>
        <p:txBody>
          <a:bodyPr wrap="square" rtlCol="0">
            <a:spAutoFit/>
          </a:bodyPr>
          <a:lstStyle/>
          <a:p>
            <a:pPr>
              <a:spcBef>
                <a:spcPts val="200"/>
              </a:spcBef>
            </a:pPr>
            <a:r>
              <a:rPr lang="en-GB" sz="1000" b="1" dirty="0">
                <a:solidFill>
                  <a:schemeClr val="tx2">
                    <a:lumMod val="75000"/>
                    <a:lumOff val="25000"/>
                  </a:schemeClr>
                </a:solidFill>
              </a:rPr>
              <a:t>Key Concepts in MDLC automation</a:t>
            </a:r>
          </a:p>
          <a:p>
            <a:pPr>
              <a:spcBef>
                <a:spcPts val="400"/>
              </a:spcBef>
            </a:pPr>
            <a:endParaRPr lang="de-CH" sz="1000" dirty="0"/>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Continuous Integration (CI): </a:t>
            </a:r>
            <a:r>
              <a:rPr lang="en-GB" sz="1000" b="0" i="0" dirty="0">
                <a:solidFill>
                  <a:srgbClr val="0D0D0D"/>
                </a:solidFill>
                <a:effectLst/>
                <a:latin typeface="Aptos (Body)"/>
              </a:rPr>
              <a:t>CI involves integrating new data and model updates into the development pipeline frequently. This includes automating the process of data preprocessing, feature engineering, hyperparameter tuning, and experiment management.</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Continuous Deployment (CD): </a:t>
            </a:r>
            <a:r>
              <a:rPr lang="en-GB" sz="1000" b="0" i="0" dirty="0">
                <a:solidFill>
                  <a:srgbClr val="0D0D0D"/>
                </a:solidFill>
                <a:effectLst/>
                <a:latin typeface="Aptos (Body)"/>
              </a:rPr>
              <a:t>MDLC often involves two separate artifacts, ML Applications and ML Models. ML Applications can be continuously deployed using SDLC CD best practices. ML Models often require additional CD steps to be packaged and uploaded to a model registry and deployed from the model registry. Often ML Models are re-trained, validated, and re-deployed in an automated manner, requiring more automated CD steps.</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Continuous Training (CT): </a:t>
            </a:r>
            <a:r>
              <a:rPr lang="en-GB" sz="1000" b="0" i="0" dirty="0">
                <a:solidFill>
                  <a:srgbClr val="0D0D0D"/>
                </a:solidFill>
                <a:effectLst/>
                <a:latin typeface="Aptos (Body)"/>
              </a:rPr>
              <a:t>CT in MLDC refers to the automated retraining of machine learning models using new data or model updates. This ensures that ML models remain up-to-date and continue to perform optimally as new data becomes available.</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Continuous Monitoring (CM): </a:t>
            </a:r>
            <a:r>
              <a:rPr lang="en-GB" sz="1000" b="0" i="0" dirty="0">
                <a:solidFill>
                  <a:srgbClr val="0D0D0D"/>
                </a:solidFill>
                <a:effectLst/>
                <a:latin typeface="Aptos (Body)"/>
              </a:rPr>
              <a:t>CM in MLDC involves continuously monitoring deployed machine learning models in production to detect any performance degradation or concept drift. This includes monitoring model metrics, data quality, and business KPIs to ensure that the model's predictions remain accurate and aligned with business objectives.</a:t>
            </a:r>
          </a:p>
          <a:p>
            <a:pPr marL="171450" indent="-171450" algn="l">
              <a:spcBef>
                <a:spcPts val="400"/>
              </a:spcBef>
              <a:buFont typeface="Arial" panose="020B0604020202020204" pitchFamily="34" charset="0"/>
              <a:buChar char="•"/>
            </a:pPr>
            <a:r>
              <a:rPr lang="en-GB" sz="1000" b="1" dirty="0">
                <a:solidFill>
                  <a:srgbClr val="0D0D0D"/>
                </a:solidFill>
                <a:latin typeface="Aptos (Body)"/>
              </a:rPr>
              <a:t>Data Versioning: </a:t>
            </a:r>
            <a:r>
              <a:rPr lang="en-GB" sz="1000" dirty="0">
                <a:solidFill>
                  <a:srgbClr val="0D0D0D"/>
                </a:solidFill>
                <a:latin typeface="Aptos (Body)"/>
              </a:rPr>
              <a:t>ML Models are data products, often data are stored inside the neural network of model artifact. ML Model required to be trained and tested with versioned production datasets.</a:t>
            </a:r>
            <a:endParaRPr lang="en-GB" sz="1000" b="1" i="0" dirty="0">
              <a:solidFill>
                <a:srgbClr val="0D0D0D"/>
              </a:solidFill>
              <a:effectLst/>
              <a:latin typeface="Aptos (Body)"/>
            </a:endParaRPr>
          </a:p>
          <a:p>
            <a:pPr marL="171450" indent="-171450">
              <a:spcBef>
                <a:spcPts val="400"/>
              </a:spcBef>
              <a:buFont typeface="Arial" panose="020B0604020202020204" pitchFamily="34" charset="0"/>
              <a:buChar char="•"/>
            </a:pPr>
            <a:r>
              <a:rPr lang="en-GB" sz="1000" b="1" i="0" dirty="0">
                <a:solidFill>
                  <a:srgbClr val="0D0D0D"/>
                </a:solidFill>
                <a:effectLst/>
                <a:latin typeface="Aptos (Body)"/>
              </a:rPr>
              <a:t>Automated Model Scoring and Testing: </a:t>
            </a:r>
            <a:r>
              <a:rPr lang="en-GB" sz="1000" b="0" i="0" dirty="0">
                <a:solidFill>
                  <a:srgbClr val="0D0D0D"/>
                </a:solidFill>
                <a:effectLst/>
                <a:latin typeface="Aptos (Body)"/>
              </a:rPr>
              <a:t>In addition to SDLC testing frameworks, machine learning models need to be evaluated and assessed to quantify the performance of a trained ML model on unseen data, using popular processes such as training/validation data split, prediction scoring, and metric evaluation.</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Version Control: </a:t>
            </a:r>
            <a:r>
              <a:rPr lang="en-GB" sz="1000" b="0" i="0" dirty="0">
                <a:solidFill>
                  <a:srgbClr val="0D0D0D"/>
                </a:solidFill>
                <a:effectLst/>
                <a:latin typeface="Aptos (Body)"/>
              </a:rPr>
              <a:t>There are new versioning concepts when it comes to ML models. ML model experiments require version control in an experiment tracking system, and the best performing model requires version control in an ML Model Registry. Traditional SDLC version control tools such as Git Repository are used to version control ML model training pipelines and ML Application code, as well as Nexus, which is used to version control ML Application software artifacts.</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ML Security and MLSecOps</a:t>
            </a:r>
            <a:r>
              <a:rPr lang="en-GB" sz="1000" b="1" dirty="0">
                <a:solidFill>
                  <a:srgbClr val="0D0D0D"/>
                </a:solidFill>
                <a:latin typeface="Aptos (Body)"/>
              </a:rPr>
              <a:t>: </a:t>
            </a:r>
            <a:r>
              <a:rPr lang="en-GB" sz="1000" b="0" i="0" dirty="0">
                <a:solidFill>
                  <a:srgbClr val="0D0D0D"/>
                </a:solidFill>
                <a:effectLst/>
                <a:latin typeface="Aptos (Body)"/>
              </a:rPr>
              <a:t>Machine Learning Security Operations is a set of practices, processes, and tools aimed at ensuring the security and integrity of machine learning systems throughout their lifecycle. It aims to prevent security threats such as model serialization attacks, prompt injection attacks, as well as secure data leakage and govern model bias and fairness.</a:t>
            </a:r>
          </a:p>
          <a:p>
            <a:pPr marL="171450" indent="-171450" algn="l">
              <a:spcBef>
                <a:spcPts val="400"/>
              </a:spcBef>
              <a:buFont typeface="Arial" panose="020B0604020202020204" pitchFamily="34" charset="0"/>
              <a:buChar char="•"/>
            </a:pPr>
            <a:r>
              <a:rPr lang="en-GB" sz="1000" b="1" i="0" dirty="0">
                <a:solidFill>
                  <a:srgbClr val="0D0D0D"/>
                </a:solidFill>
                <a:effectLst/>
                <a:latin typeface="Aptos (Body)"/>
              </a:rPr>
              <a:t>Machine Learning Bill of Materials (MLBOM / AIBOM): </a:t>
            </a:r>
            <a:r>
              <a:rPr lang="en-GB" sz="1000" b="0" i="0" dirty="0">
                <a:solidFill>
                  <a:srgbClr val="0D0D0D"/>
                </a:solidFill>
                <a:effectLst/>
                <a:latin typeface="Aptos (Body)"/>
              </a:rPr>
              <a:t>MLBOM enumerates and documents all the elements and dependencies required to develop, deploy, and maintain a machine learning project to track key ML metadata on data sources, data processing, foundational models and dependencies, ML lifecycle status, hyperparameters, training configuration, evaluation metrics, deployment configuration, model monitoring, and compliance and governance.</a:t>
            </a:r>
          </a:p>
          <a:p>
            <a:pPr>
              <a:spcBef>
                <a:spcPts val="400"/>
              </a:spcBef>
            </a:pPr>
            <a:endParaRPr lang="LID4096" sz="1000" dirty="0"/>
          </a:p>
        </p:txBody>
      </p:sp>
      <p:sp>
        <p:nvSpPr>
          <p:cNvPr id="2" name="TextBox 1">
            <a:extLst>
              <a:ext uri="{FF2B5EF4-FFF2-40B4-BE49-F238E27FC236}">
                <a16:creationId xmlns:a16="http://schemas.microsoft.com/office/drawing/2014/main" id="{F508ED99-D49B-5971-5772-2EBC988F9030}"/>
              </a:ext>
            </a:extLst>
          </p:cNvPr>
          <p:cNvSpPr txBox="1"/>
          <p:nvPr/>
        </p:nvSpPr>
        <p:spPr>
          <a:xfrm>
            <a:off x="245265" y="60213"/>
            <a:ext cx="8772612" cy="523220"/>
          </a:xfrm>
          <a:prstGeom prst="rect">
            <a:avLst/>
          </a:prstGeom>
          <a:noFill/>
        </p:spPr>
        <p:txBody>
          <a:bodyPr wrap="square" rtlCol="0">
            <a:spAutoFit/>
          </a:bodyPr>
          <a:lstStyle/>
          <a:p>
            <a:pPr>
              <a:spcBef>
                <a:spcPts val="200"/>
              </a:spcBef>
            </a:pPr>
            <a:r>
              <a:rPr lang="en-GB" sz="2800" dirty="0">
                <a:solidFill>
                  <a:schemeClr val="tx2">
                    <a:lumMod val="75000"/>
                    <a:lumOff val="25000"/>
                  </a:schemeClr>
                </a:solidFill>
              </a:rPr>
              <a:t>Differentiate SDLC Automation vs MDLC Automation</a:t>
            </a:r>
          </a:p>
        </p:txBody>
      </p:sp>
    </p:spTree>
    <p:extLst>
      <p:ext uri="{BB962C8B-B14F-4D97-AF65-F5344CB8AC3E}">
        <p14:creationId xmlns:p14="http://schemas.microsoft.com/office/powerpoint/2010/main" val="405371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D116D-7BDC-1A6E-1C65-D02DA0F30B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8C9EB4-F907-D383-BD04-C1A03F263499}"/>
              </a:ext>
            </a:extLst>
          </p:cNvPr>
          <p:cNvSpPr txBox="1"/>
          <p:nvPr/>
        </p:nvSpPr>
        <p:spPr>
          <a:xfrm>
            <a:off x="4639245" y="667296"/>
            <a:ext cx="7511302" cy="4703852"/>
          </a:xfrm>
          <a:prstGeom prst="rect">
            <a:avLst/>
          </a:prstGeom>
          <a:noFill/>
        </p:spPr>
        <p:txBody>
          <a:bodyPr wrap="square" rtlCol="0">
            <a:spAutoFit/>
          </a:bodyPr>
          <a:lstStyle/>
          <a:p>
            <a:pPr>
              <a:spcBef>
                <a:spcPts val="200"/>
              </a:spcBef>
            </a:pPr>
            <a:r>
              <a:rPr lang="en-GB" sz="1050" dirty="0">
                <a:solidFill>
                  <a:schemeClr val="tx2">
                    <a:lumMod val="75000"/>
                    <a:lumOff val="25000"/>
                  </a:schemeClr>
                </a:solidFill>
              </a:rPr>
              <a:t>In this example, Observed from two separate ML teams within UBS, Data Scientists develops ML Training pipeline on its Local VM, then hands over to IT for the model to be trained on IT maintained AKS based infrastructure. </a:t>
            </a:r>
          </a:p>
          <a:p>
            <a:pPr marL="228600" indent="-228600">
              <a:spcBef>
                <a:spcPts val="200"/>
              </a:spcBef>
              <a:buFont typeface="+mj-lt"/>
              <a:buAutoNum type="arabicPeriod"/>
            </a:pPr>
            <a:endParaRPr lang="en-GB" sz="1050" dirty="0">
              <a:solidFill>
                <a:schemeClr val="tx2">
                  <a:lumMod val="75000"/>
                  <a:lumOff val="25000"/>
                </a:schemeClr>
              </a:solidFill>
            </a:endParaRPr>
          </a:p>
          <a:p>
            <a:pPr marL="228600" indent="-228600">
              <a:spcBef>
                <a:spcPts val="200"/>
              </a:spcBef>
              <a:buFont typeface="+mj-lt"/>
              <a:buAutoNum type="arabicPeriod"/>
            </a:pPr>
            <a:r>
              <a:rPr lang="en-GB" sz="1050" dirty="0"/>
              <a:t>Data scientists develop ML training pipelines and experiment scoring/selection modules in private UBS VMs or Azure VMs accessing development datasets.</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either manually run the training pipeline using a variety of ML frameworks, with model artifacts generated and persisted into the data scientist-owned Azure storage, for example, ABFS.</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can optionally pull those artifacts from storage and host the ML inference API locally for endpoint testing and ML app testing.</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check in ML training pipelines and experiment scoring/selection modules to GitLab.</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IT ML engineers check out the training and selection pipeline and schedule the model training in an IT-maintained AKS cluster having production data access. Often, an open-source pipeline framework is used, for example, Apache Airflow or Kubeflow pipeline.</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The training and experiment scoring/selection pipeline will automatically select the best-performing model and store it in the IT-owned cloud storage.</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ML engineers can deploy the ML API on AKS cluster real-time serving or cluster-based batch inferencing.</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ML engineers can follow the SDLC process to deploy ML applications on IT AKS clusters consuming the ML API endpoints. For batch inferencing, often the workload is scheduled by Apache Airflow or Kubeflow. There are commercial solutions such as Seldon, but they have not been adopted within UBS.</a:t>
            </a:r>
          </a:p>
        </p:txBody>
      </p:sp>
      <p:pic>
        <p:nvPicPr>
          <p:cNvPr id="7" name="Picture 6">
            <a:extLst>
              <a:ext uri="{FF2B5EF4-FFF2-40B4-BE49-F238E27FC236}">
                <a16:creationId xmlns:a16="http://schemas.microsoft.com/office/drawing/2014/main" id="{A60A02F9-98C2-6481-EAEC-4402B7D40A8A}"/>
              </a:ext>
            </a:extLst>
          </p:cNvPr>
          <p:cNvPicPr>
            <a:picLocks noChangeAspect="1"/>
          </p:cNvPicPr>
          <p:nvPr/>
        </p:nvPicPr>
        <p:blipFill>
          <a:blip r:embed="rId3"/>
          <a:stretch>
            <a:fillRect/>
          </a:stretch>
        </p:blipFill>
        <p:spPr>
          <a:xfrm>
            <a:off x="426412" y="583433"/>
            <a:ext cx="4091343" cy="4751618"/>
          </a:xfrm>
          <a:prstGeom prst="rect">
            <a:avLst/>
          </a:prstGeom>
        </p:spPr>
      </p:pic>
      <p:sp>
        <p:nvSpPr>
          <p:cNvPr id="10" name="TextBox 9">
            <a:extLst>
              <a:ext uri="{FF2B5EF4-FFF2-40B4-BE49-F238E27FC236}">
                <a16:creationId xmlns:a16="http://schemas.microsoft.com/office/drawing/2014/main" id="{0F57A452-1327-30E7-4358-489600A61608}"/>
              </a:ext>
            </a:extLst>
          </p:cNvPr>
          <p:cNvSpPr txBox="1"/>
          <p:nvPr/>
        </p:nvSpPr>
        <p:spPr>
          <a:xfrm>
            <a:off x="245265" y="60213"/>
            <a:ext cx="11674472" cy="461665"/>
          </a:xfrm>
          <a:prstGeom prst="rect">
            <a:avLst/>
          </a:prstGeom>
          <a:noFill/>
        </p:spPr>
        <p:txBody>
          <a:bodyPr wrap="square" rtlCol="0">
            <a:spAutoFit/>
          </a:bodyPr>
          <a:lstStyle/>
          <a:p>
            <a:pPr>
              <a:spcBef>
                <a:spcPts val="200"/>
              </a:spcBef>
            </a:pPr>
            <a:r>
              <a:rPr lang="en-GB" sz="2400" dirty="0">
                <a:solidFill>
                  <a:schemeClr val="tx2">
                    <a:lumMod val="75000"/>
                    <a:lumOff val="25000"/>
                  </a:schemeClr>
                </a:solidFill>
              </a:rPr>
              <a:t>MDLC in Practice: Case 1: IT Centric Training and Inference on AKS</a:t>
            </a:r>
          </a:p>
        </p:txBody>
      </p:sp>
      <p:sp>
        <p:nvSpPr>
          <p:cNvPr id="21" name="TextBox 20">
            <a:extLst>
              <a:ext uri="{FF2B5EF4-FFF2-40B4-BE49-F238E27FC236}">
                <a16:creationId xmlns:a16="http://schemas.microsoft.com/office/drawing/2014/main" id="{32CA7F36-FC38-7508-357D-6CCDBD18D514}"/>
              </a:ext>
            </a:extLst>
          </p:cNvPr>
          <p:cNvSpPr txBox="1"/>
          <p:nvPr/>
        </p:nvSpPr>
        <p:spPr>
          <a:xfrm>
            <a:off x="4639244" y="5335051"/>
            <a:ext cx="7511301" cy="1754326"/>
          </a:xfrm>
          <a:prstGeom prst="rect">
            <a:avLst/>
          </a:prstGeom>
          <a:noFill/>
        </p:spPr>
        <p:txBody>
          <a:bodyPr wrap="square" rtlCol="0">
            <a:spAutoFit/>
          </a:bodyPr>
          <a:lstStyle/>
          <a:p>
            <a:r>
              <a:rPr lang="en-GB" sz="1200" dirty="0">
                <a:solidFill>
                  <a:schemeClr val="tx2">
                    <a:lumMod val="75000"/>
                    <a:lumOff val="25000"/>
                  </a:schemeClr>
                </a:solidFill>
              </a:rPr>
              <a:t>Disadvantages:</a:t>
            </a:r>
          </a:p>
          <a:p>
            <a:endParaRPr lang="en-GB" sz="12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Data Scientists does not have a ML platform for easier model development environment setup, and Production data access.</a:t>
            </a:r>
          </a:p>
          <a:p>
            <a:pPr marL="171450" indent="-171450">
              <a:buFont typeface="Arial" panose="020B0604020202020204" pitchFamily="34" charset="0"/>
              <a:buChar char="•"/>
            </a:pPr>
            <a:r>
              <a:rPr lang="en-GB" sz="1050" dirty="0">
                <a:solidFill>
                  <a:schemeClr val="tx2">
                    <a:lumMod val="75000"/>
                    <a:lumOff val="25000"/>
                  </a:schemeClr>
                </a:solidFill>
              </a:rPr>
              <a:t>Does not leverage experiment tracking server and model registry, Difficult to maintain model version and model security.</a:t>
            </a:r>
          </a:p>
          <a:p>
            <a:pPr marL="171450" indent="-171450">
              <a:buFont typeface="Arial" panose="020B0604020202020204" pitchFamily="34" charset="0"/>
              <a:buChar char="•"/>
            </a:pPr>
            <a:r>
              <a:rPr lang="en-GB" sz="1050" dirty="0">
                <a:solidFill>
                  <a:schemeClr val="tx2">
                    <a:lumMod val="75000"/>
                    <a:lumOff val="25000"/>
                  </a:schemeClr>
                </a:solidFill>
              </a:rPr>
              <a:t>Difficult for IT to track ML Bill of Materials and ML model lifecycle status. Thus difficult for model governance</a:t>
            </a:r>
          </a:p>
          <a:p>
            <a:pPr marL="171450" indent="-171450">
              <a:buFont typeface="Arial" panose="020B0604020202020204" pitchFamily="34" charset="0"/>
              <a:buChar char="•"/>
            </a:pPr>
            <a:r>
              <a:rPr lang="en-GB" sz="1050" dirty="0">
                <a:solidFill>
                  <a:schemeClr val="tx2">
                    <a:lumMod val="75000"/>
                    <a:lumOff val="25000"/>
                  </a:schemeClr>
                </a:solidFill>
              </a:rPr>
              <a:t>Training, Evaluation and Inference pipeline tends to be open-source vendor locked-in. For example, Kubeflow / Airflow pipeline, Higher IT maintenance cost. </a:t>
            </a:r>
          </a:p>
          <a:p>
            <a:pPr marL="171450" indent="-171450">
              <a:buFont typeface="Arial" panose="020B0604020202020204" pitchFamily="34" charset="0"/>
              <a:buChar char="•"/>
            </a:pPr>
            <a:r>
              <a:rPr lang="en-GB" sz="1050" dirty="0">
                <a:solidFill>
                  <a:schemeClr val="tx2">
                    <a:lumMod val="75000"/>
                    <a:lumOff val="25000"/>
                  </a:schemeClr>
                </a:solidFill>
              </a:rPr>
              <a:t>No clear strategy for Continuous Integration, Continuous Training, Continuous Monitoring automation.</a:t>
            </a:r>
          </a:p>
          <a:p>
            <a:pPr marL="171450" indent="-171450">
              <a:buFont typeface="Arial" panose="020B0604020202020204" pitchFamily="34" charset="0"/>
              <a:buChar char="•"/>
            </a:pPr>
            <a:r>
              <a:rPr lang="en-GB" sz="1050" dirty="0">
                <a:solidFill>
                  <a:schemeClr val="tx2">
                    <a:lumMod val="75000"/>
                    <a:lumOff val="25000"/>
                  </a:schemeClr>
                </a:solidFill>
              </a:rPr>
              <a:t>No MLSecOps process to check for ML Model vulnerability.  </a:t>
            </a:r>
          </a:p>
          <a:p>
            <a:pPr marL="171450" indent="-171450">
              <a:buFont typeface="Arial" panose="020B0604020202020204" pitchFamily="34" charset="0"/>
              <a:buChar char="•"/>
            </a:pPr>
            <a:endParaRPr lang="LID4096" sz="1050" dirty="0"/>
          </a:p>
        </p:txBody>
      </p:sp>
      <p:sp>
        <p:nvSpPr>
          <p:cNvPr id="25" name="TextBox 24">
            <a:extLst>
              <a:ext uri="{FF2B5EF4-FFF2-40B4-BE49-F238E27FC236}">
                <a16:creationId xmlns:a16="http://schemas.microsoft.com/office/drawing/2014/main" id="{0A4F3DBA-8386-D0E8-2C2D-4726E0F5EEDF}"/>
              </a:ext>
            </a:extLst>
          </p:cNvPr>
          <p:cNvSpPr txBox="1"/>
          <p:nvPr/>
        </p:nvSpPr>
        <p:spPr>
          <a:xfrm>
            <a:off x="142153" y="5374782"/>
            <a:ext cx="4497089" cy="1431161"/>
          </a:xfrm>
          <a:prstGeom prst="rect">
            <a:avLst/>
          </a:prstGeom>
          <a:noFill/>
        </p:spPr>
        <p:txBody>
          <a:bodyPr wrap="square" rtlCol="0">
            <a:spAutoFit/>
          </a:bodyPr>
          <a:lstStyle/>
          <a:p>
            <a:r>
              <a:rPr lang="en-GB" sz="1200" dirty="0">
                <a:solidFill>
                  <a:schemeClr val="tx2">
                    <a:lumMod val="75000"/>
                    <a:lumOff val="25000"/>
                  </a:schemeClr>
                </a:solidFill>
              </a:rPr>
              <a:t>Advantages:</a:t>
            </a:r>
          </a:p>
          <a:p>
            <a:endParaRPr lang="en-GB" sz="12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Container based training and inference solution based on popular open-source framework Kubeflow / Airflow.</a:t>
            </a:r>
          </a:p>
          <a:p>
            <a:pPr marL="171450" indent="-171450">
              <a:buFont typeface="Arial" panose="020B0604020202020204" pitchFamily="34" charset="0"/>
              <a:buChar char="•"/>
            </a:pPr>
            <a:r>
              <a:rPr lang="en-GB" sz="1050" dirty="0">
                <a:solidFill>
                  <a:schemeClr val="tx2">
                    <a:lumMod val="75000"/>
                    <a:lumOff val="25000"/>
                  </a:schemeClr>
                </a:solidFill>
              </a:rPr>
              <a:t>Better IT involvement in Model inference API and ML App deployment and hosting. </a:t>
            </a:r>
          </a:p>
          <a:p>
            <a:pPr marL="171450" indent="-171450">
              <a:buFont typeface="Arial" panose="020B0604020202020204" pitchFamily="34" charset="0"/>
              <a:buChar char="•"/>
            </a:pPr>
            <a:r>
              <a:rPr lang="en-GB" sz="1050" dirty="0">
                <a:solidFill>
                  <a:schemeClr val="tx2">
                    <a:lumMod val="75000"/>
                    <a:lumOff val="25000"/>
                  </a:schemeClr>
                </a:solidFill>
              </a:rPr>
              <a:t>Low up front cost setup.</a:t>
            </a:r>
          </a:p>
          <a:p>
            <a:pPr marL="171450" indent="-171450">
              <a:buFont typeface="Arial" panose="020B0604020202020204" pitchFamily="34" charset="0"/>
              <a:buChar char="•"/>
            </a:pPr>
            <a:endParaRPr lang="LID4096" sz="1050" dirty="0"/>
          </a:p>
        </p:txBody>
      </p:sp>
    </p:spTree>
    <p:extLst>
      <p:ext uri="{BB962C8B-B14F-4D97-AF65-F5344CB8AC3E}">
        <p14:creationId xmlns:p14="http://schemas.microsoft.com/office/powerpoint/2010/main" val="65636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D116D-7BDC-1A6E-1C65-D02DA0F30BAC}"/>
            </a:ext>
          </a:extLst>
        </p:cNvPr>
        <p:cNvGrpSpPr/>
        <p:nvPr/>
      </p:nvGrpSpPr>
      <p:grpSpPr>
        <a:xfrm>
          <a:off x="0" y="0"/>
          <a:ext cx="0" cy="0"/>
          <a:chOff x="0" y="0"/>
          <a:chExt cx="0" cy="0"/>
        </a:xfrm>
      </p:grpSpPr>
      <p:sp>
        <p:nvSpPr>
          <p:cNvPr id="151" name="TextBox 150">
            <a:extLst>
              <a:ext uri="{FF2B5EF4-FFF2-40B4-BE49-F238E27FC236}">
                <a16:creationId xmlns:a16="http://schemas.microsoft.com/office/drawing/2014/main" id="{59A24673-1380-18A1-B441-757ECBDCA402}"/>
              </a:ext>
            </a:extLst>
          </p:cNvPr>
          <p:cNvSpPr txBox="1"/>
          <p:nvPr/>
        </p:nvSpPr>
        <p:spPr>
          <a:xfrm>
            <a:off x="3975961" y="1381407"/>
            <a:ext cx="8216039" cy="4860305"/>
          </a:xfrm>
          <a:prstGeom prst="rect">
            <a:avLst/>
          </a:prstGeom>
          <a:noFill/>
        </p:spPr>
        <p:txBody>
          <a:bodyPr wrap="square" rtlCol="0">
            <a:spAutoFit/>
          </a:bodyPr>
          <a:lstStyle/>
          <a:p>
            <a:pPr marL="228600" indent="-228600">
              <a:spcBef>
                <a:spcPts val="200"/>
              </a:spcBef>
              <a:buFont typeface="+mj-lt"/>
              <a:buAutoNum type="arabicPeriod"/>
            </a:pPr>
            <a:r>
              <a:rPr lang="en-GB" sz="1050" dirty="0"/>
              <a:t>Data Scientists develops ML training pipeline (</a:t>
            </a:r>
            <a:r>
              <a:rPr lang="en-GB" sz="1050" dirty="0" err="1"/>
              <a:t>Kedro</a:t>
            </a:r>
            <a:r>
              <a:rPr lang="en-GB" sz="1050" dirty="0"/>
              <a:t>) in Production model development environment with direct production data access, RiskLab opt for open-architecture </a:t>
            </a:r>
            <a:r>
              <a:rPr lang="en-GB" sz="1050" dirty="0" err="1"/>
              <a:t>Kedro</a:t>
            </a:r>
            <a:r>
              <a:rPr lang="en-GB" sz="1050" dirty="0"/>
              <a:t> training pipeline vs Domino own training pipeline library to avoid vendor technology lock in.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checks in ML training pipeline to GitLab.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schedule Domino Jobs, which checks out training pipeline from GitLab and starts executing the training pipeline within Domino AKS.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 Training pipeline generates one or more experiments and each experiments has model artifacts created and stored within MLFlow experiment tracking.</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can optionally register an experiment run’s artifacts to MLFlow model registry for Lab model publishing</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publishes ML model as a Domino Model API for batch or real time inferencing.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Data scientists can also develop ML application (for example, </a:t>
            </a:r>
            <a:r>
              <a:rPr lang="en-GB" sz="1050" dirty="0" err="1"/>
              <a:t>Streamlit</a:t>
            </a:r>
            <a:r>
              <a:rPr lang="en-GB" sz="1050" dirty="0"/>
              <a:t>, Dash, ReactJS) and publish the ML App to Domino App. RiskLab can support EUA ML applications inference with production data.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Domino can setup your model to be continuous monitored and define scheduled check to alert on drift and programmatically retrain model. </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r>
              <a:rPr lang="en-GB" sz="1050" dirty="0"/>
              <a:t>Domino Data Lab tracks ML Bill of Materials information for end-to-end Model governance (Preview)</a:t>
            </a:r>
          </a:p>
          <a:p>
            <a:pPr marL="228600" indent="-228600">
              <a:spcBef>
                <a:spcPts val="200"/>
              </a:spcBef>
              <a:buFont typeface="+mj-lt"/>
              <a:buAutoNum type="arabicPeriod"/>
            </a:pPr>
            <a:endParaRPr lang="en-GB" sz="1050" dirty="0"/>
          </a:p>
          <a:p>
            <a:pPr marL="228600" indent="-228600">
              <a:spcBef>
                <a:spcPts val="200"/>
              </a:spcBef>
              <a:buFont typeface="+mj-lt"/>
              <a:buAutoNum type="arabicPeriod"/>
            </a:pPr>
            <a:endParaRPr lang="en-GB" sz="1050" dirty="0"/>
          </a:p>
          <a:p>
            <a:pPr marL="228600" indent="-228600">
              <a:spcBef>
                <a:spcPts val="200"/>
              </a:spcBef>
              <a:buFont typeface="+mj-lt"/>
              <a:buAutoNum type="arabicPeriod"/>
            </a:pPr>
            <a:endParaRPr lang="en-GB" sz="1050" dirty="0"/>
          </a:p>
          <a:p>
            <a:pPr algn="ctr">
              <a:spcBef>
                <a:spcPts val="200"/>
              </a:spcBef>
            </a:pPr>
            <a:endParaRPr lang="en-GB" sz="1400" dirty="0"/>
          </a:p>
        </p:txBody>
      </p:sp>
      <p:sp>
        <p:nvSpPr>
          <p:cNvPr id="3" name="TextBox 2">
            <a:extLst>
              <a:ext uri="{FF2B5EF4-FFF2-40B4-BE49-F238E27FC236}">
                <a16:creationId xmlns:a16="http://schemas.microsoft.com/office/drawing/2014/main" id="{EE374A24-63E9-9181-44A7-C0AF534E840A}"/>
              </a:ext>
            </a:extLst>
          </p:cNvPr>
          <p:cNvSpPr txBox="1"/>
          <p:nvPr/>
        </p:nvSpPr>
        <p:spPr>
          <a:xfrm>
            <a:off x="245265" y="60213"/>
            <a:ext cx="11674472" cy="461665"/>
          </a:xfrm>
          <a:prstGeom prst="rect">
            <a:avLst/>
          </a:prstGeom>
          <a:noFill/>
        </p:spPr>
        <p:txBody>
          <a:bodyPr wrap="square" rtlCol="0">
            <a:spAutoFit/>
          </a:bodyPr>
          <a:lstStyle/>
          <a:p>
            <a:pPr>
              <a:spcBef>
                <a:spcPts val="200"/>
              </a:spcBef>
            </a:pPr>
            <a:r>
              <a:rPr lang="en-GB" sz="2400" dirty="0">
                <a:solidFill>
                  <a:schemeClr val="tx2">
                    <a:lumMod val="75000"/>
                    <a:lumOff val="25000"/>
                  </a:schemeClr>
                </a:solidFill>
              </a:rPr>
              <a:t>MDLC in Practice: Case 2: Data Scientist Centric Training and Inference on ML Platform</a:t>
            </a:r>
          </a:p>
        </p:txBody>
      </p:sp>
      <p:sp>
        <p:nvSpPr>
          <p:cNvPr id="4" name="TextBox 3">
            <a:extLst>
              <a:ext uri="{FF2B5EF4-FFF2-40B4-BE49-F238E27FC236}">
                <a16:creationId xmlns:a16="http://schemas.microsoft.com/office/drawing/2014/main" id="{97948FD1-2313-4A52-88DD-603C76465592}"/>
              </a:ext>
            </a:extLst>
          </p:cNvPr>
          <p:cNvSpPr txBox="1"/>
          <p:nvPr/>
        </p:nvSpPr>
        <p:spPr>
          <a:xfrm>
            <a:off x="4043120" y="647014"/>
            <a:ext cx="7995263" cy="738664"/>
          </a:xfrm>
          <a:prstGeom prst="rect">
            <a:avLst/>
          </a:prstGeom>
          <a:noFill/>
        </p:spPr>
        <p:txBody>
          <a:bodyPr wrap="square">
            <a:spAutoFit/>
          </a:bodyPr>
          <a:lstStyle/>
          <a:p>
            <a:pPr>
              <a:spcBef>
                <a:spcPts val="200"/>
              </a:spcBef>
            </a:pPr>
            <a:r>
              <a:rPr lang="en-GB" sz="1050" dirty="0">
                <a:solidFill>
                  <a:schemeClr val="tx2">
                    <a:lumMod val="75000"/>
                    <a:lumOff val="25000"/>
                  </a:schemeClr>
                </a:solidFill>
              </a:rPr>
              <a:t>Another pattern within UBS is that divisional analytic Lab environment leverages end to end ML platform such as Domino Data Labs, CDWB, Dataiku and Databricks. ML Platform tends to provided federated eco-system for data scientist centric MLOPS. However, those ML Platform tends to encourage vendor environment / library lock-in, In below example on Domino Data Lab, RiskLab tends draw a balance to leverage open-architecture technology to avoid strong vendor lock in. </a:t>
            </a:r>
          </a:p>
        </p:txBody>
      </p:sp>
      <p:pic>
        <p:nvPicPr>
          <p:cNvPr id="6" name="Picture 5">
            <a:extLst>
              <a:ext uri="{FF2B5EF4-FFF2-40B4-BE49-F238E27FC236}">
                <a16:creationId xmlns:a16="http://schemas.microsoft.com/office/drawing/2014/main" id="{A43362D2-93AA-78FD-5F1C-84DE14B8EB5B}"/>
              </a:ext>
            </a:extLst>
          </p:cNvPr>
          <p:cNvPicPr>
            <a:picLocks noChangeAspect="1"/>
          </p:cNvPicPr>
          <p:nvPr/>
        </p:nvPicPr>
        <p:blipFill>
          <a:blip r:embed="rId3"/>
          <a:stretch>
            <a:fillRect/>
          </a:stretch>
        </p:blipFill>
        <p:spPr>
          <a:xfrm>
            <a:off x="211012" y="637273"/>
            <a:ext cx="3731370" cy="4692672"/>
          </a:xfrm>
          <a:prstGeom prst="rect">
            <a:avLst/>
          </a:prstGeom>
        </p:spPr>
      </p:pic>
      <p:sp>
        <p:nvSpPr>
          <p:cNvPr id="7" name="TextBox 6">
            <a:extLst>
              <a:ext uri="{FF2B5EF4-FFF2-40B4-BE49-F238E27FC236}">
                <a16:creationId xmlns:a16="http://schemas.microsoft.com/office/drawing/2014/main" id="{C9F12C70-C45E-36D1-980F-52E8759C9C3D}"/>
              </a:ext>
            </a:extLst>
          </p:cNvPr>
          <p:cNvSpPr txBox="1"/>
          <p:nvPr/>
        </p:nvSpPr>
        <p:spPr>
          <a:xfrm>
            <a:off x="66335" y="5312311"/>
            <a:ext cx="7000891" cy="1677382"/>
          </a:xfrm>
          <a:prstGeom prst="rect">
            <a:avLst/>
          </a:prstGeom>
          <a:noFill/>
        </p:spPr>
        <p:txBody>
          <a:bodyPr wrap="square" rtlCol="0">
            <a:spAutoFit/>
          </a:bodyPr>
          <a:lstStyle/>
          <a:p>
            <a:r>
              <a:rPr lang="en-GB" sz="1200" dirty="0">
                <a:solidFill>
                  <a:schemeClr val="tx2">
                    <a:lumMod val="75000"/>
                    <a:lumOff val="25000"/>
                  </a:schemeClr>
                </a:solidFill>
              </a:rPr>
              <a:t>Advantages:</a:t>
            </a:r>
          </a:p>
          <a:p>
            <a:endParaRPr lang="en-GB" sz="7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Better environment management for workspace, jobs and ML application inference. Quicker time to market. </a:t>
            </a:r>
          </a:p>
          <a:p>
            <a:pPr marL="171450" indent="-171450">
              <a:buFont typeface="Arial" panose="020B0604020202020204" pitchFamily="34" charset="0"/>
              <a:buChar char="•"/>
            </a:pPr>
            <a:r>
              <a:rPr lang="en-GB" sz="1050" dirty="0">
                <a:solidFill>
                  <a:schemeClr val="tx2">
                    <a:lumMod val="75000"/>
                    <a:lumOff val="25000"/>
                  </a:schemeClr>
                </a:solidFill>
              </a:rPr>
              <a:t>Good GIT integration, able to directly checkout ML Training pipeline directly to workspace or jobs.</a:t>
            </a:r>
          </a:p>
          <a:p>
            <a:pPr marL="171450" indent="-171450">
              <a:buFont typeface="Arial" panose="020B0604020202020204" pitchFamily="34" charset="0"/>
              <a:buChar char="•"/>
            </a:pPr>
            <a:r>
              <a:rPr lang="en-GB" sz="1050" dirty="0">
                <a:solidFill>
                  <a:schemeClr val="tx2">
                    <a:lumMod val="75000"/>
                    <a:lumOff val="25000"/>
                  </a:schemeClr>
                </a:solidFill>
              </a:rPr>
              <a:t>Access to production data in model development environment. Does not need retrain in IT maintained environment. </a:t>
            </a:r>
          </a:p>
          <a:p>
            <a:pPr marL="171450" indent="-171450">
              <a:buFont typeface="Arial" panose="020B0604020202020204" pitchFamily="34" charset="0"/>
              <a:buChar char="•"/>
            </a:pPr>
            <a:r>
              <a:rPr lang="en-GB" sz="1050" dirty="0">
                <a:solidFill>
                  <a:schemeClr val="tx2">
                    <a:lumMod val="75000"/>
                    <a:lumOff val="25000"/>
                  </a:schemeClr>
                </a:solidFill>
              </a:rPr>
              <a:t>Fully integrated platform provided MLFlow experiment tracking server + MLFlow model registry. </a:t>
            </a:r>
          </a:p>
          <a:p>
            <a:pPr marL="171450" indent="-171450">
              <a:buFont typeface="Arial" panose="020B0604020202020204" pitchFamily="34" charset="0"/>
              <a:buChar char="•"/>
            </a:pPr>
            <a:r>
              <a:rPr lang="en-GB" sz="1050" dirty="0">
                <a:solidFill>
                  <a:schemeClr val="tx2">
                    <a:lumMod val="75000"/>
                    <a:lumOff val="25000"/>
                  </a:schemeClr>
                </a:solidFill>
              </a:rPr>
              <a:t>Some platform, such as Domino Data Lab, provides end to end ML Bill of Materials tracking (Preview)</a:t>
            </a:r>
          </a:p>
          <a:p>
            <a:pPr marL="171450" indent="-171450">
              <a:buFont typeface="Arial" panose="020B0604020202020204" pitchFamily="34" charset="0"/>
              <a:buChar char="•"/>
            </a:pPr>
            <a:r>
              <a:rPr lang="en-GB" sz="1050" dirty="0">
                <a:solidFill>
                  <a:schemeClr val="tx2">
                    <a:lumMod val="75000"/>
                    <a:lumOff val="25000"/>
                  </a:schemeClr>
                </a:solidFill>
              </a:rPr>
              <a:t>Great for hosting End User Application ML Apps (EUA) directly by Data scientist. </a:t>
            </a:r>
          </a:p>
          <a:p>
            <a:pPr marL="171450" indent="-171450">
              <a:buFont typeface="Arial" panose="020B0604020202020204" pitchFamily="34" charset="0"/>
              <a:buChar char="•"/>
            </a:pPr>
            <a:r>
              <a:rPr lang="en-GB" sz="1050" dirty="0">
                <a:solidFill>
                  <a:schemeClr val="tx2">
                    <a:lumMod val="75000"/>
                    <a:lumOff val="25000"/>
                  </a:schemeClr>
                </a:solidFill>
              </a:rPr>
              <a:t>Good support to CICD, and CTCM, Domino Job can be scheduled to run period job training. </a:t>
            </a:r>
          </a:p>
          <a:p>
            <a:pPr marL="171450" indent="-171450">
              <a:buFont typeface="Arial" panose="020B0604020202020204" pitchFamily="34" charset="0"/>
              <a:buChar char="•"/>
            </a:pPr>
            <a:endParaRPr lang="LID4096" sz="1050" dirty="0"/>
          </a:p>
        </p:txBody>
      </p:sp>
      <p:sp>
        <p:nvSpPr>
          <p:cNvPr id="10" name="TextBox 9">
            <a:extLst>
              <a:ext uri="{FF2B5EF4-FFF2-40B4-BE49-F238E27FC236}">
                <a16:creationId xmlns:a16="http://schemas.microsoft.com/office/drawing/2014/main" id="{80F9B42E-ADC9-9E84-6F73-8E7FDF7BB8AB}"/>
              </a:ext>
            </a:extLst>
          </p:cNvPr>
          <p:cNvSpPr txBox="1"/>
          <p:nvPr/>
        </p:nvSpPr>
        <p:spPr>
          <a:xfrm>
            <a:off x="6945412" y="5329945"/>
            <a:ext cx="5368403" cy="1677382"/>
          </a:xfrm>
          <a:prstGeom prst="rect">
            <a:avLst/>
          </a:prstGeom>
          <a:noFill/>
        </p:spPr>
        <p:txBody>
          <a:bodyPr wrap="square" rtlCol="0">
            <a:spAutoFit/>
          </a:bodyPr>
          <a:lstStyle/>
          <a:p>
            <a:r>
              <a:rPr lang="en-GB" sz="1200" dirty="0">
                <a:solidFill>
                  <a:schemeClr val="tx2">
                    <a:lumMod val="75000"/>
                    <a:lumOff val="25000"/>
                  </a:schemeClr>
                </a:solidFill>
              </a:rPr>
              <a:t>Disadvantages:</a:t>
            </a:r>
          </a:p>
          <a:p>
            <a:endParaRPr lang="en-GB" sz="7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Vendor specific Federated MLFlow experiment tracking, Model registry, Model cannot be tracked and registered centrally. </a:t>
            </a:r>
          </a:p>
          <a:p>
            <a:pPr marL="171450" indent="-171450">
              <a:buFont typeface="Arial" panose="020B0604020202020204" pitchFamily="34" charset="0"/>
              <a:buChar char="•"/>
            </a:pPr>
            <a:r>
              <a:rPr lang="en-GB" sz="1050" dirty="0">
                <a:solidFill>
                  <a:schemeClr val="tx2">
                    <a:lumMod val="75000"/>
                    <a:lumOff val="25000"/>
                  </a:schemeClr>
                </a:solidFill>
              </a:rPr>
              <a:t>MLBOM tracking is vendor specific. Thus restrictive. </a:t>
            </a:r>
          </a:p>
          <a:p>
            <a:pPr marL="171450" indent="-171450">
              <a:buFont typeface="Arial" panose="020B0604020202020204" pitchFamily="34" charset="0"/>
              <a:buChar char="•"/>
            </a:pPr>
            <a:r>
              <a:rPr lang="en-GB" sz="1050" dirty="0">
                <a:solidFill>
                  <a:schemeClr val="tx2">
                    <a:lumMod val="75000"/>
                    <a:lumOff val="25000"/>
                  </a:schemeClr>
                </a:solidFill>
              </a:rPr>
              <a:t>Data Scientists owned process cannot fulfil SDLC for IT to deploy ML Model and ML App to IT environment. </a:t>
            </a:r>
          </a:p>
          <a:p>
            <a:pPr marL="171450" indent="-171450">
              <a:buFont typeface="Arial" panose="020B0604020202020204" pitchFamily="34" charset="0"/>
              <a:buChar char="•"/>
            </a:pPr>
            <a:r>
              <a:rPr lang="en-GB" sz="1050" dirty="0">
                <a:solidFill>
                  <a:schemeClr val="tx2">
                    <a:lumMod val="75000"/>
                    <a:lumOff val="25000"/>
                  </a:schemeClr>
                </a:solidFill>
              </a:rPr>
              <a:t>No strong support for CICT from GitLab events (for example, runs pipeline upon merge)</a:t>
            </a:r>
          </a:p>
          <a:p>
            <a:pPr marL="171450" indent="-171450">
              <a:buFont typeface="Arial" panose="020B0604020202020204" pitchFamily="34" charset="0"/>
              <a:buChar char="•"/>
            </a:pPr>
            <a:r>
              <a:rPr lang="en-GB" sz="1050" dirty="0">
                <a:solidFill>
                  <a:schemeClr val="tx2">
                    <a:lumMod val="75000"/>
                    <a:lumOff val="25000"/>
                  </a:schemeClr>
                </a:solidFill>
              </a:rPr>
              <a:t>No MLSecOps process to check for ML Model vulnerability.  </a:t>
            </a:r>
          </a:p>
          <a:p>
            <a:pPr marL="171450" indent="-171450">
              <a:buFont typeface="Arial" panose="020B0604020202020204" pitchFamily="34" charset="0"/>
              <a:buChar char="•"/>
            </a:pPr>
            <a:endParaRPr lang="en-GB" sz="1050" dirty="0">
              <a:solidFill>
                <a:schemeClr val="tx2">
                  <a:lumMod val="75000"/>
                  <a:lumOff val="25000"/>
                </a:schemeClr>
              </a:solidFill>
            </a:endParaRPr>
          </a:p>
        </p:txBody>
      </p:sp>
    </p:spTree>
    <p:extLst>
      <p:ext uri="{BB962C8B-B14F-4D97-AF65-F5344CB8AC3E}">
        <p14:creationId xmlns:p14="http://schemas.microsoft.com/office/powerpoint/2010/main" val="38970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D116D-7BDC-1A6E-1C65-D02DA0F30B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8C9EB4-F907-D383-BD04-C1A03F263499}"/>
              </a:ext>
            </a:extLst>
          </p:cNvPr>
          <p:cNvSpPr txBox="1"/>
          <p:nvPr/>
        </p:nvSpPr>
        <p:spPr>
          <a:xfrm>
            <a:off x="4703735" y="536179"/>
            <a:ext cx="7573505" cy="5421997"/>
          </a:xfrm>
          <a:prstGeom prst="rect">
            <a:avLst/>
          </a:prstGeom>
          <a:noFill/>
        </p:spPr>
        <p:txBody>
          <a:bodyPr wrap="square" rtlCol="0">
            <a:spAutoFit/>
          </a:bodyPr>
          <a:lstStyle/>
          <a:p>
            <a:pPr>
              <a:spcBef>
                <a:spcPts val="200"/>
              </a:spcBef>
            </a:pPr>
            <a:r>
              <a:rPr lang="en-GB" sz="1050" dirty="0">
                <a:solidFill>
                  <a:schemeClr val="tx2">
                    <a:lumMod val="75000"/>
                    <a:lumOff val="25000"/>
                  </a:schemeClr>
                </a:solidFill>
              </a:rPr>
              <a:t>To address the issues and disadvantages in Case 1 and Case 2, RiskLab also support a hybrid approach to leverage the advantage of both approaches. The work is currently WIP and will be completed by Q2 2024. Key improvements: </a:t>
            </a:r>
          </a:p>
          <a:p>
            <a:pPr>
              <a:spcBef>
                <a:spcPts val="200"/>
              </a:spcBef>
            </a:pPr>
            <a:endParaRPr lang="en-GB" sz="1050" dirty="0">
              <a:solidFill>
                <a:schemeClr val="tx2">
                  <a:lumMod val="75000"/>
                  <a:lumOff val="25000"/>
                </a:schemeClr>
              </a:solidFill>
            </a:endParaRPr>
          </a:p>
          <a:p>
            <a:pPr marL="171450" indent="-171450">
              <a:spcBef>
                <a:spcPts val="200"/>
              </a:spcBef>
              <a:buFont typeface="Arial" panose="020B0604020202020204" pitchFamily="34" charset="0"/>
              <a:buChar char="•"/>
            </a:pPr>
            <a:r>
              <a:rPr lang="en-GB" sz="1050" dirty="0">
                <a:solidFill>
                  <a:schemeClr val="tx2">
                    <a:lumMod val="75000"/>
                    <a:lumOff val="25000"/>
                  </a:schemeClr>
                </a:solidFill>
              </a:rPr>
              <a:t>Extends RiskLab Databricks Rental to Machine learning model development, allowing Data Scientist to develop ML training in containerized workspaces with GitLab integration. </a:t>
            </a:r>
          </a:p>
          <a:p>
            <a:pPr marL="171450" indent="-171450">
              <a:spcBef>
                <a:spcPts val="200"/>
              </a:spcBef>
              <a:buFont typeface="Arial" panose="020B0604020202020204" pitchFamily="34" charset="0"/>
              <a:buChar char="•"/>
            </a:pPr>
            <a:r>
              <a:rPr lang="en-GB" sz="1050" dirty="0">
                <a:solidFill>
                  <a:schemeClr val="tx2">
                    <a:lumMod val="75000"/>
                    <a:lumOff val="25000"/>
                  </a:schemeClr>
                </a:solidFill>
              </a:rPr>
              <a:t>Introduce the concept of centralized / divisional MLFlow model registry, allowing Model sharing with RBAC roles. </a:t>
            </a:r>
          </a:p>
          <a:p>
            <a:pPr marL="171450" indent="-171450">
              <a:spcBef>
                <a:spcPts val="200"/>
              </a:spcBef>
              <a:buFont typeface="Arial" panose="020B0604020202020204" pitchFamily="34" charset="0"/>
              <a:buChar char="•"/>
            </a:pPr>
            <a:r>
              <a:rPr lang="en-GB" sz="1050" dirty="0">
                <a:solidFill>
                  <a:schemeClr val="tx2">
                    <a:lumMod val="75000"/>
                    <a:lumOff val="25000"/>
                  </a:schemeClr>
                </a:solidFill>
              </a:rPr>
              <a:t>Allowing IT to train and publish production model by running training / model registry / Inference in IT owned ML platform.</a:t>
            </a:r>
          </a:p>
          <a:p>
            <a:pPr marL="228600" indent="-228600">
              <a:spcBef>
                <a:spcPts val="200"/>
              </a:spcBef>
              <a:buFont typeface="+mj-lt"/>
              <a:buAutoNum type="arabicPeriod"/>
            </a:pPr>
            <a:endParaRPr lang="en-GB" sz="1050" dirty="0">
              <a:solidFill>
                <a:schemeClr val="tx2">
                  <a:lumMod val="75000"/>
                  <a:lumOff val="25000"/>
                </a:schemeClr>
              </a:solidFill>
            </a:endParaRPr>
          </a:p>
          <a:p>
            <a:pPr marL="228600" indent="-228600">
              <a:spcBef>
                <a:spcPts val="200"/>
              </a:spcBef>
              <a:buFont typeface="+mj-lt"/>
              <a:buAutoNum type="arabicPeriod"/>
            </a:pPr>
            <a:r>
              <a:rPr lang="en-GB" sz="1050" dirty="0"/>
              <a:t>Data Scientists develops ML training pipeline and experiment scoring / selection module in RiskLab Databricks rental workspace (MLFlow Pipeline / </a:t>
            </a:r>
            <a:r>
              <a:rPr lang="en-GB" sz="1050" dirty="0" err="1"/>
              <a:t>Kedro</a:t>
            </a:r>
            <a:r>
              <a:rPr lang="en-GB" sz="1050" dirty="0"/>
              <a:t>) in production tier model development environment with direct product data access.</a:t>
            </a:r>
          </a:p>
          <a:p>
            <a:pPr marL="228600" indent="-228600">
              <a:spcBef>
                <a:spcPts val="200"/>
              </a:spcBef>
              <a:buFont typeface="+mj-lt"/>
              <a:buAutoNum type="arabicPeriod"/>
            </a:pPr>
            <a:endParaRPr lang="en-GB" sz="300" dirty="0"/>
          </a:p>
          <a:p>
            <a:pPr marL="228600" indent="-228600">
              <a:spcBef>
                <a:spcPts val="200"/>
              </a:spcBef>
              <a:buFont typeface="+mj-lt"/>
              <a:buAutoNum type="arabicPeriod"/>
            </a:pPr>
            <a:r>
              <a:rPr lang="en-GB" sz="1050" dirty="0"/>
              <a:t>Data Scientists either manually runs the pipeline or schedule </a:t>
            </a:r>
            <a:r>
              <a:rPr lang="en-GB" sz="1050" dirty="0" err="1"/>
              <a:t>databricks</a:t>
            </a:r>
            <a:r>
              <a:rPr lang="en-GB" sz="1050" dirty="0"/>
              <a:t> ML training jobs. Training pipeline generates one or more experiments and each experiments has model artifacts created and stored within </a:t>
            </a:r>
            <a:r>
              <a:rPr lang="en-GB" sz="1050" dirty="0" err="1"/>
              <a:t>Risklab</a:t>
            </a:r>
            <a:r>
              <a:rPr lang="en-GB" sz="1050" dirty="0"/>
              <a:t> Databricks Rental MLFlow experiment tracking sever</a:t>
            </a:r>
          </a:p>
          <a:p>
            <a:pPr marL="228600" indent="-228600">
              <a:spcBef>
                <a:spcPts val="200"/>
              </a:spcBef>
              <a:buFont typeface="+mj-lt"/>
              <a:buAutoNum type="arabicPeriod"/>
            </a:pPr>
            <a:endParaRPr lang="en-GB" sz="400" dirty="0"/>
          </a:p>
          <a:p>
            <a:pPr marL="228600" indent="-228600">
              <a:spcBef>
                <a:spcPts val="200"/>
              </a:spcBef>
              <a:buFont typeface="+mj-lt"/>
              <a:buAutoNum type="arabicPeriod"/>
            </a:pPr>
            <a:r>
              <a:rPr lang="en-GB" sz="1050" dirty="0"/>
              <a:t>Data scientists can optionally manually publish ML model onto Databricks serverless Model serving API (UBS curated End of Q2, 2024)</a:t>
            </a:r>
          </a:p>
          <a:p>
            <a:pPr marL="228600" indent="-228600">
              <a:spcBef>
                <a:spcPts val="200"/>
              </a:spcBef>
              <a:buFont typeface="+mj-lt"/>
              <a:buAutoNum type="arabicPeriod"/>
            </a:pPr>
            <a:endParaRPr lang="en-GB" sz="300" dirty="0"/>
          </a:p>
          <a:p>
            <a:pPr marL="228600" indent="-228600">
              <a:spcBef>
                <a:spcPts val="200"/>
              </a:spcBef>
              <a:buFont typeface="+mj-lt"/>
              <a:buAutoNum type="arabicPeriod"/>
            </a:pPr>
            <a:r>
              <a:rPr lang="en-GB" sz="1050" dirty="0"/>
              <a:t>Data Scientist can optionally develop and hosting ML Application in RiskLab Databricks Rental Lakehouse App (Private Preview, no UBS curation date) , or hosting in an external solution.</a:t>
            </a:r>
          </a:p>
          <a:p>
            <a:pPr marL="228600" indent="-228600">
              <a:spcBef>
                <a:spcPts val="200"/>
              </a:spcBef>
              <a:buFont typeface="+mj-lt"/>
              <a:buAutoNum type="arabicPeriod"/>
            </a:pPr>
            <a:endParaRPr lang="en-GB" sz="300" dirty="0"/>
          </a:p>
          <a:p>
            <a:pPr marL="228600" indent="-228600">
              <a:spcBef>
                <a:spcPts val="200"/>
              </a:spcBef>
              <a:buFont typeface="+mj-lt"/>
              <a:buAutoNum type="arabicPeriod"/>
            </a:pPr>
            <a:r>
              <a:rPr lang="en-GB" sz="1050" dirty="0"/>
              <a:t>Data Scientists checks in ML training pipeline and experiment scoring / selection module to GitLab</a:t>
            </a:r>
          </a:p>
          <a:p>
            <a:pPr marL="228600" indent="-228600">
              <a:spcBef>
                <a:spcPts val="200"/>
              </a:spcBef>
              <a:buFont typeface="+mj-lt"/>
              <a:buAutoNum type="arabicPeriod"/>
            </a:pPr>
            <a:endParaRPr lang="en-GB" sz="200" dirty="0"/>
          </a:p>
          <a:p>
            <a:pPr marL="228600" indent="-228600">
              <a:spcBef>
                <a:spcPts val="200"/>
              </a:spcBef>
              <a:buFont typeface="+mj-lt"/>
              <a:buAutoNum type="arabicPeriod"/>
            </a:pPr>
            <a:r>
              <a:rPr lang="en-GB" sz="1050" dirty="0"/>
              <a:t>IT ML Engineer checks out training and selection pipeline and schedule the model training in an IT environment having production data access. </a:t>
            </a:r>
          </a:p>
          <a:p>
            <a:pPr marL="228600" indent="-228600">
              <a:spcBef>
                <a:spcPts val="200"/>
              </a:spcBef>
              <a:buFont typeface="+mj-lt"/>
              <a:buAutoNum type="arabicPeriod"/>
            </a:pPr>
            <a:endParaRPr lang="en-GB" sz="200" dirty="0"/>
          </a:p>
          <a:p>
            <a:pPr marL="228600" indent="-228600">
              <a:spcBef>
                <a:spcPts val="200"/>
              </a:spcBef>
              <a:buFont typeface="+mj-lt"/>
              <a:buAutoNum type="arabicPeriod"/>
            </a:pPr>
            <a:r>
              <a:rPr lang="en-GB" sz="1050" dirty="0"/>
              <a:t>The training and experiment scoring, and selection pipeline will auto select the best performing model and registry it with Central / Divisional MLFlow model registry. </a:t>
            </a:r>
          </a:p>
          <a:p>
            <a:pPr marL="228600" indent="-228600">
              <a:spcBef>
                <a:spcPts val="200"/>
              </a:spcBef>
              <a:buFont typeface="+mj-lt"/>
              <a:buAutoNum type="arabicPeriod"/>
            </a:pPr>
            <a:endParaRPr lang="en-GB" sz="300" dirty="0"/>
          </a:p>
          <a:p>
            <a:pPr marL="228600" indent="-228600">
              <a:spcBef>
                <a:spcPts val="200"/>
              </a:spcBef>
              <a:buFont typeface="+mj-lt"/>
              <a:buAutoNum type="arabicPeriod"/>
            </a:pPr>
            <a:r>
              <a:rPr lang="en-GB" sz="1050" dirty="0"/>
              <a:t>ML Engineer can deploy the ML API for Serverless real time serving or Cluster based batch inferencing. </a:t>
            </a:r>
          </a:p>
          <a:p>
            <a:pPr marL="228600" indent="-228600">
              <a:spcBef>
                <a:spcPts val="200"/>
              </a:spcBef>
              <a:buFont typeface="+mj-lt"/>
              <a:buAutoNum type="arabicPeriod"/>
            </a:pPr>
            <a:endParaRPr lang="en-GB" sz="300" dirty="0"/>
          </a:p>
          <a:p>
            <a:pPr marL="228600" indent="-228600">
              <a:spcBef>
                <a:spcPts val="200"/>
              </a:spcBef>
              <a:buFont typeface="+mj-lt"/>
              <a:buAutoNum type="arabicPeriod"/>
            </a:pPr>
            <a:r>
              <a:rPr lang="en-GB" sz="1050" dirty="0"/>
              <a:t>ML Engineer can follow SDLC process to deploy ML application within Lakehouse App or from an external IT maintained Application hosting. </a:t>
            </a:r>
          </a:p>
          <a:p>
            <a:pPr algn="ctr">
              <a:spcBef>
                <a:spcPts val="200"/>
              </a:spcBef>
            </a:pPr>
            <a:endParaRPr lang="en-GB" sz="1100" dirty="0">
              <a:solidFill>
                <a:schemeClr val="tx2">
                  <a:lumMod val="75000"/>
                  <a:lumOff val="25000"/>
                </a:schemeClr>
              </a:solidFill>
            </a:endParaRPr>
          </a:p>
        </p:txBody>
      </p:sp>
      <p:pic>
        <p:nvPicPr>
          <p:cNvPr id="7" name="Picture 6">
            <a:extLst>
              <a:ext uri="{FF2B5EF4-FFF2-40B4-BE49-F238E27FC236}">
                <a16:creationId xmlns:a16="http://schemas.microsoft.com/office/drawing/2014/main" id="{77D2E910-00BE-1697-9FA8-E82FCE063979}"/>
              </a:ext>
            </a:extLst>
          </p:cNvPr>
          <p:cNvPicPr>
            <a:picLocks noChangeAspect="1"/>
          </p:cNvPicPr>
          <p:nvPr/>
        </p:nvPicPr>
        <p:blipFill>
          <a:blip r:embed="rId3"/>
          <a:stretch>
            <a:fillRect/>
          </a:stretch>
        </p:blipFill>
        <p:spPr>
          <a:xfrm>
            <a:off x="56488" y="464621"/>
            <a:ext cx="4722515" cy="4974956"/>
          </a:xfrm>
          <a:prstGeom prst="rect">
            <a:avLst/>
          </a:prstGeom>
        </p:spPr>
      </p:pic>
      <p:sp>
        <p:nvSpPr>
          <p:cNvPr id="11" name="TextBox 10">
            <a:extLst>
              <a:ext uri="{FF2B5EF4-FFF2-40B4-BE49-F238E27FC236}">
                <a16:creationId xmlns:a16="http://schemas.microsoft.com/office/drawing/2014/main" id="{1581D1B1-F36E-15F6-8CC2-108B3B772FA9}"/>
              </a:ext>
            </a:extLst>
          </p:cNvPr>
          <p:cNvSpPr txBox="1"/>
          <p:nvPr/>
        </p:nvSpPr>
        <p:spPr>
          <a:xfrm>
            <a:off x="226096" y="95289"/>
            <a:ext cx="11614948" cy="369332"/>
          </a:xfrm>
          <a:prstGeom prst="rect">
            <a:avLst/>
          </a:prstGeom>
          <a:noFill/>
        </p:spPr>
        <p:txBody>
          <a:bodyPr wrap="square">
            <a:spAutoFit/>
          </a:bodyPr>
          <a:lstStyle/>
          <a:p>
            <a:pPr>
              <a:spcBef>
                <a:spcPts val="200"/>
              </a:spcBef>
            </a:pPr>
            <a:r>
              <a:rPr lang="en-GB" sz="1800" dirty="0">
                <a:solidFill>
                  <a:schemeClr val="tx2">
                    <a:lumMod val="75000"/>
                    <a:lumOff val="25000"/>
                  </a:schemeClr>
                </a:solidFill>
              </a:rPr>
              <a:t>MDLC in Practice: Case 3: Best of both world, Data Scientist ML Platform transits into IT owned ML Platform</a:t>
            </a:r>
          </a:p>
        </p:txBody>
      </p:sp>
      <p:sp>
        <p:nvSpPr>
          <p:cNvPr id="20" name="TextBox 19">
            <a:extLst>
              <a:ext uri="{FF2B5EF4-FFF2-40B4-BE49-F238E27FC236}">
                <a16:creationId xmlns:a16="http://schemas.microsoft.com/office/drawing/2014/main" id="{8BCDE009-BF8C-5644-4ABA-45433665158F}"/>
              </a:ext>
            </a:extLst>
          </p:cNvPr>
          <p:cNvSpPr txBox="1"/>
          <p:nvPr/>
        </p:nvSpPr>
        <p:spPr>
          <a:xfrm>
            <a:off x="56488" y="5439577"/>
            <a:ext cx="5368403" cy="1515800"/>
          </a:xfrm>
          <a:prstGeom prst="rect">
            <a:avLst/>
          </a:prstGeom>
          <a:noFill/>
        </p:spPr>
        <p:txBody>
          <a:bodyPr wrap="square" rtlCol="0">
            <a:spAutoFit/>
          </a:bodyPr>
          <a:lstStyle/>
          <a:p>
            <a:r>
              <a:rPr lang="en-GB" sz="1200" dirty="0">
                <a:solidFill>
                  <a:schemeClr val="tx2">
                    <a:lumMod val="75000"/>
                    <a:lumOff val="25000"/>
                  </a:schemeClr>
                </a:solidFill>
              </a:rPr>
              <a:t>Advantages:</a:t>
            </a:r>
          </a:p>
          <a:p>
            <a:endParaRPr lang="en-GB" sz="7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Data Scientists can leverage Databricks ML platform whilst still developing the ML Model in their favourite workspace environment, As Databricks notebooks is insufficient for Library based model development. </a:t>
            </a:r>
          </a:p>
          <a:p>
            <a:pPr marL="171450" indent="-171450">
              <a:buFont typeface="Arial" panose="020B0604020202020204" pitchFamily="34" charset="0"/>
              <a:buChar char="•"/>
            </a:pPr>
            <a:r>
              <a:rPr lang="en-GB" sz="1050" dirty="0">
                <a:solidFill>
                  <a:schemeClr val="tx2">
                    <a:lumMod val="75000"/>
                    <a:lumOff val="25000"/>
                  </a:schemeClr>
                </a:solidFill>
              </a:rPr>
              <a:t>Centralized MLFLow model registry with RBAC access control for models. </a:t>
            </a:r>
          </a:p>
          <a:p>
            <a:pPr marL="171450" indent="-171450">
              <a:buFont typeface="Arial" panose="020B0604020202020204" pitchFamily="34" charset="0"/>
              <a:buChar char="•"/>
            </a:pPr>
            <a:r>
              <a:rPr lang="en-GB" sz="1050" dirty="0">
                <a:solidFill>
                  <a:schemeClr val="tx2">
                    <a:lumMod val="75000"/>
                    <a:lumOff val="25000"/>
                  </a:schemeClr>
                </a:solidFill>
              </a:rPr>
              <a:t>IT able to execution GitLab training pipeline and have full control of model generation lineage, and able to productionized model independently from data scientists. </a:t>
            </a:r>
          </a:p>
          <a:p>
            <a:pPr marL="171450" indent="-171450">
              <a:buFont typeface="Arial" panose="020B0604020202020204" pitchFamily="34" charset="0"/>
              <a:buChar char="•"/>
            </a:pPr>
            <a:endParaRPr lang="en-GB" sz="1050" dirty="0">
              <a:solidFill>
                <a:schemeClr val="tx2">
                  <a:lumMod val="75000"/>
                  <a:lumOff val="25000"/>
                </a:schemeClr>
              </a:solidFill>
            </a:endParaRPr>
          </a:p>
        </p:txBody>
      </p:sp>
      <p:sp>
        <p:nvSpPr>
          <p:cNvPr id="25" name="TextBox 24">
            <a:extLst>
              <a:ext uri="{FF2B5EF4-FFF2-40B4-BE49-F238E27FC236}">
                <a16:creationId xmlns:a16="http://schemas.microsoft.com/office/drawing/2014/main" id="{0531553B-93E3-EC52-B6CB-8BC4D37BD230}"/>
              </a:ext>
            </a:extLst>
          </p:cNvPr>
          <p:cNvSpPr txBox="1"/>
          <p:nvPr/>
        </p:nvSpPr>
        <p:spPr>
          <a:xfrm>
            <a:off x="5571894" y="5514208"/>
            <a:ext cx="6558343" cy="1354217"/>
          </a:xfrm>
          <a:prstGeom prst="rect">
            <a:avLst/>
          </a:prstGeom>
          <a:noFill/>
        </p:spPr>
        <p:txBody>
          <a:bodyPr wrap="square" rtlCol="0">
            <a:spAutoFit/>
          </a:bodyPr>
          <a:lstStyle/>
          <a:p>
            <a:r>
              <a:rPr lang="en-GB" sz="1200" dirty="0">
                <a:solidFill>
                  <a:schemeClr val="tx2">
                    <a:lumMod val="75000"/>
                    <a:lumOff val="25000"/>
                  </a:schemeClr>
                </a:solidFill>
              </a:rPr>
              <a:t>Disadvantages:</a:t>
            </a:r>
          </a:p>
          <a:p>
            <a:endParaRPr lang="en-GB" sz="70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Databricks yet to offer end-to-end MLBOM tracking solution. </a:t>
            </a:r>
          </a:p>
          <a:p>
            <a:pPr marL="171450" indent="-171450">
              <a:buFont typeface="Arial" panose="020B0604020202020204" pitchFamily="34" charset="0"/>
              <a:buChar char="•"/>
            </a:pPr>
            <a:r>
              <a:rPr lang="en-GB" sz="1050" dirty="0">
                <a:solidFill>
                  <a:schemeClr val="tx2">
                    <a:lumMod val="75000"/>
                    <a:lumOff val="25000"/>
                  </a:schemeClr>
                </a:solidFill>
              </a:rPr>
              <a:t>Continuous integration and Continuous Training are Databricks platform centric. And could not be triggered from GitLab. </a:t>
            </a:r>
          </a:p>
          <a:p>
            <a:pPr marL="171450" indent="-171450">
              <a:buFont typeface="Arial" panose="020B0604020202020204" pitchFamily="34" charset="0"/>
              <a:buChar char="•"/>
            </a:pPr>
            <a:r>
              <a:rPr lang="en-GB" sz="1050" dirty="0">
                <a:solidFill>
                  <a:schemeClr val="tx2">
                    <a:lumMod val="75000"/>
                    <a:lumOff val="25000"/>
                  </a:schemeClr>
                </a:solidFill>
              </a:rPr>
              <a:t>Databricks MLFLow model lifecycle tracking is inadequate to track Corporate complex lifecycle status.</a:t>
            </a:r>
          </a:p>
          <a:p>
            <a:pPr marL="171450" indent="-171450">
              <a:buFont typeface="Arial" panose="020B0604020202020204" pitchFamily="34" charset="0"/>
              <a:buChar char="•"/>
            </a:pPr>
            <a:r>
              <a:rPr lang="en-GB" sz="1050" dirty="0">
                <a:solidFill>
                  <a:schemeClr val="tx2">
                    <a:lumMod val="75000"/>
                    <a:lumOff val="25000"/>
                  </a:schemeClr>
                </a:solidFill>
              </a:rPr>
              <a:t>Databricks does not offer MLSecOps process to check for ML Model vulnerability.  </a:t>
            </a:r>
          </a:p>
          <a:p>
            <a:r>
              <a:rPr lang="en-GB" sz="1050" dirty="0">
                <a:solidFill>
                  <a:schemeClr val="tx2">
                    <a:lumMod val="75000"/>
                    <a:lumOff val="25000"/>
                  </a:schemeClr>
                </a:solidFill>
              </a:rPr>
              <a:t> </a:t>
            </a:r>
          </a:p>
        </p:txBody>
      </p:sp>
    </p:spTree>
    <p:extLst>
      <p:ext uri="{BB962C8B-B14F-4D97-AF65-F5344CB8AC3E}">
        <p14:creationId xmlns:p14="http://schemas.microsoft.com/office/powerpoint/2010/main" val="400769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0B64F5-236B-04D7-0205-D01A75B87663}"/>
              </a:ext>
            </a:extLst>
          </p:cNvPr>
          <p:cNvSpPr txBox="1"/>
          <p:nvPr/>
        </p:nvSpPr>
        <p:spPr>
          <a:xfrm>
            <a:off x="7515225" y="85725"/>
            <a:ext cx="4676775" cy="7171194"/>
          </a:xfrm>
          <a:prstGeom prst="rect">
            <a:avLst/>
          </a:prstGeom>
          <a:noFill/>
        </p:spPr>
        <p:txBody>
          <a:bodyPr wrap="square" rtlCol="0">
            <a:spAutoFit/>
          </a:bodyPr>
          <a:lstStyle/>
          <a:p>
            <a:pPr marL="228600" indent="-228600">
              <a:buFont typeface="+mj-lt"/>
              <a:buAutoNum type="arabicPeriod"/>
            </a:pPr>
            <a:r>
              <a:rPr lang="en-GB" sz="1000" dirty="0"/>
              <a:t>Data Scientists uses their preferred ML model development platform (Domino Data Lab, Databricks, CDWB, AML, Dataiku) to develop their ML training pipeline and model selection module. The platform may or may not have production data access. The generated experiment model artifacts can be security scanned by PROTECT AI Guard to ensure the model artifacts generated is secure. </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r>
              <a:rPr lang="en-GB" sz="1000" dirty="0"/>
              <a:t>Data Scientists can optionally register an experiment run’s artifacts to MLFlow model registry for Lab model publishing</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r>
              <a:rPr lang="en-GB" sz="1000" dirty="0"/>
              <a:t>Data scientists may want to publishes ML model as Model and hosting ML app for development inferencing. </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r>
              <a:rPr lang="en-GB" sz="1000" dirty="0"/>
              <a:t>Data scientists merge the training and evaluation pipeline into a snapshot branch in Gitlab, and Gitlab triggers the Continuous Training pipeline. </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r>
              <a:rPr lang="en-GB" sz="1000" dirty="0"/>
              <a:t>Since GitLab does not perform ML training environment yet, the continuous training has to be delegated to IT maintained ML training ML platform by calling APIs in Domino Data Lab, Databricks, CDWB, AML, Dataiku)</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r>
              <a:rPr lang="en-GB" sz="1000" dirty="0"/>
              <a:t>GIT pipeline triggers model  evaluation and registers best  performing  Model(s) to snapshot model registry</a:t>
            </a:r>
          </a:p>
          <a:p>
            <a:pPr marL="228600" indent="-228600">
              <a:buAutoNum type="arabicPeriod" startAt="6"/>
            </a:pPr>
            <a:endParaRPr lang="en-GB" sz="1000" dirty="0"/>
          </a:p>
          <a:p>
            <a:pPr marL="228600" indent="-228600">
              <a:buAutoNum type="arabicPeriod" startAt="7"/>
            </a:pPr>
            <a:r>
              <a:rPr lang="en-GB" sz="1000" dirty="0"/>
              <a:t>ML Engineer can deploy to IT maintained ML testing platform to perform model testing. </a:t>
            </a:r>
          </a:p>
          <a:p>
            <a:pPr marL="228600" indent="-228600">
              <a:buAutoNum type="arabicPeriod" startAt="7"/>
            </a:pPr>
            <a:endParaRPr lang="en-GB" sz="1000" dirty="0"/>
          </a:p>
          <a:p>
            <a:pPr marL="228600" indent="-228600">
              <a:buAutoNum type="arabicPeriod" startAt="7"/>
            </a:pPr>
            <a:r>
              <a:rPr lang="en-GB" sz="1000" dirty="0"/>
              <a:t>Once model is tested, Data scientists can merge snapshot branch to release branch, trigger GitLab CT pipeline</a:t>
            </a:r>
          </a:p>
          <a:p>
            <a:pPr marL="228600" indent="-228600">
              <a:buAutoNum type="arabicPeriod" startAt="7"/>
            </a:pPr>
            <a:endParaRPr lang="en-GB" sz="1000" dirty="0"/>
          </a:p>
          <a:p>
            <a:pPr marL="228600" indent="-228600">
              <a:buAutoNum type="arabicPeriod" startAt="7"/>
            </a:pPr>
            <a:r>
              <a:rPr lang="en-GB" sz="1000" dirty="0"/>
              <a:t>As in Step 5, training is delegated to separate ML 7.  platforms,</a:t>
            </a:r>
          </a:p>
          <a:p>
            <a:pPr marL="228600" indent="-228600">
              <a:buAutoNum type="arabicPeriod" startAt="7"/>
            </a:pPr>
            <a:endParaRPr lang="en-GB" sz="1000" dirty="0"/>
          </a:p>
          <a:p>
            <a:pPr marL="228600" indent="-228600">
              <a:buAutoNum type="arabicPeriod" startAt="7"/>
            </a:pPr>
            <a:r>
              <a:rPr lang="en-GB" sz="1000" dirty="0"/>
              <a:t>As in step 6, Best performing model is auto selected and published to production model registry. </a:t>
            </a:r>
          </a:p>
          <a:p>
            <a:pPr marL="228600" indent="-228600">
              <a:buAutoNum type="arabicPeriod" startAt="7"/>
            </a:pPr>
            <a:endParaRPr lang="en-GB" sz="1000" dirty="0"/>
          </a:p>
          <a:p>
            <a:pPr marL="228600" indent="-228600">
              <a:buAutoNum type="arabicPeriod" startAt="7"/>
            </a:pPr>
            <a:r>
              <a:rPr lang="en-GB" sz="1000" dirty="0"/>
              <a:t>Production ready model can be either deployed to IT Test ML platform or MRM Validation ML Platform for model testing and validation. </a:t>
            </a:r>
          </a:p>
          <a:p>
            <a:pPr marL="228600" indent="-228600">
              <a:buAutoNum type="arabicPeriod" startAt="7"/>
            </a:pPr>
            <a:endParaRPr lang="en-GB" sz="1000" dirty="0"/>
          </a:p>
          <a:p>
            <a:pPr marL="228600" indent="-228600">
              <a:buAutoNum type="arabicPeriod" startAt="7"/>
            </a:pPr>
            <a:r>
              <a:rPr lang="en-GB" sz="1000" dirty="0"/>
              <a:t>ML engineer could deploy the model into production for real time or batch inferencing. </a:t>
            </a:r>
          </a:p>
          <a:p>
            <a:pPr marL="228600" indent="-228600">
              <a:buAutoNum type="arabicPeriod" startAt="7"/>
            </a:pPr>
            <a:endParaRPr lang="en-GB" sz="1000" dirty="0"/>
          </a:p>
          <a:p>
            <a:pPr marL="228600" indent="-228600">
              <a:buAutoNum type="arabicPeriod" startAt="7"/>
            </a:pPr>
            <a:r>
              <a:rPr lang="en-GB" sz="1000" dirty="0"/>
              <a:t>ML Platform such as Databtricks and AML could trigger additional Continuous Monitoring. </a:t>
            </a:r>
          </a:p>
          <a:p>
            <a:pPr marL="228600" indent="-228600">
              <a:spcBef>
                <a:spcPts val="200"/>
              </a:spcBef>
              <a:buFont typeface="+mj-lt"/>
              <a:buAutoNum type="arabicPeriod"/>
            </a:pPr>
            <a:endParaRPr lang="en-GB" sz="1000" dirty="0"/>
          </a:p>
          <a:p>
            <a:pPr marL="228600" indent="-228600">
              <a:spcBef>
                <a:spcPts val="200"/>
              </a:spcBef>
              <a:buFont typeface="+mj-lt"/>
              <a:buAutoNum type="arabicPeriod"/>
            </a:pPr>
            <a:endParaRPr lang="en-GB" sz="1000" dirty="0"/>
          </a:p>
        </p:txBody>
      </p:sp>
      <p:sp>
        <p:nvSpPr>
          <p:cNvPr id="6" name="TextBox 5">
            <a:extLst>
              <a:ext uri="{FF2B5EF4-FFF2-40B4-BE49-F238E27FC236}">
                <a16:creationId xmlns:a16="http://schemas.microsoft.com/office/drawing/2014/main" id="{7911BBBA-11D3-3896-7348-68BD3D618F0A}"/>
              </a:ext>
            </a:extLst>
          </p:cNvPr>
          <p:cNvSpPr txBox="1"/>
          <p:nvPr/>
        </p:nvSpPr>
        <p:spPr>
          <a:xfrm>
            <a:off x="185980" y="46979"/>
            <a:ext cx="6617776" cy="461665"/>
          </a:xfrm>
          <a:prstGeom prst="rect">
            <a:avLst/>
          </a:prstGeom>
          <a:noFill/>
        </p:spPr>
        <p:txBody>
          <a:bodyPr wrap="square" rtlCol="0">
            <a:spAutoFit/>
          </a:bodyPr>
          <a:lstStyle/>
          <a:p>
            <a:pPr>
              <a:spcBef>
                <a:spcPts val="200"/>
              </a:spcBef>
            </a:pPr>
            <a:r>
              <a:rPr lang="en-GB" sz="2400" dirty="0">
                <a:solidFill>
                  <a:schemeClr val="tx2">
                    <a:lumMod val="75000"/>
                    <a:lumOff val="25000"/>
                  </a:schemeClr>
                </a:solidFill>
              </a:rPr>
              <a:t>Future “End-Game” MDLC Architecture. </a:t>
            </a:r>
          </a:p>
        </p:txBody>
      </p:sp>
      <p:sp>
        <p:nvSpPr>
          <p:cNvPr id="2" name="TextBox 1">
            <a:extLst>
              <a:ext uri="{FF2B5EF4-FFF2-40B4-BE49-F238E27FC236}">
                <a16:creationId xmlns:a16="http://schemas.microsoft.com/office/drawing/2014/main" id="{B87A31E7-1920-641B-B3F6-EEDF711E4FB5}"/>
              </a:ext>
            </a:extLst>
          </p:cNvPr>
          <p:cNvSpPr txBox="1"/>
          <p:nvPr/>
        </p:nvSpPr>
        <p:spPr>
          <a:xfrm>
            <a:off x="245265" y="521878"/>
            <a:ext cx="7162925" cy="1708160"/>
          </a:xfrm>
          <a:prstGeom prst="rect">
            <a:avLst/>
          </a:prstGeom>
          <a:noFill/>
        </p:spPr>
        <p:txBody>
          <a:bodyPr wrap="square" rtlCol="0">
            <a:spAutoFit/>
          </a:bodyPr>
          <a:lstStyle/>
          <a:p>
            <a:r>
              <a:rPr lang="en-GB" sz="1050" dirty="0">
                <a:solidFill>
                  <a:schemeClr val="tx2">
                    <a:lumMod val="75000"/>
                    <a:lumOff val="25000"/>
                  </a:schemeClr>
                </a:solidFill>
              </a:rPr>
              <a:t>To address the inefficiency in Case 3. A future ML landscape could be defined as below. </a:t>
            </a:r>
          </a:p>
          <a:p>
            <a:endParaRPr lang="en-GB" sz="1050" dirty="0">
              <a:solidFill>
                <a:schemeClr val="tx2">
                  <a:lumMod val="75000"/>
                  <a:lumOff val="25000"/>
                </a:schemeClr>
              </a:solidFill>
            </a:endParaRPr>
          </a:p>
          <a:p>
            <a:pPr marL="171450" indent="-171450">
              <a:buFont typeface="Arial" panose="020B0604020202020204" pitchFamily="34" charset="0"/>
              <a:buChar char="•"/>
            </a:pPr>
            <a:r>
              <a:rPr lang="en-GB" sz="1050" dirty="0">
                <a:solidFill>
                  <a:schemeClr val="tx2">
                    <a:lumMod val="75000"/>
                    <a:lumOff val="25000"/>
                  </a:schemeClr>
                </a:solidFill>
              </a:rPr>
              <a:t>Federated ML Platforms and centrally MDLC coordinated through GitLab CI pipeline. GitLab CI triggers ML Platform Continuous Training workload (CT)</a:t>
            </a:r>
          </a:p>
          <a:p>
            <a:pPr marL="171450" indent="-171450">
              <a:buFont typeface="Arial" panose="020B0604020202020204" pitchFamily="34" charset="0"/>
              <a:buChar char="•"/>
            </a:pPr>
            <a:r>
              <a:rPr lang="en-GB" sz="1050" dirty="0">
                <a:solidFill>
                  <a:schemeClr val="tx2">
                    <a:lumMod val="75000"/>
                    <a:lumOff val="25000"/>
                  </a:schemeClr>
                </a:solidFill>
              </a:rPr>
              <a:t>Centralized Snapshot / Release MLFLow Model Registry, with integration of PROTECT AI </a:t>
            </a:r>
            <a:r>
              <a:rPr lang="en-GB" sz="1050" dirty="0" err="1">
                <a:solidFill>
                  <a:schemeClr val="tx2">
                    <a:lumMod val="75000"/>
                    <a:lumOff val="25000"/>
                  </a:schemeClr>
                </a:solidFill>
              </a:rPr>
              <a:t>Gurdian</a:t>
            </a:r>
            <a:r>
              <a:rPr lang="en-GB" sz="1050" dirty="0">
                <a:solidFill>
                  <a:schemeClr val="tx2">
                    <a:lumMod val="75000"/>
                    <a:lumOff val="25000"/>
                  </a:schemeClr>
                </a:solidFill>
              </a:rPr>
              <a:t> Model Security scan.</a:t>
            </a:r>
          </a:p>
          <a:p>
            <a:pPr marL="171450" indent="-171450">
              <a:buFont typeface="Arial" panose="020B0604020202020204" pitchFamily="34" charset="0"/>
              <a:buChar char="•"/>
            </a:pPr>
            <a:r>
              <a:rPr lang="en-GB" sz="1050" dirty="0">
                <a:solidFill>
                  <a:schemeClr val="tx2">
                    <a:lumMod val="75000"/>
                    <a:lumOff val="25000"/>
                  </a:schemeClr>
                </a:solidFill>
              </a:rPr>
              <a:t>Production Model trained on GitLab triggered Production ML Platform, tested and validated by IT and MRMC .  </a:t>
            </a:r>
          </a:p>
          <a:p>
            <a:endParaRPr lang="en-GB" sz="1050" dirty="0">
              <a:solidFill>
                <a:schemeClr val="tx2">
                  <a:lumMod val="75000"/>
                  <a:lumOff val="25000"/>
                </a:schemeClr>
              </a:solidFill>
            </a:endParaRPr>
          </a:p>
          <a:p>
            <a:r>
              <a:rPr lang="en-GB" sz="1050" dirty="0">
                <a:solidFill>
                  <a:schemeClr val="tx2">
                    <a:lumMod val="75000"/>
                    <a:lumOff val="25000"/>
                  </a:schemeClr>
                </a:solidFill>
              </a:rPr>
              <a:t>Below design does not offer any options to track ML Bill of Materials, it will be discussed in depth in the next 2 slides. </a:t>
            </a:r>
          </a:p>
          <a:p>
            <a:pPr marL="171450" indent="-171450">
              <a:buFont typeface="Arial" panose="020B0604020202020204" pitchFamily="34" charset="0"/>
              <a:buChar char="•"/>
            </a:pPr>
            <a:endParaRPr lang="en-GB" sz="1050" dirty="0">
              <a:solidFill>
                <a:schemeClr val="tx2">
                  <a:lumMod val="75000"/>
                  <a:lumOff val="25000"/>
                </a:schemeClr>
              </a:solidFill>
            </a:endParaRPr>
          </a:p>
          <a:p>
            <a:r>
              <a:rPr lang="en-GB" sz="1050" dirty="0">
                <a:solidFill>
                  <a:schemeClr val="tx2">
                    <a:lumMod val="75000"/>
                    <a:lumOff val="25000"/>
                  </a:schemeClr>
                </a:solidFill>
              </a:rPr>
              <a:t> </a:t>
            </a:r>
          </a:p>
        </p:txBody>
      </p:sp>
      <p:pic>
        <p:nvPicPr>
          <p:cNvPr id="9" name="Picture 8">
            <a:extLst>
              <a:ext uri="{FF2B5EF4-FFF2-40B4-BE49-F238E27FC236}">
                <a16:creationId xmlns:a16="http://schemas.microsoft.com/office/drawing/2014/main" id="{F968D641-5223-4C4A-D200-0C267EF1B406}"/>
              </a:ext>
            </a:extLst>
          </p:cNvPr>
          <p:cNvPicPr>
            <a:picLocks noChangeAspect="1"/>
          </p:cNvPicPr>
          <p:nvPr/>
        </p:nvPicPr>
        <p:blipFill>
          <a:blip r:embed="rId2"/>
          <a:stretch>
            <a:fillRect/>
          </a:stretch>
        </p:blipFill>
        <p:spPr>
          <a:xfrm>
            <a:off x="402956" y="1914812"/>
            <a:ext cx="7058751" cy="4795954"/>
          </a:xfrm>
          <a:prstGeom prst="rect">
            <a:avLst/>
          </a:prstGeom>
        </p:spPr>
      </p:pic>
    </p:spTree>
    <p:extLst>
      <p:ext uri="{BB962C8B-B14F-4D97-AF65-F5344CB8AC3E}">
        <p14:creationId xmlns:p14="http://schemas.microsoft.com/office/powerpoint/2010/main" val="304808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B2C49-3561-E6D0-08BD-17A365FFD42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F7086972-F75C-D7E2-1FA7-F7BF4052D072}"/>
              </a:ext>
            </a:extLst>
          </p:cNvPr>
          <p:cNvSpPr txBox="1"/>
          <p:nvPr/>
        </p:nvSpPr>
        <p:spPr>
          <a:xfrm>
            <a:off x="6690948" y="759679"/>
            <a:ext cx="5439059" cy="5775940"/>
          </a:xfrm>
          <a:prstGeom prst="rect">
            <a:avLst/>
          </a:prstGeom>
          <a:noFill/>
        </p:spPr>
        <p:txBody>
          <a:bodyPr wrap="square" rtlCol="0">
            <a:spAutoFit/>
          </a:bodyPr>
          <a:lstStyle/>
          <a:p>
            <a:pPr>
              <a:spcBef>
                <a:spcPts val="200"/>
              </a:spcBef>
            </a:pPr>
            <a:r>
              <a:rPr lang="en-GB" sz="1100" dirty="0">
                <a:solidFill>
                  <a:schemeClr val="tx2">
                    <a:lumMod val="75000"/>
                    <a:lumOff val="25000"/>
                  </a:schemeClr>
                </a:solidFill>
              </a:rPr>
              <a:t>As of 2024, ML Bill of Materials are mainly supported in federated ML Platforms. Since GitLab is the bank’s SDLC implementation platforms, and GitLab is working toward a complete end to end ML Solution. We would ideally want GitLab to provide the following functionalities in order to capture the complete MLBOM</a:t>
            </a:r>
          </a:p>
          <a:p>
            <a:pPr>
              <a:spcBef>
                <a:spcPts val="200"/>
              </a:spcBef>
            </a:pPr>
            <a:endParaRPr lang="en-GB" sz="1100" dirty="0">
              <a:solidFill>
                <a:schemeClr val="tx2">
                  <a:lumMod val="75000"/>
                  <a:lumOff val="25000"/>
                </a:schemeClr>
              </a:solidFill>
            </a:endParaRPr>
          </a:p>
          <a:p>
            <a:pPr>
              <a:spcBef>
                <a:spcPts val="200"/>
              </a:spcBef>
            </a:pPr>
            <a:endParaRPr lang="en-GB" sz="1100" dirty="0">
              <a:solidFill>
                <a:schemeClr val="tx2">
                  <a:lumMod val="75000"/>
                  <a:lumOff val="25000"/>
                </a:schemeClr>
              </a:solidFill>
            </a:endParaRPr>
          </a:p>
          <a:p>
            <a:pPr marL="228600" indent="-228600">
              <a:spcBef>
                <a:spcPts val="200"/>
              </a:spcBef>
              <a:buFont typeface="+mj-lt"/>
              <a:buAutoNum type="arabicPeriod"/>
            </a:pPr>
            <a:r>
              <a:rPr lang="en-GB" sz="1100" dirty="0"/>
              <a:t>GitLab pipeline and AKS cluster could support Continuous Trainings to machine learning models. i.e. not limiting GitLab for artifact building job, but for ML model training jobs. </a:t>
            </a:r>
          </a:p>
          <a:p>
            <a:pPr marL="228600" indent="-228600">
              <a:spcBef>
                <a:spcPts val="200"/>
              </a:spcBef>
              <a:buFont typeface="+mj-lt"/>
              <a:buAutoNum type="arabicPeriod"/>
            </a:pPr>
            <a:r>
              <a:rPr lang="en-GB" sz="1100" dirty="0"/>
              <a:t>GitLab Model registry could allow Central / Divisional model registry management and access control.  </a:t>
            </a:r>
          </a:p>
          <a:p>
            <a:pPr marL="228600" indent="-228600">
              <a:spcBef>
                <a:spcPts val="200"/>
              </a:spcBef>
              <a:buFont typeface="+mj-lt"/>
              <a:buAutoNum type="arabicPeriod"/>
            </a:pPr>
            <a:r>
              <a:rPr lang="en-GB" sz="1100" dirty="0"/>
              <a:t>GitLab Model registry provide ML lifecycle status that can be customized according to client definition. </a:t>
            </a:r>
          </a:p>
          <a:p>
            <a:pPr marL="228600" indent="-228600">
              <a:spcBef>
                <a:spcPts val="200"/>
              </a:spcBef>
              <a:buFont typeface="+mj-lt"/>
              <a:buAutoNum type="arabicPeriod"/>
            </a:pPr>
            <a:r>
              <a:rPr lang="en-GB" sz="1100" dirty="0"/>
              <a:t>GitLab AKS cluster could provide ML Model API hosting for real time and batch inferencing. </a:t>
            </a:r>
          </a:p>
          <a:p>
            <a:pPr marL="228600" indent="-228600">
              <a:spcBef>
                <a:spcPts val="200"/>
              </a:spcBef>
              <a:buFont typeface="+mj-lt"/>
              <a:buAutoNum type="arabicPeriod"/>
            </a:pPr>
            <a:r>
              <a:rPr lang="en-GB" sz="1100" dirty="0"/>
              <a:t>GitLab AKS cluster could provide ML App hosting. </a:t>
            </a:r>
          </a:p>
          <a:p>
            <a:pPr marL="228600" indent="-228600">
              <a:spcBef>
                <a:spcPts val="200"/>
              </a:spcBef>
              <a:buFont typeface="+mj-lt"/>
              <a:buAutoNum type="arabicPeriod"/>
            </a:pPr>
            <a:r>
              <a:rPr lang="en-GB" sz="1100" dirty="0"/>
              <a:t>A GitLab central panel could see the complete MLBOM information. </a:t>
            </a:r>
          </a:p>
          <a:p>
            <a:pPr>
              <a:spcBef>
                <a:spcPts val="200"/>
              </a:spcBef>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However, GitLab only started </a:t>
            </a:r>
            <a:r>
              <a:rPr lang="en-GB" sz="1100" dirty="0" err="1">
                <a:solidFill>
                  <a:schemeClr val="tx2">
                    <a:lumMod val="75000"/>
                    <a:lumOff val="25000"/>
                  </a:schemeClr>
                </a:solidFill>
              </a:rPr>
              <a:t>MLOps</a:t>
            </a:r>
            <a:r>
              <a:rPr lang="en-GB" sz="1100" dirty="0">
                <a:solidFill>
                  <a:schemeClr val="tx2">
                    <a:lumMod val="75000"/>
                    <a:lumOff val="25000"/>
                  </a:schemeClr>
                </a:solidFill>
              </a:rPr>
              <a:t> development since 2022, and their product has not matured yet, We see the described landscape might be potentially fulfilled in 2026/2027. The challenges are: </a:t>
            </a:r>
          </a:p>
          <a:p>
            <a:pPr>
              <a:spcBef>
                <a:spcPts val="200"/>
              </a:spcBef>
            </a:pPr>
            <a:endParaRPr lang="en-GB" sz="1100" dirty="0"/>
          </a:p>
          <a:p>
            <a:pPr marL="228600" indent="-228600">
              <a:spcBef>
                <a:spcPts val="200"/>
              </a:spcBef>
              <a:buFont typeface="+mj-lt"/>
              <a:buAutoNum type="arabicPeriod"/>
            </a:pPr>
            <a:r>
              <a:rPr lang="en-GB" sz="1100" dirty="0"/>
              <a:t>GitLab Model registry are only limited to Project scope. Does not provide central model registry management and access control. </a:t>
            </a:r>
          </a:p>
          <a:p>
            <a:pPr marL="228600" indent="-228600">
              <a:spcBef>
                <a:spcPts val="200"/>
              </a:spcBef>
              <a:buFont typeface="+mj-lt"/>
              <a:buAutoNum type="arabicPeriod"/>
            </a:pPr>
            <a:r>
              <a:rPr lang="en-GB" sz="1100" dirty="0"/>
              <a:t>GitLab needs to provide product roadmap in support ML pipeline including advanced multi-cluster ML trainings </a:t>
            </a:r>
          </a:p>
          <a:p>
            <a:pPr marL="228600" indent="-228600">
              <a:spcBef>
                <a:spcPts val="200"/>
              </a:spcBef>
              <a:buFont typeface="+mj-lt"/>
              <a:buAutoNum type="arabicPeriod"/>
            </a:pPr>
            <a:r>
              <a:rPr lang="en-GB" sz="1100" dirty="0"/>
              <a:t>GitLab needs to provide product roadmap in ML model API hosting similar to </a:t>
            </a:r>
            <a:r>
              <a:rPr lang="en-GB" sz="1100" dirty="0" err="1"/>
              <a:t>HuggingFace</a:t>
            </a:r>
            <a:r>
              <a:rPr lang="en-GB" sz="1100" dirty="0"/>
              <a:t> space, and the SLA needs to be production grade. </a:t>
            </a:r>
          </a:p>
          <a:p>
            <a:pPr marL="228600" indent="-228600">
              <a:spcBef>
                <a:spcPts val="200"/>
              </a:spcBef>
              <a:buFont typeface="+mj-lt"/>
              <a:buAutoNum type="arabicPeriod"/>
            </a:pPr>
            <a:r>
              <a:rPr lang="en-GB" sz="1100" dirty="0"/>
              <a:t>As above, the same would also apply to ML Application hosting. </a:t>
            </a:r>
          </a:p>
          <a:p>
            <a:pPr marL="228600" indent="-228600">
              <a:spcBef>
                <a:spcPts val="200"/>
              </a:spcBef>
              <a:buFont typeface="+mj-lt"/>
              <a:buAutoNum type="arabicPeriod"/>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We would put this design as a target vision that we </a:t>
            </a:r>
            <a:r>
              <a:rPr lang="en-GB" sz="1100" dirty="0" err="1">
                <a:solidFill>
                  <a:schemeClr val="tx2">
                    <a:lumMod val="75000"/>
                    <a:lumOff val="25000"/>
                  </a:schemeClr>
                </a:solidFill>
              </a:rPr>
              <a:t>egerly</a:t>
            </a:r>
            <a:r>
              <a:rPr lang="en-GB" sz="1100" dirty="0">
                <a:solidFill>
                  <a:schemeClr val="tx2">
                    <a:lumMod val="75000"/>
                    <a:lumOff val="25000"/>
                  </a:schemeClr>
                </a:solidFill>
              </a:rPr>
              <a:t> awaits GitLab to deliver. </a:t>
            </a:r>
          </a:p>
        </p:txBody>
      </p:sp>
      <p:pic>
        <p:nvPicPr>
          <p:cNvPr id="5" name="Picture 4">
            <a:extLst>
              <a:ext uri="{FF2B5EF4-FFF2-40B4-BE49-F238E27FC236}">
                <a16:creationId xmlns:a16="http://schemas.microsoft.com/office/drawing/2014/main" id="{44468CA4-26EF-17FA-DF2C-0C56CE167A69}"/>
              </a:ext>
            </a:extLst>
          </p:cNvPr>
          <p:cNvPicPr>
            <a:picLocks noChangeAspect="1"/>
          </p:cNvPicPr>
          <p:nvPr/>
        </p:nvPicPr>
        <p:blipFill>
          <a:blip r:embed="rId3"/>
          <a:stretch>
            <a:fillRect/>
          </a:stretch>
        </p:blipFill>
        <p:spPr>
          <a:xfrm>
            <a:off x="366052" y="689936"/>
            <a:ext cx="6081243" cy="5803853"/>
          </a:xfrm>
          <a:prstGeom prst="rect">
            <a:avLst/>
          </a:prstGeom>
        </p:spPr>
      </p:pic>
      <p:sp>
        <p:nvSpPr>
          <p:cNvPr id="10" name="TextBox 9">
            <a:extLst>
              <a:ext uri="{FF2B5EF4-FFF2-40B4-BE49-F238E27FC236}">
                <a16:creationId xmlns:a16="http://schemas.microsoft.com/office/drawing/2014/main" id="{B50E5E46-0C58-6F59-B3A9-7E9370C74152}"/>
              </a:ext>
            </a:extLst>
          </p:cNvPr>
          <p:cNvSpPr txBox="1"/>
          <p:nvPr/>
        </p:nvSpPr>
        <p:spPr>
          <a:xfrm>
            <a:off x="185980" y="46979"/>
            <a:ext cx="11460996" cy="461665"/>
          </a:xfrm>
          <a:prstGeom prst="rect">
            <a:avLst/>
          </a:prstGeom>
          <a:noFill/>
        </p:spPr>
        <p:txBody>
          <a:bodyPr wrap="square" rtlCol="0">
            <a:spAutoFit/>
          </a:bodyPr>
          <a:lstStyle/>
          <a:p>
            <a:pPr>
              <a:spcBef>
                <a:spcPts val="200"/>
              </a:spcBef>
            </a:pPr>
            <a:r>
              <a:rPr lang="en-GB" sz="2400" dirty="0">
                <a:solidFill>
                  <a:schemeClr val="tx2">
                    <a:lumMod val="75000"/>
                    <a:lumOff val="25000"/>
                  </a:schemeClr>
                </a:solidFill>
              </a:rPr>
              <a:t>Future “End-Game” MDLC Architecture Variant 1 to support MLBOM: GitLab centric</a:t>
            </a:r>
          </a:p>
        </p:txBody>
      </p:sp>
    </p:spTree>
    <p:extLst>
      <p:ext uri="{BB962C8B-B14F-4D97-AF65-F5344CB8AC3E}">
        <p14:creationId xmlns:p14="http://schemas.microsoft.com/office/powerpoint/2010/main" val="241694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B2C49-3561-E6D0-08BD-17A365FFD42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F7086972-F75C-D7E2-1FA7-F7BF4052D072}"/>
              </a:ext>
            </a:extLst>
          </p:cNvPr>
          <p:cNvSpPr txBox="1"/>
          <p:nvPr/>
        </p:nvSpPr>
        <p:spPr>
          <a:xfrm>
            <a:off x="6485635" y="1142756"/>
            <a:ext cx="5439059" cy="4801314"/>
          </a:xfrm>
          <a:prstGeom prst="rect">
            <a:avLst/>
          </a:prstGeom>
          <a:noFill/>
        </p:spPr>
        <p:txBody>
          <a:bodyPr wrap="square" rtlCol="0">
            <a:spAutoFit/>
          </a:bodyPr>
          <a:lstStyle/>
          <a:p>
            <a:pPr>
              <a:spcBef>
                <a:spcPts val="200"/>
              </a:spcBef>
            </a:pPr>
            <a:r>
              <a:rPr lang="en-GB" sz="1100" dirty="0">
                <a:solidFill>
                  <a:schemeClr val="tx2">
                    <a:lumMod val="75000"/>
                    <a:lumOff val="25000"/>
                  </a:schemeClr>
                </a:solidFill>
              </a:rPr>
              <a:t>Whilst await GitLab to deliver the complete end-to-end </a:t>
            </a:r>
            <a:r>
              <a:rPr lang="en-GB" sz="1100" dirty="0" err="1">
                <a:solidFill>
                  <a:schemeClr val="tx2">
                    <a:lumMod val="75000"/>
                    <a:lumOff val="25000"/>
                  </a:schemeClr>
                </a:solidFill>
              </a:rPr>
              <a:t>MLOps</a:t>
            </a:r>
            <a:r>
              <a:rPr lang="en-GB" sz="1100" dirty="0">
                <a:solidFill>
                  <a:schemeClr val="tx2">
                    <a:lumMod val="75000"/>
                    <a:lumOff val="25000"/>
                  </a:schemeClr>
                </a:solidFill>
              </a:rPr>
              <a:t> and MLBOM solution. UBS could still leverage diverse choice of ML Platforms for ML CT, CD and CM. </a:t>
            </a:r>
          </a:p>
          <a:p>
            <a:pPr>
              <a:spcBef>
                <a:spcPts val="200"/>
              </a:spcBef>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Protect AI is the industry leading MLSecOps company, and its RADAR product offers complete observability of “tamper-proof” ML Bill of Materials (MLBOM) for comprehensive list of components and dependencies of your ML model. It recognizes that corporation often leverages diverse range of ML Platform, rather for impose close coupling to individual ML Platform, The MLBOM information is extracted by deploying RADAR agent through the lifecycle of ML model at different ML platform for CT and CM, and GitLab for CI and CD. </a:t>
            </a:r>
          </a:p>
          <a:p>
            <a:pPr>
              <a:spcBef>
                <a:spcPts val="200"/>
              </a:spcBef>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A UBS in-house built MDLC lifecycle Tracking application can be built on top of the PROTECT AI gathered MLBOMs. As ML lifecycle stages is a key MLBOM for Protect RADAR to track. </a:t>
            </a:r>
          </a:p>
          <a:p>
            <a:pPr>
              <a:spcBef>
                <a:spcPts val="200"/>
              </a:spcBef>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GCTO Big Data team, RiskLab and GCRG Model methodology has done a PoC on UBS MDLC lifecycle application during the 2023 Hackathon to support the ML model lifecycle tracking from diverse range of ML Training and Inference platform. This PoC could be leverage PROTECT AI RADAT framework to also offer additional observability of ML Model Bill of Materials information. </a:t>
            </a:r>
          </a:p>
          <a:p>
            <a:pPr>
              <a:spcBef>
                <a:spcPts val="200"/>
              </a:spcBef>
            </a:pPr>
            <a:endParaRPr lang="en-GB" sz="1100" dirty="0">
              <a:solidFill>
                <a:schemeClr val="tx2">
                  <a:lumMod val="75000"/>
                  <a:lumOff val="25000"/>
                </a:schemeClr>
              </a:solidFill>
            </a:endParaRPr>
          </a:p>
          <a:p>
            <a:pPr>
              <a:spcBef>
                <a:spcPts val="200"/>
              </a:spcBef>
            </a:pPr>
            <a:r>
              <a:rPr lang="en-GB" sz="1100" dirty="0">
                <a:solidFill>
                  <a:schemeClr val="tx2">
                    <a:lumMod val="75000"/>
                    <a:lumOff val="25000"/>
                  </a:schemeClr>
                </a:solidFill>
              </a:rPr>
              <a:t>Advantage of the Variant 2: </a:t>
            </a:r>
          </a:p>
          <a:p>
            <a:pPr>
              <a:spcBef>
                <a:spcPts val="200"/>
              </a:spcBef>
            </a:pPr>
            <a:endParaRPr lang="en-GB" sz="1100" dirty="0"/>
          </a:p>
          <a:p>
            <a:pPr marL="228600" indent="-228600">
              <a:spcBef>
                <a:spcPts val="200"/>
              </a:spcBef>
              <a:buFont typeface="+mj-lt"/>
              <a:buAutoNum type="arabicPeriod"/>
            </a:pPr>
            <a:r>
              <a:rPr lang="en-GB" sz="1100" dirty="0"/>
              <a:t>Quick Time to Market for end of end ML CICDCTCM solution. </a:t>
            </a:r>
          </a:p>
          <a:p>
            <a:pPr marL="228600" indent="-228600">
              <a:spcBef>
                <a:spcPts val="200"/>
              </a:spcBef>
              <a:buFont typeface="+mj-lt"/>
              <a:buAutoNum type="arabicPeriod"/>
            </a:pPr>
            <a:r>
              <a:rPr lang="en-GB" sz="1100" dirty="0"/>
              <a:t>Allowing Diverse range of ML Platform to be supported. </a:t>
            </a:r>
          </a:p>
          <a:p>
            <a:pPr marL="228600" indent="-228600">
              <a:spcBef>
                <a:spcPts val="200"/>
              </a:spcBef>
              <a:buFont typeface="+mj-lt"/>
              <a:buAutoNum type="arabicPeriod"/>
            </a:pPr>
            <a:r>
              <a:rPr lang="en-GB" sz="1100" dirty="0"/>
              <a:t>UBS custom in house lifecycle application with MLBOM tracking. </a:t>
            </a:r>
          </a:p>
        </p:txBody>
      </p:sp>
      <p:pic>
        <p:nvPicPr>
          <p:cNvPr id="6" name="Picture 5">
            <a:extLst>
              <a:ext uri="{FF2B5EF4-FFF2-40B4-BE49-F238E27FC236}">
                <a16:creationId xmlns:a16="http://schemas.microsoft.com/office/drawing/2014/main" id="{62684F0B-F0F4-C521-627A-4B19A1C04C0A}"/>
              </a:ext>
            </a:extLst>
          </p:cNvPr>
          <p:cNvPicPr>
            <a:picLocks noChangeAspect="1"/>
          </p:cNvPicPr>
          <p:nvPr/>
        </p:nvPicPr>
        <p:blipFill>
          <a:blip r:embed="rId3"/>
          <a:stretch>
            <a:fillRect/>
          </a:stretch>
        </p:blipFill>
        <p:spPr>
          <a:xfrm>
            <a:off x="452566" y="1038386"/>
            <a:ext cx="5908163" cy="5680129"/>
          </a:xfrm>
          <a:prstGeom prst="rect">
            <a:avLst/>
          </a:prstGeom>
        </p:spPr>
      </p:pic>
      <p:sp>
        <p:nvSpPr>
          <p:cNvPr id="9" name="TextBox 8">
            <a:extLst>
              <a:ext uri="{FF2B5EF4-FFF2-40B4-BE49-F238E27FC236}">
                <a16:creationId xmlns:a16="http://schemas.microsoft.com/office/drawing/2014/main" id="{CEBA5E9C-7F8B-537C-30F0-680AF370D18A}"/>
              </a:ext>
            </a:extLst>
          </p:cNvPr>
          <p:cNvSpPr txBox="1"/>
          <p:nvPr/>
        </p:nvSpPr>
        <p:spPr>
          <a:xfrm>
            <a:off x="185980" y="46979"/>
            <a:ext cx="11460996" cy="830997"/>
          </a:xfrm>
          <a:prstGeom prst="rect">
            <a:avLst/>
          </a:prstGeom>
          <a:noFill/>
        </p:spPr>
        <p:txBody>
          <a:bodyPr wrap="square" rtlCol="0">
            <a:spAutoFit/>
          </a:bodyPr>
          <a:lstStyle/>
          <a:p>
            <a:pPr>
              <a:spcBef>
                <a:spcPts val="200"/>
              </a:spcBef>
            </a:pPr>
            <a:r>
              <a:rPr lang="en-GB" sz="2400" dirty="0">
                <a:solidFill>
                  <a:schemeClr val="tx2">
                    <a:lumMod val="75000"/>
                    <a:lumOff val="25000"/>
                  </a:schemeClr>
                </a:solidFill>
              </a:rPr>
              <a:t>Future “End-Game” MDLC Architecture Variant 2 to support MLBOM: Federated ML Platforms with centralized MLBOM and Lifecycle tracking. </a:t>
            </a:r>
          </a:p>
        </p:txBody>
      </p:sp>
    </p:spTree>
    <p:extLst>
      <p:ext uri="{BB962C8B-B14F-4D97-AF65-F5344CB8AC3E}">
        <p14:creationId xmlns:p14="http://schemas.microsoft.com/office/powerpoint/2010/main" val="114716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3196</Words>
  <Application>Microsoft Office PowerPoint</Application>
  <PresentationFormat>Widescreen</PresentationFormat>
  <Paragraphs>198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 (Body)</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e18705</dc:creator>
  <cp:lastModifiedBy>e18705</cp:lastModifiedBy>
  <cp:revision>1</cp:revision>
  <dcterms:created xsi:type="dcterms:W3CDTF">2024-02-25T18:48:37Z</dcterms:created>
  <dcterms:modified xsi:type="dcterms:W3CDTF">2024-02-25T18:49:17Z</dcterms:modified>
</cp:coreProperties>
</file>