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35" r:id="rId1"/>
  </p:sldMasterIdLst>
  <p:sldIdLst>
    <p:sldId id="286" r:id="rId2"/>
    <p:sldId id="257" r:id="rId3"/>
    <p:sldId id="265" r:id="rId4"/>
    <p:sldId id="269" r:id="rId5"/>
    <p:sldId id="290" r:id="rId6"/>
    <p:sldId id="287" r:id="rId7"/>
    <p:sldId id="291" r:id="rId8"/>
    <p:sldId id="292" r:id="rId9"/>
    <p:sldId id="293" r:id="rId10"/>
    <p:sldId id="288" r:id="rId11"/>
    <p:sldId id="289" r:id="rId12"/>
    <p:sldId id="2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2"/>
  </p:normalViewPr>
  <p:slideViewPr>
    <p:cSldViewPr snapToGrid="0" snapToObjects="1">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29C45-4C79-7645-9CDE-929F9334158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225970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29C45-4C79-7645-9CDE-929F93341588}"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328690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2729C45-4C79-7645-9CDE-929F9334158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3833478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2729C45-4C79-7645-9CDE-929F93341588}" type="datetimeFigureOut">
              <a:rPr lang="en-US" smtClean="0"/>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819371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29C45-4C79-7645-9CDE-929F9334158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1821682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29C45-4C79-7645-9CDE-929F9334158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117936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29C45-4C79-7645-9CDE-929F9334158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309422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29C45-4C79-7645-9CDE-929F93341588}"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335627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29C45-4C79-7645-9CDE-929F93341588}"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29455648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29C45-4C79-7645-9CDE-929F93341588}"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15331853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29C45-4C79-7645-9CDE-929F93341588}"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244380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29C45-4C79-7645-9CDE-929F93341588}" type="datetimeFigureOut">
              <a:rPr lang="en-US" smtClean="0"/>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148975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29C45-4C79-7645-9CDE-929F93341588}"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37916834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2729C45-4C79-7645-9CDE-929F93341588}" type="datetimeFigureOut">
              <a:rPr lang="en-US" smtClean="0"/>
              <a:t>4/12/2020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C16D145-D7B5-4546-BCF1-1B5AC7FD7662}" type="slidenum">
              <a:rPr lang="en-US" smtClean="0"/>
              <a:t>‹#›</a:t>
            </a:fld>
            <a:endParaRPr lang="en-US"/>
          </a:p>
        </p:txBody>
      </p:sp>
    </p:spTree>
    <p:extLst>
      <p:ext uri="{BB962C8B-B14F-4D97-AF65-F5344CB8AC3E}">
        <p14:creationId xmlns:p14="http://schemas.microsoft.com/office/powerpoint/2010/main" val="222717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2729C45-4C79-7645-9CDE-929F93341588}" type="datetimeFigureOut">
              <a:rPr lang="en-US" smtClean="0"/>
              <a:t>4/12/2020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C16D145-D7B5-4546-BCF1-1B5AC7FD7662}" type="slidenum">
              <a:rPr lang="en-US" smtClean="0"/>
              <a:t>‹#›</a:t>
            </a:fld>
            <a:endParaRPr lang="en-US"/>
          </a:p>
        </p:txBody>
      </p:sp>
    </p:spTree>
    <p:extLst>
      <p:ext uri="{BB962C8B-B14F-4D97-AF65-F5344CB8AC3E}">
        <p14:creationId xmlns:p14="http://schemas.microsoft.com/office/powerpoint/2010/main" val="1839873053"/>
      </p:ext>
    </p:extLst>
  </p:cSld>
  <p:clrMap bg1="dk1" tx1="lt1" bg2="dk2" tx2="lt2" accent1="accent1" accent2="accent2" accent3="accent3" accent4="accent4" accent5="accent5" accent6="accent6" hlink="hlink" folHlink="folHlink"/>
  <p:sldLayoutIdLst>
    <p:sldLayoutId id="2147484736" r:id="rId1"/>
    <p:sldLayoutId id="2147484737" r:id="rId2"/>
    <p:sldLayoutId id="2147484738" r:id="rId3"/>
    <p:sldLayoutId id="2147484739" r:id="rId4"/>
    <p:sldLayoutId id="2147484740" r:id="rId5"/>
    <p:sldLayoutId id="2147484741" r:id="rId6"/>
    <p:sldLayoutId id="2147484742" r:id="rId7"/>
    <p:sldLayoutId id="2147484743" r:id="rId8"/>
    <p:sldLayoutId id="2147484744" r:id="rId9"/>
    <p:sldLayoutId id="2147484745" r:id="rId10"/>
    <p:sldLayoutId id="2147484746" r:id="rId11"/>
    <p:sldLayoutId id="2147484747" r:id="rId12"/>
    <p:sldLayoutId id="2147484748" r:id="rId13"/>
    <p:sldLayoutId id="214748474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872" y="447188"/>
            <a:ext cx="10571998" cy="970450"/>
          </a:xfrm>
        </p:spPr>
        <p:txBody>
          <a:bodyPr/>
          <a:lstStyle/>
          <a:p>
            <a:pPr algn="ctr"/>
            <a:r>
              <a:rPr lang="en-US" sz="4400" dirty="0"/>
              <a:t> Welfare Organization</a:t>
            </a:r>
            <a:endParaRPr lang="en-US" dirty="0"/>
          </a:p>
        </p:txBody>
      </p:sp>
      <p:sp>
        <p:nvSpPr>
          <p:cNvPr id="4" name="Text Placeholder 3"/>
          <p:cNvSpPr>
            <a:spLocks noGrp="1"/>
          </p:cNvSpPr>
          <p:nvPr>
            <p:ph type="body" sz="quarter" idx="4294967295"/>
          </p:nvPr>
        </p:nvSpPr>
        <p:spPr>
          <a:xfrm>
            <a:off x="2167128" y="2222287"/>
            <a:ext cx="7461504" cy="4075112"/>
          </a:xfrm>
        </p:spPr>
        <p:txBody>
          <a:bodyPr/>
          <a:lstStyle/>
          <a:p>
            <a:pPr marL="0" indent="0" algn="ctr">
              <a:buNone/>
            </a:pPr>
            <a:r>
              <a:rPr lang="en-US" b="1" u="sng" dirty="0"/>
              <a:t>COURSE</a:t>
            </a:r>
            <a:r>
              <a:rPr lang="en-US" b="1" dirty="0"/>
              <a:t> </a:t>
            </a:r>
          </a:p>
          <a:p>
            <a:pPr marL="0" indent="0" algn="ctr">
              <a:buNone/>
            </a:pPr>
            <a:r>
              <a:rPr lang="en-US" b="1" dirty="0"/>
              <a:t>Concepts of Object-Oriented Design - CSYE6200</a:t>
            </a:r>
          </a:p>
          <a:p>
            <a:pPr marL="0" indent="0" algn="ctr">
              <a:buNone/>
            </a:pPr>
            <a:r>
              <a:rPr lang="en-US" b="1" u="sng" dirty="0"/>
              <a:t>TEAM MEMBERS</a:t>
            </a:r>
          </a:p>
          <a:p>
            <a:pPr marL="0" indent="0" algn="ctr">
              <a:buNone/>
            </a:pPr>
            <a:r>
              <a:rPr lang="en-US" dirty="0"/>
              <a:t>SINTHU KUMARASAMY</a:t>
            </a:r>
          </a:p>
          <a:p>
            <a:pPr marL="0" indent="0" algn="ctr">
              <a:buNone/>
            </a:pPr>
            <a:r>
              <a:rPr lang="en-US" dirty="0"/>
              <a:t>AISSWARYYA MURUGANANTH</a:t>
            </a:r>
          </a:p>
          <a:p>
            <a:pPr marL="0" indent="0" algn="ctr">
              <a:buNone/>
            </a:pPr>
            <a:r>
              <a:rPr lang="en-US" dirty="0"/>
              <a:t>KEERTHANA THODDOON RAVI</a:t>
            </a:r>
          </a:p>
          <a:p>
            <a:pPr marL="0" indent="0" algn="ctr">
              <a:buNone/>
            </a:pPr>
            <a:r>
              <a:rPr lang="en-US" dirty="0"/>
              <a:t>VINAY SRIVATSAN</a:t>
            </a:r>
          </a:p>
        </p:txBody>
      </p:sp>
    </p:spTree>
    <p:extLst>
      <p:ext uri="{BB962C8B-B14F-4D97-AF65-F5344CB8AC3E}">
        <p14:creationId xmlns:p14="http://schemas.microsoft.com/office/powerpoint/2010/main" val="231428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9FE9-728D-4EA4-8D02-9C06B9230850}"/>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B39A2BE6-6449-42EF-86EC-3DD3B47102A0}"/>
              </a:ext>
            </a:extLst>
          </p:cNvPr>
          <p:cNvSpPr>
            <a:spLocks noGrp="1"/>
          </p:cNvSpPr>
          <p:nvPr>
            <p:ph idx="1"/>
          </p:nvPr>
        </p:nvSpPr>
        <p:spPr/>
        <p:txBody>
          <a:bodyPr/>
          <a:lstStyle/>
          <a:p>
            <a:r>
              <a:rPr lang="en-US" dirty="0"/>
              <a:t>Expand the program for many regions for better reach</a:t>
            </a:r>
          </a:p>
          <a:p>
            <a:r>
              <a:rPr lang="en-US" dirty="0"/>
              <a:t>Add more options of funding to solve many problems in a better way</a:t>
            </a:r>
          </a:p>
          <a:p>
            <a:r>
              <a:rPr lang="en-US" dirty="0"/>
              <a:t>Make design changes to the UI of the swing application</a:t>
            </a:r>
          </a:p>
        </p:txBody>
      </p:sp>
    </p:spTree>
    <p:extLst>
      <p:ext uri="{BB962C8B-B14F-4D97-AF65-F5344CB8AC3E}">
        <p14:creationId xmlns:p14="http://schemas.microsoft.com/office/powerpoint/2010/main" val="378278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3E52-B292-447E-844B-AD5B7DDC47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68A888-E3CE-4483-A2D7-E34F4C689147}"/>
              </a:ext>
            </a:extLst>
          </p:cNvPr>
          <p:cNvSpPr>
            <a:spLocks noGrp="1"/>
          </p:cNvSpPr>
          <p:nvPr>
            <p:ph idx="1"/>
          </p:nvPr>
        </p:nvSpPr>
        <p:spPr/>
        <p:txBody>
          <a:bodyPr>
            <a:normAutofit/>
          </a:bodyPr>
          <a:lstStyle/>
          <a:p>
            <a:pPr marL="0" indent="0" algn="ctr">
              <a:buNone/>
            </a:pPr>
            <a:r>
              <a:rPr lang="en-US" sz="2800" dirty="0"/>
              <a:t>Thank You !</a:t>
            </a:r>
          </a:p>
        </p:txBody>
      </p:sp>
    </p:spTree>
    <p:extLst>
      <p:ext uri="{BB962C8B-B14F-4D97-AF65-F5344CB8AC3E}">
        <p14:creationId xmlns:p14="http://schemas.microsoft.com/office/powerpoint/2010/main" val="109542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FD16-0DCD-40FC-B1DD-6ED468BF507F}"/>
              </a:ext>
            </a:extLst>
          </p:cNvPr>
          <p:cNvSpPr>
            <a:spLocks noGrp="1"/>
          </p:cNvSpPr>
          <p:nvPr>
            <p:ph type="title"/>
          </p:nvPr>
        </p:nvSpPr>
        <p:spPr/>
        <p:txBody>
          <a:bodyPr/>
          <a:lstStyle/>
          <a:p>
            <a:r>
              <a:rPr lang="en-IN" dirty="0"/>
              <a:t>Video Link</a:t>
            </a:r>
          </a:p>
        </p:txBody>
      </p:sp>
      <p:sp>
        <p:nvSpPr>
          <p:cNvPr id="3" name="Content Placeholder 2">
            <a:extLst>
              <a:ext uri="{FF2B5EF4-FFF2-40B4-BE49-F238E27FC236}">
                <a16:creationId xmlns:a16="http://schemas.microsoft.com/office/drawing/2014/main" id="{B64BCD5F-0ABC-4563-A59C-D79076CE9B47}"/>
              </a:ext>
            </a:extLst>
          </p:cNvPr>
          <p:cNvSpPr>
            <a:spLocks noGrp="1"/>
          </p:cNvSpPr>
          <p:nvPr>
            <p:ph idx="1"/>
          </p:nvPr>
        </p:nvSpPr>
        <p:spPr/>
        <p:txBody>
          <a:bodyPr/>
          <a:lstStyle/>
          <a:p>
            <a:r>
              <a:rPr lang="en-IN" dirty="0"/>
              <a:t>Please find the attached google drive link for your reference</a:t>
            </a:r>
          </a:p>
          <a:p>
            <a:r>
              <a:rPr lang="en-IN"/>
              <a:t>https://drive.google.com/open?id=1EchxnqE-MkR2x25N3g-Z1LlAFFoZUneF</a:t>
            </a:r>
            <a:endParaRPr lang="en-IN" dirty="0"/>
          </a:p>
        </p:txBody>
      </p:sp>
    </p:spTree>
    <p:extLst>
      <p:ext uri="{BB962C8B-B14F-4D97-AF65-F5344CB8AC3E}">
        <p14:creationId xmlns:p14="http://schemas.microsoft.com/office/powerpoint/2010/main" val="333500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1D5D-39EB-8347-A1DD-4CC2BD79952F}"/>
              </a:ext>
            </a:extLst>
          </p:cNvPr>
          <p:cNvSpPr>
            <a:spLocks noGrp="1"/>
          </p:cNvSpPr>
          <p:nvPr>
            <p:ph type="title"/>
          </p:nvPr>
        </p:nvSpPr>
        <p:spPr/>
        <p:txBody>
          <a:bodyPr>
            <a:normAutofit/>
          </a:bodyPr>
          <a:lstStyle/>
          <a:p>
            <a:r>
              <a:rPr lang="en-US" sz="4400" dirty="0"/>
              <a:t>PROBLEM STATEMENT</a:t>
            </a:r>
          </a:p>
        </p:txBody>
      </p:sp>
      <p:sp>
        <p:nvSpPr>
          <p:cNvPr id="16" name="Content Placeholder 15">
            <a:extLst>
              <a:ext uri="{FF2B5EF4-FFF2-40B4-BE49-F238E27FC236}">
                <a16:creationId xmlns:a16="http://schemas.microsoft.com/office/drawing/2014/main" id="{C75C3004-3FAA-4057-8387-530D1C304A1B}"/>
              </a:ext>
            </a:extLst>
          </p:cNvPr>
          <p:cNvSpPr>
            <a:spLocks noGrp="1"/>
          </p:cNvSpPr>
          <p:nvPr>
            <p:ph sz="half" idx="1"/>
          </p:nvPr>
        </p:nvSpPr>
        <p:spPr>
          <a:xfrm>
            <a:off x="818712" y="2222287"/>
            <a:ext cx="5185873" cy="4050497"/>
          </a:xfrm>
          <a:ln>
            <a:solidFill>
              <a:schemeClr val="accent1">
                <a:lumMod val="20000"/>
                <a:lumOff val="80000"/>
              </a:schemeClr>
            </a:solidFill>
          </a:ln>
        </p:spPr>
        <p:txBody>
          <a:bodyPr>
            <a:normAutofit/>
          </a:bodyPr>
          <a:lstStyle/>
          <a:p>
            <a:pPr marL="0" indent="0">
              <a:buNone/>
            </a:pPr>
            <a:r>
              <a:rPr lang="en-US" sz="2500" b="1" dirty="0"/>
              <a:t>PROBLEM</a:t>
            </a:r>
          </a:p>
          <a:p>
            <a:pPr>
              <a:buFont typeface="Wingdings"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In many areas homeless and underprivileged people do not get proper food, work and health care benefit and several government operated NGO’s are facing huge load of services and supervision issues due to heavy flow of work and with huge amount of budge constraint.</a:t>
            </a:r>
          </a:p>
          <a:p>
            <a:pPr>
              <a:buFont typeface="Wingdings" pitchFamily="2" charset="2"/>
              <a:buChar char="v"/>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sz="half" idx="2"/>
          </p:nvPr>
        </p:nvSpPr>
        <p:spPr>
          <a:xfrm>
            <a:off x="6187415" y="2222287"/>
            <a:ext cx="5194583" cy="4050497"/>
          </a:xfrm>
          <a:ln>
            <a:solidFill>
              <a:schemeClr val="accent1">
                <a:lumMod val="20000"/>
                <a:lumOff val="80000"/>
              </a:schemeClr>
            </a:solidFill>
          </a:ln>
        </p:spPr>
        <p:txBody>
          <a:bodyPr>
            <a:normAutofit/>
          </a:bodyPr>
          <a:lstStyle/>
          <a:p>
            <a:pPr marL="0" indent="0">
              <a:buNone/>
            </a:pPr>
            <a:r>
              <a:rPr lang="en-US" sz="2400" b="1" dirty="0"/>
              <a:t>SOLUTION</a:t>
            </a:r>
          </a:p>
          <a:p>
            <a:pPr>
              <a:buFont typeface="Wingdings" pitchFamily="2" charset="2"/>
              <a:buChar char="v"/>
            </a:pPr>
            <a:r>
              <a:rPr lang="en-US"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To reduce the work load of doctors, nurses and supervisors so that their work could be more productive, and they could cover more area and can provide services in effective ways. By this application members can keep track of  various contributions received by donors. Work progress is also monitored when the request for help is raised from the administration.</a:t>
            </a:r>
          </a:p>
        </p:txBody>
      </p:sp>
    </p:spTree>
    <p:extLst>
      <p:ext uri="{BB962C8B-B14F-4D97-AF65-F5344CB8AC3E}">
        <p14:creationId xmlns:p14="http://schemas.microsoft.com/office/powerpoint/2010/main" val="94583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C0F1-DEBF-4C4F-A5CD-DDFFCDC74D28}"/>
              </a:ext>
            </a:extLst>
          </p:cNvPr>
          <p:cNvSpPr>
            <a:spLocks noGrp="1"/>
          </p:cNvSpPr>
          <p:nvPr>
            <p:ph type="title"/>
          </p:nvPr>
        </p:nvSpPr>
        <p:spPr/>
        <p:txBody>
          <a:bodyPr/>
          <a:lstStyle/>
          <a:p>
            <a:r>
              <a:rPr lang="en-US" dirty="0"/>
              <a:t>Primary Approach</a:t>
            </a:r>
          </a:p>
        </p:txBody>
      </p:sp>
      <p:sp>
        <p:nvSpPr>
          <p:cNvPr id="3" name="Content Placeholder 2">
            <a:extLst>
              <a:ext uri="{FF2B5EF4-FFF2-40B4-BE49-F238E27FC236}">
                <a16:creationId xmlns:a16="http://schemas.microsoft.com/office/drawing/2014/main" id="{2331CF88-E869-1E4E-8A4E-AD8E92580C01}"/>
              </a:ext>
            </a:extLst>
          </p:cNvPr>
          <p:cNvSpPr>
            <a:spLocks noGrp="1"/>
          </p:cNvSpPr>
          <p:nvPr>
            <p:ph idx="1"/>
          </p:nvPr>
        </p:nvSpPr>
        <p:spPr/>
        <p:txBody>
          <a:bodyPr/>
          <a:lstStyle/>
          <a:p>
            <a:pPr>
              <a:buFont typeface="Wingdings" pitchFamily="2" charset="2"/>
              <a:buChar char="v"/>
            </a:pPr>
            <a:r>
              <a:rPr lang="en-US" dirty="0"/>
              <a:t>Welfare Department Contribution’s division manager will manage the fund, food, employment contributions</a:t>
            </a:r>
          </a:p>
          <a:p>
            <a:pPr>
              <a:buFont typeface="Wingdings" pitchFamily="2" charset="2"/>
              <a:buChar char="v"/>
            </a:pPr>
            <a:r>
              <a:rPr lang="en-US" dirty="0"/>
              <a:t>Welfare Department Beneficiary’s division manager will manage the fund, food, employment, healthcare requests</a:t>
            </a:r>
          </a:p>
          <a:p>
            <a:pPr>
              <a:buFont typeface="Wingdings" pitchFamily="2" charset="2"/>
              <a:buChar char="v"/>
            </a:pPr>
            <a:r>
              <a:rPr lang="en-US" dirty="0"/>
              <a:t>If a beneficiary needs a healthcare support, the request will be allocated to the Healthcare department</a:t>
            </a:r>
          </a:p>
          <a:p>
            <a:pPr>
              <a:buFont typeface="Wingdings" pitchFamily="2" charset="2"/>
              <a:buChar char="v"/>
            </a:pPr>
            <a:r>
              <a:rPr lang="en-US" dirty="0"/>
              <a:t>Healthcare Manager assigns the request to the Doctor</a:t>
            </a:r>
          </a:p>
          <a:p>
            <a:pPr>
              <a:buFont typeface="Wingdings" pitchFamily="2" charset="2"/>
              <a:buChar char="v"/>
            </a:pPr>
            <a:r>
              <a:rPr lang="en-US" dirty="0"/>
              <a:t>Doctor assigns to the available Assistant for further examination</a:t>
            </a:r>
          </a:p>
          <a:p>
            <a:pPr>
              <a:buFont typeface="Wingdings" pitchFamily="2" charset="2"/>
              <a:buChar char="v"/>
            </a:pPr>
            <a:r>
              <a:rPr lang="en-US" dirty="0"/>
              <a:t>The status will be updated by the Assistant, Doctor and for every status update Doctor, Assistant and Manager will be updated with the new status.</a:t>
            </a:r>
          </a:p>
        </p:txBody>
      </p:sp>
    </p:spTree>
    <p:extLst>
      <p:ext uri="{BB962C8B-B14F-4D97-AF65-F5344CB8AC3E}">
        <p14:creationId xmlns:p14="http://schemas.microsoft.com/office/powerpoint/2010/main" val="216659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83A-2CFB-A84C-B195-4869F1DE41BC}"/>
              </a:ext>
            </a:extLst>
          </p:cNvPr>
          <p:cNvSpPr>
            <a:spLocks noGrp="1"/>
          </p:cNvSpPr>
          <p:nvPr>
            <p:ph type="title"/>
          </p:nvPr>
        </p:nvSpPr>
        <p:spPr/>
        <p:txBody>
          <a:bodyPr/>
          <a:lstStyle/>
          <a:p>
            <a:r>
              <a:rPr lang="en-US" dirty="0"/>
              <a:t>If you are a donor or acceptor?</a:t>
            </a:r>
          </a:p>
        </p:txBody>
      </p:sp>
      <p:sp>
        <p:nvSpPr>
          <p:cNvPr id="5" name="Rectangle 4"/>
          <p:cNvSpPr/>
          <p:nvPr/>
        </p:nvSpPr>
        <p:spPr>
          <a:xfrm>
            <a:off x="621792" y="2068080"/>
            <a:ext cx="11036808" cy="2862322"/>
          </a:xfrm>
          <a:prstGeom prst="rect">
            <a:avLst/>
          </a:prstGeom>
        </p:spPr>
        <p:txBody>
          <a:bodyPr wrap="square">
            <a:spAutoFit/>
          </a:bodyPr>
          <a:lstStyle/>
          <a:p>
            <a:pPr algn="just"/>
            <a:r>
              <a:rPr lang="en-US" b="1" u="sng" dirty="0"/>
              <a:t>Welfare Department:</a:t>
            </a:r>
          </a:p>
          <a:p>
            <a:pPr algn="just"/>
            <a:endParaRPr lang="en-US" u="sng" dirty="0"/>
          </a:p>
          <a:p>
            <a:pPr algn="just"/>
            <a:r>
              <a:rPr lang="en-US" u="sng" dirty="0"/>
              <a:t>Beneficiary Division:</a:t>
            </a:r>
          </a:p>
          <a:p>
            <a:pPr algn="just"/>
            <a:r>
              <a:rPr lang="en-US" dirty="0"/>
              <a:t>       In this the beneficiaries are added based on the help they require. Once a contributor endows fund based on the numerical order help is assigned to them.</a:t>
            </a:r>
          </a:p>
          <a:p>
            <a:pPr algn="just"/>
            <a:endParaRPr lang="en-US" u="sng" dirty="0"/>
          </a:p>
          <a:p>
            <a:pPr algn="just"/>
            <a:endParaRPr lang="en-US" u="sng" dirty="0"/>
          </a:p>
          <a:p>
            <a:pPr algn="just"/>
            <a:r>
              <a:rPr lang="en-US" u="sng" dirty="0"/>
              <a:t>Contribution Division:</a:t>
            </a:r>
          </a:p>
          <a:p>
            <a:pPr algn="just"/>
            <a:r>
              <a:rPr lang="en-US" dirty="0"/>
              <a:t>       In this the contributors are added based on the help they can render. Once a beneficiary submits the request, based on the numerical order help is assigned to them.</a:t>
            </a:r>
          </a:p>
        </p:txBody>
      </p:sp>
    </p:spTree>
    <p:extLst>
      <p:ext uri="{BB962C8B-B14F-4D97-AF65-F5344CB8AC3E}">
        <p14:creationId xmlns:p14="http://schemas.microsoft.com/office/powerpoint/2010/main" val="79303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BE90-9E0D-4822-8848-0D9EAC640A47}"/>
              </a:ext>
            </a:extLst>
          </p:cNvPr>
          <p:cNvSpPr>
            <a:spLocks noGrp="1"/>
          </p:cNvSpPr>
          <p:nvPr>
            <p:ph type="title"/>
          </p:nvPr>
        </p:nvSpPr>
        <p:spPr/>
        <p:txBody>
          <a:bodyPr/>
          <a:lstStyle/>
          <a:p>
            <a:r>
              <a:rPr lang="en-US" dirty="0"/>
              <a:t>Do you want Healthcare help?</a:t>
            </a:r>
          </a:p>
        </p:txBody>
      </p:sp>
      <p:sp>
        <p:nvSpPr>
          <p:cNvPr id="3" name="Content Placeholder 2">
            <a:extLst>
              <a:ext uri="{FF2B5EF4-FFF2-40B4-BE49-F238E27FC236}">
                <a16:creationId xmlns:a16="http://schemas.microsoft.com/office/drawing/2014/main" id="{42FB3C86-577D-4009-B116-EC0859A2B8FE}"/>
              </a:ext>
            </a:extLst>
          </p:cNvPr>
          <p:cNvSpPr>
            <a:spLocks noGrp="1"/>
          </p:cNvSpPr>
          <p:nvPr>
            <p:ph idx="1"/>
          </p:nvPr>
        </p:nvSpPr>
        <p:spPr/>
        <p:txBody>
          <a:bodyPr>
            <a:normAutofit fontScale="92500"/>
          </a:bodyPr>
          <a:lstStyle/>
          <a:p>
            <a:pPr marL="0" indent="0" algn="just">
              <a:buNone/>
            </a:pPr>
            <a:r>
              <a:rPr lang="en-US" b="1" u="sng" dirty="0"/>
              <a:t>Healthcare Department:</a:t>
            </a:r>
          </a:p>
          <a:p>
            <a:pPr marL="0" indent="0" algn="just">
              <a:buNone/>
            </a:pPr>
            <a:r>
              <a:rPr lang="en-US" u="sng" dirty="0"/>
              <a:t>Manager Division:</a:t>
            </a:r>
          </a:p>
          <a:p>
            <a:pPr marL="0" indent="0" algn="just">
              <a:buNone/>
            </a:pPr>
            <a:r>
              <a:rPr lang="en-US" dirty="0"/>
              <a:t>     The manager will receive the patient request and assigns to the available doctors and monitors the patient based on the remarks of the assistant and the doctor.</a:t>
            </a:r>
          </a:p>
          <a:p>
            <a:pPr marL="0" indent="0" algn="just">
              <a:buNone/>
            </a:pPr>
            <a:r>
              <a:rPr lang="en-US" u="sng" dirty="0"/>
              <a:t>Doctor Division:</a:t>
            </a:r>
          </a:p>
          <a:p>
            <a:pPr marL="0" indent="0" algn="just">
              <a:buNone/>
            </a:pPr>
            <a:r>
              <a:rPr lang="en-US" dirty="0"/>
              <a:t>      If the type of help required for a beneficiary is a doctor consultation based on the availability consultation will be assigned and if the patient requires more examination, Doctor assigns the patient to the Assistant.</a:t>
            </a:r>
          </a:p>
          <a:p>
            <a:pPr marL="0" indent="0" algn="just">
              <a:buNone/>
            </a:pPr>
            <a:r>
              <a:rPr lang="en-US" u="sng" dirty="0"/>
              <a:t>Assistant Division:</a:t>
            </a:r>
          </a:p>
          <a:p>
            <a:pPr marL="0" indent="0" algn="just">
              <a:buNone/>
            </a:pPr>
            <a:r>
              <a:rPr lang="en-US" dirty="0"/>
              <a:t>    Here the patients assigned the medical tests are taken into consideration and the test will be performed and reverted back to the doctor.</a:t>
            </a:r>
          </a:p>
          <a:p>
            <a:pPr marL="0" indent="0">
              <a:buNone/>
            </a:pPr>
            <a:endParaRPr lang="en-US" dirty="0"/>
          </a:p>
        </p:txBody>
      </p:sp>
    </p:spTree>
    <p:extLst>
      <p:ext uri="{BB962C8B-B14F-4D97-AF65-F5344CB8AC3E}">
        <p14:creationId xmlns:p14="http://schemas.microsoft.com/office/powerpoint/2010/main" val="346695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p:txBody>
          <a:bodyPr/>
          <a:lstStyle/>
          <a:p>
            <a:r>
              <a:rPr lang="en-US" dirty="0"/>
              <a:t>MongoDB</a:t>
            </a:r>
          </a:p>
          <a:p>
            <a:r>
              <a:rPr lang="en-US" dirty="0"/>
              <a:t>Java SE</a:t>
            </a:r>
          </a:p>
          <a:p>
            <a:r>
              <a:rPr lang="en-US" dirty="0"/>
              <a:t>Swing Framework</a:t>
            </a:r>
          </a:p>
          <a:p>
            <a:endParaRPr lang="en-US" dirty="0"/>
          </a:p>
          <a:p>
            <a:endParaRPr lang="en-US" dirty="0"/>
          </a:p>
        </p:txBody>
      </p:sp>
    </p:spTree>
    <p:extLst>
      <p:ext uri="{BB962C8B-B14F-4D97-AF65-F5344CB8AC3E}">
        <p14:creationId xmlns:p14="http://schemas.microsoft.com/office/powerpoint/2010/main" val="39508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A8CA-C962-46B4-90C7-C329BCB2BC97}"/>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B61C5D81-7120-4A08-BCB4-2654DB1093CC}"/>
              </a:ext>
            </a:extLst>
          </p:cNvPr>
          <p:cNvSpPr>
            <a:spLocks noGrp="1"/>
          </p:cNvSpPr>
          <p:nvPr>
            <p:ph idx="1"/>
          </p:nvPr>
        </p:nvSpPr>
        <p:spPr/>
        <p:txBody>
          <a:bodyPr/>
          <a:lstStyle/>
          <a:p>
            <a:endParaRPr lang="en-US" dirty="0"/>
          </a:p>
        </p:txBody>
      </p:sp>
      <p:sp>
        <p:nvSpPr>
          <p:cNvPr id="6" name="Rectangle: Rounded Corners 5">
            <a:extLst>
              <a:ext uri="{FF2B5EF4-FFF2-40B4-BE49-F238E27FC236}">
                <a16:creationId xmlns:a16="http://schemas.microsoft.com/office/drawing/2014/main" id="{721E9356-60D5-4C6F-AD6D-ABFB9709FF75}"/>
              </a:ext>
            </a:extLst>
          </p:cNvPr>
          <p:cNvSpPr/>
          <p:nvPr/>
        </p:nvSpPr>
        <p:spPr>
          <a:xfrm>
            <a:off x="4678017" y="2484783"/>
            <a:ext cx="2140226" cy="109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Admin</a:t>
            </a:r>
          </a:p>
        </p:txBody>
      </p:sp>
      <p:cxnSp>
        <p:nvCxnSpPr>
          <p:cNvPr id="8" name="Straight Arrow Connector 7">
            <a:extLst>
              <a:ext uri="{FF2B5EF4-FFF2-40B4-BE49-F238E27FC236}">
                <a16:creationId xmlns:a16="http://schemas.microsoft.com/office/drawing/2014/main" id="{A2BC3BF8-9AAB-48AE-8182-D8EA721702C3}"/>
              </a:ext>
            </a:extLst>
          </p:cNvPr>
          <p:cNvCxnSpPr>
            <a:cxnSpLocks/>
            <a:stCxn id="6" idx="2"/>
            <a:endCxn id="14" idx="0"/>
          </p:cNvCxnSpPr>
          <p:nvPr/>
        </p:nvCxnSpPr>
        <p:spPr>
          <a:xfrm flipH="1">
            <a:off x="4287078" y="3578087"/>
            <a:ext cx="1461052" cy="87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E0EB7F-A938-440E-8549-ED9EEAEC38FF}"/>
              </a:ext>
            </a:extLst>
          </p:cNvPr>
          <p:cNvCxnSpPr>
            <a:cxnSpLocks/>
            <a:stCxn id="6" idx="2"/>
            <a:endCxn id="15" idx="0"/>
          </p:cNvCxnSpPr>
          <p:nvPr/>
        </p:nvCxnSpPr>
        <p:spPr>
          <a:xfrm>
            <a:off x="5748130" y="3578087"/>
            <a:ext cx="1417982" cy="83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BC6FB5E7-58D0-4EEB-922B-EFE14DF36850}"/>
              </a:ext>
            </a:extLst>
          </p:cNvPr>
          <p:cNvSpPr/>
          <p:nvPr/>
        </p:nvSpPr>
        <p:spPr>
          <a:xfrm>
            <a:off x="3216965" y="4456043"/>
            <a:ext cx="2140226" cy="109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Welfare Department</a:t>
            </a:r>
          </a:p>
        </p:txBody>
      </p:sp>
      <p:sp>
        <p:nvSpPr>
          <p:cNvPr id="15" name="Rectangle: Rounded Corners 14">
            <a:extLst>
              <a:ext uri="{FF2B5EF4-FFF2-40B4-BE49-F238E27FC236}">
                <a16:creationId xmlns:a16="http://schemas.microsoft.com/office/drawing/2014/main" id="{90F6329F-0CE4-4334-BF2B-F210BE048C21}"/>
              </a:ext>
            </a:extLst>
          </p:cNvPr>
          <p:cNvSpPr/>
          <p:nvPr/>
        </p:nvSpPr>
        <p:spPr>
          <a:xfrm>
            <a:off x="6095999" y="4409240"/>
            <a:ext cx="2140226" cy="109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Healthcare Department</a:t>
            </a:r>
          </a:p>
        </p:txBody>
      </p:sp>
    </p:spTree>
    <p:extLst>
      <p:ext uri="{BB962C8B-B14F-4D97-AF65-F5344CB8AC3E}">
        <p14:creationId xmlns:p14="http://schemas.microsoft.com/office/powerpoint/2010/main" val="394114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1FF8-92A2-4042-9A31-0914D1D0FBB2}"/>
              </a:ext>
            </a:extLst>
          </p:cNvPr>
          <p:cNvSpPr>
            <a:spLocks noGrp="1"/>
          </p:cNvSpPr>
          <p:nvPr>
            <p:ph type="title"/>
          </p:nvPr>
        </p:nvSpPr>
        <p:spPr/>
        <p:txBody>
          <a:bodyPr/>
          <a:lstStyle/>
          <a:p>
            <a:r>
              <a:rPr lang="en-US" dirty="0"/>
              <a:t>Welfare Department</a:t>
            </a:r>
          </a:p>
        </p:txBody>
      </p:sp>
      <p:sp>
        <p:nvSpPr>
          <p:cNvPr id="3" name="Content Placeholder 2">
            <a:extLst>
              <a:ext uri="{FF2B5EF4-FFF2-40B4-BE49-F238E27FC236}">
                <a16:creationId xmlns:a16="http://schemas.microsoft.com/office/drawing/2014/main" id="{6323B91B-4134-49F4-AD5B-8335A12A4782}"/>
              </a:ext>
            </a:extLst>
          </p:cNvPr>
          <p:cNvSpPr>
            <a:spLocks noGrp="1"/>
          </p:cNvSpPr>
          <p:nvPr>
            <p:ph idx="1"/>
          </p:nvPr>
        </p:nvSpPr>
        <p:spPr>
          <a:xfrm>
            <a:off x="268746" y="2222287"/>
            <a:ext cx="11757601" cy="4006235"/>
          </a:xfrm>
        </p:spPr>
        <p:txBody>
          <a:bodyPr/>
          <a:lstStyle/>
          <a:p>
            <a:endParaRPr lang="en-US" dirty="0"/>
          </a:p>
        </p:txBody>
      </p:sp>
      <p:sp>
        <p:nvSpPr>
          <p:cNvPr id="6" name="Rectangle: Rounded Corners 5">
            <a:extLst>
              <a:ext uri="{FF2B5EF4-FFF2-40B4-BE49-F238E27FC236}">
                <a16:creationId xmlns:a16="http://schemas.microsoft.com/office/drawing/2014/main" id="{6DDD406B-AF69-41E5-B876-4629A9957F1B}"/>
              </a:ext>
            </a:extLst>
          </p:cNvPr>
          <p:cNvSpPr/>
          <p:nvPr/>
        </p:nvSpPr>
        <p:spPr>
          <a:xfrm>
            <a:off x="4731026" y="2537791"/>
            <a:ext cx="1822174" cy="788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Welfare Department</a:t>
            </a:r>
          </a:p>
        </p:txBody>
      </p:sp>
      <p:cxnSp>
        <p:nvCxnSpPr>
          <p:cNvPr id="8" name="Straight Connector 7">
            <a:extLst>
              <a:ext uri="{FF2B5EF4-FFF2-40B4-BE49-F238E27FC236}">
                <a16:creationId xmlns:a16="http://schemas.microsoft.com/office/drawing/2014/main" id="{176512A1-6CC4-4371-A283-9852CA4B86FE}"/>
              </a:ext>
            </a:extLst>
          </p:cNvPr>
          <p:cNvCxnSpPr>
            <a:stCxn id="6" idx="2"/>
          </p:cNvCxnSpPr>
          <p:nvPr/>
        </p:nvCxnSpPr>
        <p:spPr>
          <a:xfrm flipH="1">
            <a:off x="3240157" y="3326296"/>
            <a:ext cx="2401956" cy="503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1B3A2D6-583C-4A48-AFBF-998E772BA810}"/>
              </a:ext>
            </a:extLst>
          </p:cNvPr>
          <p:cNvCxnSpPr>
            <a:cxnSpLocks/>
            <a:stCxn id="6" idx="2"/>
            <a:endCxn id="15" idx="0"/>
          </p:cNvCxnSpPr>
          <p:nvPr/>
        </p:nvCxnSpPr>
        <p:spPr>
          <a:xfrm>
            <a:off x="5642113" y="3326296"/>
            <a:ext cx="2979691" cy="504855"/>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B462B179-930F-4231-A300-2EB1AD54D254}"/>
              </a:ext>
            </a:extLst>
          </p:cNvPr>
          <p:cNvSpPr/>
          <p:nvPr/>
        </p:nvSpPr>
        <p:spPr>
          <a:xfrm>
            <a:off x="2329070" y="3846022"/>
            <a:ext cx="1822174" cy="788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Contribution Division</a:t>
            </a:r>
          </a:p>
        </p:txBody>
      </p:sp>
      <p:sp>
        <p:nvSpPr>
          <p:cNvPr id="15" name="Rectangle: Rounded Corners 14">
            <a:extLst>
              <a:ext uri="{FF2B5EF4-FFF2-40B4-BE49-F238E27FC236}">
                <a16:creationId xmlns:a16="http://schemas.microsoft.com/office/drawing/2014/main" id="{7A24EE78-9443-4890-8A0F-BBD680703B2B}"/>
              </a:ext>
            </a:extLst>
          </p:cNvPr>
          <p:cNvSpPr/>
          <p:nvPr/>
        </p:nvSpPr>
        <p:spPr>
          <a:xfrm>
            <a:off x="7710717" y="3831151"/>
            <a:ext cx="1822174" cy="788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Beneficiary Division</a:t>
            </a:r>
          </a:p>
        </p:txBody>
      </p:sp>
      <p:sp>
        <p:nvSpPr>
          <p:cNvPr id="20" name="Rectangle: Rounded Corners 19">
            <a:extLst>
              <a:ext uri="{FF2B5EF4-FFF2-40B4-BE49-F238E27FC236}">
                <a16:creationId xmlns:a16="http://schemas.microsoft.com/office/drawing/2014/main" id="{6E528372-BD16-438A-974D-291415CD1D08}"/>
              </a:ext>
            </a:extLst>
          </p:cNvPr>
          <p:cNvSpPr/>
          <p:nvPr/>
        </p:nvSpPr>
        <p:spPr>
          <a:xfrm>
            <a:off x="10533431" y="5090764"/>
            <a:ext cx="1341781" cy="64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Healthcare</a:t>
            </a:r>
          </a:p>
        </p:txBody>
      </p:sp>
      <p:sp>
        <p:nvSpPr>
          <p:cNvPr id="22" name="Rectangle: Rounded Corners 21">
            <a:extLst>
              <a:ext uri="{FF2B5EF4-FFF2-40B4-BE49-F238E27FC236}">
                <a16:creationId xmlns:a16="http://schemas.microsoft.com/office/drawing/2014/main" id="{32566C9F-6AEE-4051-8299-F3EB0B5F3DCA}"/>
              </a:ext>
            </a:extLst>
          </p:cNvPr>
          <p:cNvSpPr/>
          <p:nvPr/>
        </p:nvSpPr>
        <p:spPr>
          <a:xfrm>
            <a:off x="3892534" y="5108292"/>
            <a:ext cx="1513378" cy="64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Employment</a:t>
            </a:r>
          </a:p>
        </p:txBody>
      </p:sp>
      <p:sp>
        <p:nvSpPr>
          <p:cNvPr id="23" name="Rectangle: Rounded Corners 22">
            <a:extLst>
              <a:ext uri="{FF2B5EF4-FFF2-40B4-BE49-F238E27FC236}">
                <a16:creationId xmlns:a16="http://schemas.microsoft.com/office/drawing/2014/main" id="{5F1EB4B2-2646-4860-866A-1C16075A4E8A}"/>
              </a:ext>
            </a:extLst>
          </p:cNvPr>
          <p:cNvSpPr/>
          <p:nvPr/>
        </p:nvSpPr>
        <p:spPr>
          <a:xfrm>
            <a:off x="2332090" y="5086549"/>
            <a:ext cx="1341781" cy="64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sp>
        <p:nvSpPr>
          <p:cNvPr id="24" name="Rectangle: Rounded Corners 23">
            <a:extLst>
              <a:ext uri="{FF2B5EF4-FFF2-40B4-BE49-F238E27FC236}">
                <a16:creationId xmlns:a16="http://schemas.microsoft.com/office/drawing/2014/main" id="{FA983534-F411-4561-9642-74B27594957B}"/>
              </a:ext>
            </a:extLst>
          </p:cNvPr>
          <p:cNvSpPr/>
          <p:nvPr/>
        </p:nvSpPr>
        <p:spPr>
          <a:xfrm>
            <a:off x="771646" y="5086549"/>
            <a:ext cx="1341781" cy="64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Fund</a:t>
            </a:r>
          </a:p>
        </p:txBody>
      </p:sp>
      <p:sp>
        <p:nvSpPr>
          <p:cNvPr id="25" name="Rectangle: Rounded Corners 24">
            <a:extLst>
              <a:ext uri="{FF2B5EF4-FFF2-40B4-BE49-F238E27FC236}">
                <a16:creationId xmlns:a16="http://schemas.microsoft.com/office/drawing/2014/main" id="{0A832181-C52B-4A12-84DA-D26AFBC49F94}"/>
              </a:ext>
            </a:extLst>
          </p:cNvPr>
          <p:cNvSpPr/>
          <p:nvPr/>
        </p:nvSpPr>
        <p:spPr>
          <a:xfrm>
            <a:off x="8862001" y="5120484"/>
            <a:ext cx="1521077" cy="64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Employment</a:t>
            </a:r>
          </a:p>
        </p:txBody>
      </p:sp>
      <p:sp>
        <p:nvSpPr>
          <p:cNvPr id="26" name="Rectangle: Rounded Corners 25">
            <a:extLst>
              <a:ext uri="{FF2B5EF4-FFF2-40B4-BE49-F238E27FC236}">
                <a16:creationId xmlns:a16="http://schemas.microsoft.com/office/drawing/2014/main" id="{868AB6F5-87EC-4521-87B2-4B8697A4C84A}"/>
              </a:ext>
            </a:extLst>
          </p:cNvPr>
          <p:cNvSpPr/>
          <p:nvPr/>
        </p:nvSpPr>
        <p:spPr>
          <a:xfrm>
            <a:off x="7369867" y="5115114"/>
            <a:ext cx="1341781" cy="64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sp>
        <p:nvSpPr>
          <p:cNvPr id="27" name="Rectangle: Rounded Corners 26">
            <a:extLst>
              <a:ext uri="{FF2B5EF4-FFF2-40B4-BE49-F238E27FC236}">
                <a16:creationId xmlns:a16="http://schemas.microsoft.com/office/drawing/2014/main" id="{B5B7BA64-B684-44E0-9F50-7E70A373F303}"/>
              </a:ext>
            </a:extLst>
          </p:cNvPr>
          <p:cNvSpPr/>
          <p:nvPr/>
        </p:nvSpPr>
        <p:spPr>
          <a:xfrm>
            <a:off x="5882821" y="5120484"/>
            <a:ext cx="1341781" cy="64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Fund</a:t>
            </a:r>
          </a:p>
        </p:txBody>
      </p:sp>
      <p:cxnSp>
        <p:nvCxnSpPr>
          <p:cNvPr id="28" name="Straight Connector 27">
            <a:extLst>
              <a:ext uri="{FF2B5EF4-FFF2-40B4-BE49-F238E27FC236}">
                <a16:creationId xmlns:a16="http://schemas.microsoft.com/office/drawing/2014/main" id="{DC234D52-E750-4FEB-AF48-3DDBD28C52C5}"/>
              </a:ext>
            </a:extLst>
          </p:cNvPr>
          <p:cNvCxnSpPr>
            <a:cxnSpLocks/>
            <a:stCxn id="14" idx="2"/>
          </p:cNvCxnSpPr>
          <p:nvPr/>
        </p:nvCxnSpPr>
        <p:spPr>
          <a:xfrm flipH="1">
            <a:off x="1371601" y="4634527"/>
            <a:ext cx="1868556" cy="4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3A25F4-92AB-4168-AF4C-67DF385F15BB}"/>
              </a:ext>
            </a:extLst>
          </p:cNvPr>
          <p:cNvCxnSpPr>
            <a:cxnSpLocks/>
            <a:stCxn id="22" idx="0"/>
            <a:endCxn id="14" idx="2"/>
          </p:cNvCxnSpPr>
          <p:nvPr/>
        </p:nvCxnSpPr>
        <p:spPr>
          <a:xfrm flipH="1" flipV="1">
            <a:off x="3240157" y="4634527"/>
            <a:ext cx="1409066" cy="473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8440CD-B6E9-4016-92DD-985ED70B5612}"/>
              </a:ext>
            </a:extLst>
          </p:cNvPr>
          <p:cNvCxnSpPr>
            <a:cxnSpLocks/>
            <a:endCxn id="23" idx="0"/>
          </p:cNvCxnSpPr>
          <p:nvPr/>
        </p:nvCxnSpPr>
        <p:spPr>
          <a:xfrm flipH="1">
            <a:off x="3002981" y="4634527"/>
            <a:ext cx="237178" cy="452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87851D-109F-4031-87D4-10BB83B4F9EF}"/>
              </a:ext>
            </a:extLst>
          </p:cNvPr>
          <p:cNvCxnSpPr>
            <a:stCxn id="15" idx="2"/>
            <a:endCxn id="27" idx="0"/>
          </p:cNvCxnSpPr>
          <p:nvPr/>
        </p:nvCxnSpPr>
        <p:spPr>
          <a:xfrm flipH="1">
            <a:off x="6553712" y="4619656"/>
            <a:ext cx="2068092" cy="500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452E1F-BE28-457C-94E0-67A338255674}"/>
              </a:ext>
            </a:extLst>
          </p:cNvPr>
          <p:cNvCxnSpPr>
            <a:endCxn id="26" idx="0"/>
          </p:cNvCxnSpPr>
          <p:nvPr/>
        </p:nvCxnSpPr>
        <p:spPr>
          <a:xfrm flipH="1">
            <a:off x="8040758" y="4634527"/>
            <a:ext cx="581046" cy="48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708B20-6DDE-4C94-A0F0-CB03897DF727}"/>
              </a:ext>
            </a:extLst>
          </p:cNvPr>
          <p:cNvCxnSpPr>
            <a:endCxn id="25" idx="0"/>
          </p:cNvCxnSpPr>
          <p:nvPr/>
        </p:nvCxnSpPr>
        <p:spPr>
          <a:xfrm>
            <a:off x="8621804" y="4634527"/>
            <a:ext cx="1000736" cy="485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CD7CDBB-D529-41FC-8574-63B951BADDF6}"/>
              </a:ext>
            </a:extLst>
          </p:cNvPr>
          <p:cNvCxnSpPr>
            <a:cxnSpLocks/>
            <a:stCxn id="15" idx="2"/>
            <a:endCxn id="20" idx="0"/>
          </p:cNvCxnSpPr>
          <p:nvPr/>
        </p:nvCxnSpPr>
        <p:spPr>
          <a:xfrm>
            <a:off x="8621804" y="4619656"/>
            <a:ext cx="2582518" cy="4711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09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1FF8-92A2-4042-9A31-0914D1D0FBB2}"/>
              </a:ext>
            </a:extLst>
          </p:cNvPr>
          <p:cNvSpPr>
            <a:spLocks noGrp="1"/>
          </p:cNvSpPr>
          <p:nvPr>
            <p:ph type="title"/>
          </p:nvPr>
        </p:nvSpPr>
        <p:spPr/>
        <p:txBody>
          <a:bodyPr/>
          <a:lstStyle/>
          <a:p>
            <a:r>
              <a:rPr lang="en-US" dirty="0"/>
              <a:t>Healthcare Department</a:t>
            </a:r>
          </a:p>
        </p:txBody>
      </p:sp>
      <p:sp>
        <p:nvSpPr>
          <p:cNvPr id="3" name="Content Placeholder 2">
            <a:extLst>
              <a:ext uri="{FF2B5EF4-FFF2-40B4-BE49-F238E27FC236}">
                <a16:creationId xmlns:a16="http://schemas.microsoft.com/office/drawing/2014/main" id="{6323B91B-4134-49F4-AD5B-8335A12A4782}"/>
              </a:ext>
            </a:extLst>
          </p:cNvPr>
          <p:cNvSpPr>
            <a:spLocks noGrp="1"/>
          </p:cNvSpPr>
          <p:nvPr>
            <p:ph idx="1"/>
          </p:nvPr>
        </p:nvSpPr>
        <p:spPr>
          <a:xfrm>
            <a:off x="268746" y="2222287"/>
            <a:ext cx="11757601" cy="4006235"/>
          </a:xfrm>
        </p:spPr>
        <p:txBody>
          <a:bodyPr/>
          <a:lstStyle/>
          <a:p>
            <a:endParaRPr lang="en-US" dirty="0"/>
          </a:p>
        </p:txBody>
      </p:sp>
      <p:sp>
        <p:nvSpPr>
          <p:cNvPr id="6" name="Rectangle: Rounded Corners 5">
            <a:extLst>
              <a:ext uri="{FF2B5EF4-FFF2-40B4-BE49-F238E27FC236}">
                <a16:creationId xmlns:a16="http://schemas.microsoft.com/office/drawing/2014/main" id="{6DDD406B-AF69-41E5-B876-4629A9957F1B}"/>
              </a:ext>
            </a:extLst>
          </p:cNvPr>
          <p:cNvSpPr/>
          <p:nvPr/>
        </p:nvSpPr>
        <p:spPr>
          <a:xfrm>
            <a:off x="4727205" y="2240927"/>
            <a:ext cx="1822174" cy="788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Healthcare Department</a:t>
            </a:r>
          </a:p>
        </p:txBody>
      </p:sp>
      <p:cxnSp>
        <p:nvCxnSpPr>
          <p:cNvPr id="8" name="Straight Connector 7">
            <a:extLst>
              <a:ext uri="{FF2B5EF4-FFF2-40B4-BE49-F238E27FC236}">
                <a16:creationId xmlns:a16="http://schemas.microsoft.com/office/drawing/2014/main" id="{176512A1-6CC4-4371-A283-9852CA4B86FE}"/>
              </a:ext>
            </a:extLst>
          </p:cNvPr>
          <p:cNvCxnSpPr>
            <a:cxnSpLocks/>
            <a:stCxn id="6" idx="2"/>
            <a:endCxn id="14" idx="0"/>
          </p:cNvCxnSpPr>
          <p:nvPr/>
        </p:nvCxnSpPr>
        <p:spPr>
          <a:xfrm>
            <a:off x="5638292" y="3029432"/>
            <a:ext cx="4333" cy="299523"/>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B462B179-930F-4231-A300-2EB1AD54D254}"/>
              </a:ext>
            </a:extLst>
          </p:cNvPr>
          <p:cNvSpPr/>
          <p:nvPr/>
        </p:nvSpPr>
        <p:spPr>
          <a:xfrm>
            <a:off x="4731538" y="3328955"/>
            <a:ext cx="1822174" cy="788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p:txBody>
      </p:sp>
      <p:sp>
        <p:nvSpPr>
          <p:cNvPr id="23" name="Rectangle: Rounded Corners 22">
            <a:extLst>
              <a:ext uri="{FF2B5EF4-FFF2-40B4-BE49-F238E27FC236}">
                <a16:creationId xmlns:a16="http://schemas.microsoft.com/office/drawing/2014/main" id="{5F1EB4B2-2646-4860-866A-1C16075A4E8A}"/>
              </a:ext>
            </a:extLst>
          </p:cNvPr>
          <p:cNvSpPr/>
          <p:nvPr/>
        </p:nvSpPr>
        <p:spPr>
          <a:xfrm>
            <a:off x="4754219" y="4416982"/>
            <a:ext cx="1822174" cy="788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cxnSp>
        <p:nvCxnSpPr>
          <p:cNvPr id="30" name="Straight Connector 29">
            <a:extLst>
              <a:ext uri="{FF2B5EF4-FFF2-40B4-BE49-F238E27FC236}">
                <a16:creationId xmlns:a16="http://schemas.microsoft.com/office/drawing/2014/main" id="{7C8440CD-B6E9-4016-92DD-985ED70B5612}"/>
              </a:ext>
            </a:extLst>
          </p:cNvPr>
          <p:cNvCxnSpPr>
            <a:cxnSpLocks/>
            <a:endCxn id="23" idx="0"/>
          </p:cNvCxnSpPr>
          <p:nvPr/>
        </p:nvCxnSpPr>
        <p:spPr>
          <a:xfrm>
            <a:off x="5662288" y="3964961"/>
            <a:ext cx="3018" cy="4520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A00EF690-7606-40BF-B348-5DD7167A557B}"/>
              </a:ext>
            </a:extLst>
          </p:cNvPr>
          <p:cNvSpPr/>
          <p:nvPr/>
        </p:nvSpPr>
        <p:spPr>
          <a:xfrm>
            <a:off x="4754219" y="5445569"/>
            <a:ext cx="1822174" cy="788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Assistant</a:t>
            </a:r>
          </a:p>
        </p:txBody>
      </p:sp>
      <p:cxnSp>
        <p:nvCxnSpPr>
          <p:cNvPr id="13" name="Straight Connector 12">
            <a:extLst>
              <a:ext uri="{FF2B5EF4-FFF2-40B4-BE49-F238E27FC236}">
                <a16:creationId xmlns:a16="http://schemas.microsoft.com/office/drawing/2014/main" id="{221B040F-ACC7-4CEA-B30A-2E1917CB013B}"/>
              </a:ext>
            </a:extLst>
          </p:cNvPr>
          <p:cNvCxnSpPr>
            <a:endCxn id="31" idx="0"/>
          </p:cNvCxnSpPr>
          <p:nvPr/>
        </p:nvCxnSpPr>
        <p:spPr>
          <a:xfrm>
            <a:off x="5665306" y="5224128"/>
            <a:ext cx="0" cy="2214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140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{830B1A83-48F5-2E47-9230-FAB2E1DA3B01}tf10001121</Template>
  <TotalTime>730</TotalTime>
  <Words>518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Cambria</vt:lpstr>
      <vt:lpstr>Tahoma</vt:lpstr>
      <vt:lpstr>Wingdings</vt:lpstr>
      <vt:lpstr>Wingdings 2</vt:lpstr>
      <vt:lpstr>Quotable</vt:lpstr>
      <vt:lpstr> Welfare Organization</vt:lpstr>
      <vt:lpstr>PROBLEM STATEMENT</vt:lpstr>
      <vt:lpstr>Primary Approach</vt:lpstr>
      <vt:lpstr>If you are a donor or acceptor?</vt:lpstr>
      <vt:lpstr>Do you want Healthcare help?</vt:lpstr>
      <vt:lpstr>Technologies Used</vt:lpstr>
      <vt:lpstr>Work Flow</vt:lpstr>
      <vt:lpstr>Welfare Department</vt:lpstr>
      <vt:lpstr>Healthcare Department</vt:lpstr>
      <vt:lpstr>Future Scope</vt:lpstr>
      <vt:lpstr>PowerPoint Presentation</vt:lpstr>
      <vt:lpstr>Video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RAISE YOUR VOICE</dc:title>
  <dc:creator>Apurva Pravin Salvi</dc:creator>
  <cp:lastModifiedBy>Aisswaryya M</cp:lastModifiedBy>
  <cp:revision>83</cp:revision>
  <dcterms:created xsi:type="dcterms:W3CDTF">2019-04-26T03:33:40Z</dcterms:created>
  <dcterms:modified xsi:type="dcterms:W3CDTF">2020-04-13T03:58:03Z</dcterms:modified>
</cp:coreProperties>
</file>