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5FC6-4D18-2A48-A849-58D46A5E63A3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2FC8-51A9-7149-BAC0-E6B879402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5FC6-4D18-2A48-A849-58D46A5E63A3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2FC8-51A9-7149-BAC0-E6B879402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5FC6-4D18-2A48-A849-58D46A5E63A3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2FC8-51A9-7149-BAC0-E6B879402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5FC6-4D18-2A48-A849-58D46A5E63A3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2FC8-51A9-7149-BAC0-E6B879402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5FC6-4D18-2A48-A849-58D46A5E63A3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2FC8-51A9-7149-BAC0-E6B879402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4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5FC6-4D18-2A48-A849-58D46A5E63A3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2FC8-51A9-7149-BAC0-E6B879402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5FC6-4D18-2A48-A849-58D46A5E63A3}" type="datetimeFigureOut">
              <a:rPr lang="en-US" smtClean="0"/>
              <a:t>7/1/22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2FC8-51A9-7149-BAC0-E6B879402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5FC6-4D18-2A48-A849-58D46A5E63A3}" type="datetimeFigureOut">
              <a:rPr lang="en-US" smtClean="0"/>
              <a:t>7/1/22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2FC8-51A9-7149-BAC0-E6B879402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1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5FC6-4D18-2A48-A849-58D46A5E63A3}" type="datetimeFigureOut">
              <a:rPr lang="en-US" smtClean="0"/>
              <a:t>7/1/22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2FC8-51A9-7149-BAC0-E6B879402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5FC6-4D18-2A48-A849-58D46A5E63A3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2FC8-51A9-7149-BAC0-E6B879402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5FC6-4D18-2A48-A849-58D46A5E63A3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2FC8-51A9-7149-BAC0-E6B879402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E5FC6-4D18-2A48-A849-58D46A5E63A3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72FC8-51A9-7149-BAC0-E6B879402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0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CBA35-F7DD-964D-810C-B765B689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Architecture</a:t>
            </a:r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18860670-9A87-3043-94F2-1CA07B4970F0}"/>
              </a:ext>
            </a:extLst>
          </p:cNvPr>
          <p:cNvSpPr/>
          <p:nvPr/>
        </p:nvSpPr>
        <p:spPr>
          <a:xfrm>
            <a:off x="4095392" y="2856216"/>
            <a:ext cx="1171254" cy="278429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Cloud</a:t>
            </a:r>
          </a:p>
          <a:p>
            <a:pPr algn="ctr"/>
            <a:r>
              <a:rPr kumimoji="1" lang="en-US" altLang="ja-JP" dirty="0"/>
              <a:t>Object</a:t>
            </a:r>
          </a:p>
          <a:p>
            <a:pPr algn="ctr"/>
            <a:r>
              <a:rPr kumimoji="1" lang="en-US" altLang="ja-JP" dirty="0"/>
              <a:t>Storage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C836B0E-D491-1049-A307-F3B4B2EB39ED}"/>
              </a:ext>
            </a:extLst>
          </p:cNvPr>
          <p:cNvSpPr txBox="1"/>
          <p:nvPr/>
        </p:nvSpPr>
        <p:spPr>
          <a:xfrm>
            <a:off x="3366702" y="2035645"/>
            <a:ext cx="1899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Submit Jobs and</a:t>
            </a:r>
          </a:p>
          <a:p>
            <a:r>
              <a:rPr kumimoji="1" lang="en-US" altLang="ja-JP" dirty="0"/>
              <a:t>transfer data (put)</a:t>
            </a:r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95EB7356-2697-BA4B-BE5A-6436487907C4}"/>
              </a:ext>
            </a:extLst>
          </p:cNvPr>
          <p:cNvSpPr/>
          <p:nvPr/>
        </p:nvSpPr>
        <p:spPr>
          <a:xfrm>
            <a:off x="5596898" y="1889691"/>
            <a:ext cx="3604304" cy="1797977"/>
          </a:xfrm>
          <a:prstGeom prst="roundRect">
            <a:avLst>
              <a:gd name="adj" fmla="val 87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393E45E-8386-0145-8866-16F70126C44A}"/>
              </a:ext>
            </a:extLst>
          </p:cNvPr>
          <p:cNvSpPr txBox="1"/>
          <p:nvPr/>
        </p:nvSpPr>
        <p:spPr>
          <a:xfrm>
            <a:off x="5596898" y="1879354"/>
            <a:ext cx="204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On-premise Cluster</a:t>
            </a:r>
            <a:endParaRPr kumimoji="1" lang="ja-JP" altLang="en-US" b="1" u="sng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378387E-311C-D849-947C-26582C642168}"/>
              </a:ext>
            </a:extLst>
          </p:cNvPr>
          <p:cNvSpPr/>
          <p:nvPr/>
        </p:nvSpPr>
        <p:spPr>
          <a:xfrm>
            <a:off x="7955407" y="2259639"/>
            <a:ext cx="339047" cy="637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39C0390-1428-FD40-BB47-BF2B8D4CAEC1}"/>
              </a:ext>
            </a:extLst>
          </p:cNvPr>
          <p:cNvSpPr/>
          <p:nvPr/>
        </p:nvSpPr>
        <p:spPr>
          <a:xfrm>
            <a:off x="8335550" y="2259639"/>
            <a:ext cx="339047" cy="637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E571CDF-ECAD-4E47-BAC8-849F43ECD500}"/>
              </a:ext>
            </a:extLst>
          </p:cNvPr>
          <p:cNvSpPr/>
          <p:nvPr/>
        </p:nvSpPr>
        <p:spPr>
          <a:xfrm>
            <a:off x="8715693" y="2259638"/>
            <a:ext cx="339047" cy="637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D2F7BE2-A93A-F54A-84FE-3680E59A416F}"/>
              </a:ext>
            </a:extLst>
          </p:cNvPr>
          <p:cNvSpPr/>
          <p:nvPr/>
        </p:nvSpPr>
        <p:spPr>
          <a:xfrm>
            <a:off x="7575264" y="2259637"/>
            <a:ext cx="339047" cy="637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C89A63E-76D4-9F4C-B16E-615A3C9B6F88}"/>
              </a:ext>
            </a:extLst>
          </p:cNvPr>
          <p:cNvSpPr/>
          <p:nvPr/>
        </p:nvSpPr>
        <p:spPr>
          <a:xfrm>
            <a:off x="5805432" y="2994159"/>
            <a:ext cx="852755" cy="421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Agent</a:t>
            </a:r>
            <a:endParaRPr kumimoji="1" lang="ja-JP" altLang="en-US"/>
          </a:p>
        </p:txBody>
      </p:sp>
      <p:sp>
        <p:nvSpPr>
          <p:cNvPr id="30" name="下矢印 29">
            <a:extLst>
              <a:ext uri="{FF2B5EF4-FFF2-40B4-BE49-F238E27FC236}">
                <a16:creationId xmlns:a16="http://schemas.microsoft.com/office/drawing/2014/main" id="{61D4D72A-4B42-DC40-9A49-51CDB65CCFFF}"/>
              </a:ext>
            </a:extLst>
          </p:cNvPr>
          <p:cNvSpPr/>
          <p:nvPr/>
        </p:nvSpPr>
        <p:spPr>
          <a:xfrm rot="14368348">
            <a:off x="5461557" y="3297529"/>
            <a:ext cx="184935" cy="57123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BE80082-701A-324D-85E6-3042E6FCDC00}"/>
              </a:ext>
            </a:extLst>
          </p:cNvPr>
          <p:cNvSpPr txBox="1"/>
          <p:nvPr/>
        </p:nvSpPr>
        <p:spPr>
          <a:xfrm>
            <a:off x="5224788" y="3749829"/>
            <a:ext cx="259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Fetch Jobs and Data (get)</a:t>
            </a:r>
            <a:endParaRPr kumimoji="1" lang="ja-JP" altLang="en-US"/>
          </a:p>
        </p:txBody>
      </p:sp>
      <p:sp>
        <p:nvSpPr>
          <p:cNvPr id="39" name="下矢印 38">
            <a:extLst>
              <a:ext uri="{FF2B5EF4-FFF2-40B4-BE49-F238E27FC236}">
                <a16:creationId xmlns:a16="http://schemas.microsoft.com/office/drawing/2014/main" id="{F309357C-3530-4A41-AF32-23D09FCBF391}"/>
              </a:ext>
            </a:extLst>
          </p:cNvPr>
          <p:cNvSpPr/>
          <p:nvPr/>
        </p:nvSpPr>
        <p:spPr>
          <a:xfrm rot="14994640">
            <a:off x="7023444" y="2398821"/>
            <a:ext cx="184935" cy="77971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DC16922-29DA-124B-AF37-A275B9011061}"/>
              </a:ext>
            </a:extLst>
          </p:cNvPr>
          <p:cNvSpPr txBox="1"/>
          <p:nvPr/>
        </p:nvSpPr>
        <p:spPr>
          <a:xfrm>
            <a:off x="6664006" y="2445683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qsub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049F5F1-35C3-0B41-8911-436FC59D1F19}"/>
              </a:ext>
            </a:extLst>
          </p:cNvPr>
          <p:cNvSpPr txBox="1"/>
          <p:nvPr/>
        </p:nvSpPr>
        <p:spPr>
          <a:xfrm>
            <a:off x="7611120" y="2406289"/>
            <a:ext cx="14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Compute Node</a:t>
            </a:r>
            <a:endParaRPr kumimoji="1" lang="ja-JP" altLang="en-US" sz="1600"/>
          </a:p>
        </p:txBody>
      </p:sp>
      <p:sp>
        <p:nvSpPr>
          <p:cNvPr id="42" name="円柱 41">
            <a:extLst>
              <a:ext uri="{FF2B5EF4-FFF2-40B4-BE49-F238E27FC236}">
                <a16:creationId xmlns:a16="http://schemas.microsoft.com/office/drawing/2014/main" id="{97F8FBE1-5B40-C649-9482-C002991C1B51}"/>
              </a:ext>
            </a:extLst>
          </p:cNvPr>
          <p:cNvSpPr/>
          <p:nvPr/>
        </p:nvSpPr>
        <p:spPr>
          <a:xfrm>
            <a:off x="7583191" y="3016086"/>
            <a:ext cx="1463449" cy="58708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>
            <a:extLst>
              <a:ext uri="{FF2B5EF4-FFF2-40B4-BE49-F238E27FC236}">
                <a16:creationId xmlns:a16="http://schemas.microsoft.com/office/drawing/2014/main" id="{AF6EB660-755E-4443-8BF7-83300C9F28FD}"/>
              </a:ext>
            </a:extLst>
          </p:cNvPr>
          <p:cNvSpPr/>
          <p:nvPr/>
        </p:nvSpPr>
        <p:spPr>
          <a:xfrm rot="16200000">
            <a:off x="7054049" y="2866223"/>
            <a:ext cx="184935" cy="77971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EEB5CDC-3BAD-3644-B8BC-4EF539CFC7B9}"/>
              </a:ext>
            </a:extLst>
          </p:cNvPr>
          <p:cNvSpPr txBox="1"/>
          <p:nvPr/>
        </p:nvSpPr>
        <p:spPr>
          <a:xfrm>
            <a:off x="6675533" y="3259723"/>
            <a:ext cx="880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Put data</a:t>
            </a:r>
            <a:endParaRPr kumimoji="1" lang="ja-JP" altLang="en-US" sz="16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5865A48-4F29-214D-97D3-9256740F7BE9}"/>
              </a:ext>
            </a:extLst>
          </p:cNvPr>
          <p:cNvSpPr txBox="1"/>
          <p:nvPr/>
        </p:nvSpPr>
        <p:spPr>
          <a:xfrm>
            <a:off x="7593114" y="3179270"/>
            <a:ext cx="1443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Shared Storage</a:t>
            </a:r>
            <a:endParaRPr kumimoji="1" lang="ja-JP" altLang="en-US" sz="1600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807C1EB4-C748-4D4E-B3AA-B2DE76ED767C}"/>
              </a:ext>
            </a:extLst>
          </p:cNvPr>
          <p:cNvSpPr/>
          <p:nvPr/>
        </p:nvSpPr>
        <p:spPr>
          <a:xfrm>
            <a:off x="5592802" y="4359584"/>
            <a:ext cx="3604304" cy="1609904"/>
          </a:xfrm>
          <a:prstGeom prst="roundRect">
            <a:avLst>
              <a:gd name="adj" fmla="val 87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628F74B-3A62-9943-9E8B-8E6ED9C1D985}"/>
              </a:ext>
            </a:extLst>
          </p:cNvPr>
          <p:cNvSpPr/>
          <p:nvPr/>
        </p:nvSpPr>
        <p:spPr>
          <a:xfrm>
            <a:off x="7971434" y="4469973"/>
            <a:ext cx="339047" cy="637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554BF69-93A0-854A-8C6C-6ABFC21709E3}"/>
              </a:ext>
            </a:extLst>
          </p:cNvPr>
          <p:cNvSpPr/>
          <p:nvPr/>
        </p:nvSpPr>
        <p:spPr>
          <a:xfrm>
            <a:off x="8351577" y="4469973"/>
            <a:ext cx="339047" cy="637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3F78B12-519C-9247-AB7A-91A73B2DB03C}"/>
              </a:ext>
            </a:extLst>
          </p:cNvPr>
          <p:cNvSpPr/>
          <p:nvPr/>
        </p:nvSpPr>
        <p:spPr>
          <a:xfrm>
            <a:off x="8731720" y="4469972"/>
            <a:ext cx="339047" cy="637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4324EF4-C1DE-CB40-B45D-7EC6B943E05C}"/>
              </a:ext>
            </a:extLst>
          </p:cNvPr>
          <p:cNvSpPr/>
          <p:nvPr/>
        </p:nvSpPr>
        <p:spPr>
          <a:xfrm>
            <a:off x="7591291" y="4469971"/>
            <a:ext cx="339047" cy="637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C3E7EC9-6D90-614A-85B5-BC18D8DF44A1}"/>
              </a:ext>
            </a:extLst>
          </p:cNvPr>
          <p:cNvSpPr/>
          <p:nvPr/>
        </p:nvSpPr>
        <p:spPr>
          <a:xfrm>
            <a:off x="5805432" y="4506409"/>
            <a:ext cx="852755" cy="421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Agent</a:t>
            </a:r>
            <a:endParaRPr kumimoji="1" lang="ja-JP" altLang="en-US"/>
          </a:p>
        </p:txBody>
      </p:sp>
      <p:sp>
        <p:nvSpPr>
          <p:cNvPr id="53" name="下矢印 52">
            <a:extLst>
              <a:ext uri="{FF2B5EF4-FFF2-40B4-BE49-F238E27FC236}">
                <a16:creationId xmlns:a16="http://schemas.microsoft.com/office/drawing/2014/main" id="{8196485E-6333-E443-9B0A-24C1F5970763}"/>
              </a:ext>
            </a:extLst>
          </p:cNvPr>
          <p:cNvSpPr/>
          <p:nvPr/>
        </p:nvSpPr>
        <p:spPr>
          <a:xfrm rot="18410964">
            <a:off x="7031616" y="4789573"/>
            <a:ext cx="184935" cy="77971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666DB9D-A675-DA41-AFEC-5AE2FCA3F98C}"/>
              </a:ext>
            </a:extLst>
          </p:cNvPr>
          <p:cNvSpPr txBox="1"/>
          <p:nvPr/>
        </p:nvSpPr>
        <p:spPr>
          <a:xfrm>
            <a:off x="7627147" y="4616623"/>
            <a:ext cx="14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Compute Node</a:t>
            </a:r>
            <a:endParaRPr kumimoji="1" lang="ja-JP" altLang="en-US" sz="1600"/>
          </a:p>
        </p:txBody>
      </p:sp>
      <p:sp>
        <p:nvSpPr>
          <p:cNvPr id="56" name="円柱 55">
            <a:extLst>
              <a:ext uri="{FF2B5EF4-FFF2-40B4-BE49-F238E27FC236}">
                <a16:creationId xmlns:a16="http://schemas.microsoft.com/office/drawing/2014/main" id="{EB90918F-7FF7-5C40-9FC0-9C2EB3A592BB}"/>
              </a:ext>
            </a:extLst>
          </p:cNvPr>
          <p:cNvSpPr/>
          <p:nvPr/>
        </p:nvSpPr>
        <p:spPr>
          <a:xfrm>
            <a:off x="7599218" y="5226420"/>
            <a:ext cx="1463449" cy="58708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>
            <a:extLst>
              <a:ext uri="{FF2B5EF4-FFF2-40B4-BE49-F238E27FC236}">
                <a16:creationId xmlns:a16="http://schemas.microsoft.com/office/drawing/2014/main" id="{A77F1999-A65F-B14D-8533-6EC4B892E084}"/>
              </a:ext>
            </a:extLst>
          </p:cNvPr>
          <p:cNvSpPr/>
          <p:nvPr/>
        </p:nvSpPr>
        <p:spPr>
          <a:xfrm rot="16200000">
            <a:off x="7046598" y="4354125"/>
            <a:ext cx="184935" cy="77971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A2926B7-7063-7B40-9135-B19273DF60F3}"/>
              </a:ext>
            </a:extLst>
          </p:cNvPr>
          <p:cNvSpPr txBox="1"/>
          <p:nvPr/>
        </p:nvSpPr>
        <p:spPr>
          <a:xfrm>
            <a:off x="7609141" y="5389604"/>
            <a:ext cx="1443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Shared Storage</a:t>
            </a:r>
            <a:endParaRPr kumimoji="1" lang="ja-JP" altLang="en-US" sz="1600"/>
          </a:p>
        </p:txBody>
      </p:sp>
      <p:sp>
        <p:nvSpPr>
          <p:cNvPr id="60" name="下矢印 59">
            <a:extLst>
              <a:ext uri="{FF2B5EF4-FFF2-40B4-BE49-F238E27FC236}">
                <a16:creationId xmlns:a16="http://schemas.microsoft.com/office/drawing/2014/main" id="{21FA1BB7-615D-8745-877B-19F628F66171}"/>
              </a:ext>
            </a:extLst>
          </p:cNvPr>
          <p:cNvSpPr/>
          <p:nvPr/>
        </p:nvSpPr>
        <p:spPr>
          <a:xfrm rot="18468995">
            <a:off x="5461261" y="3984408"/>
            <a:ext cx="184935" cy="62689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四角形吹き出し 61">
            <a:extLst>
              <a:ext uri="{FF2B5EF4-FFF2-40B4-BE49-F238E27FC236}">
                <a16:creationId xmlns:a16="http://schemas.microsoft.com/office/drawing/2014/main" id="{130FC6A6-C19D-D54B-BB35-712CB8630A28}"/>
              </a:ext>
            </a:extLst>
          </p:cNvPr>
          <p:cNvSpPr/>
          <p:nvPr/>
        </p:nvSpPr>
        <p:spPr>
          <a:xfrm>
            <a:off x="1748303" y="3598278"/>
            <a:ext cx="2025747" cy="2411567"/>
          </a:xfrm>
          <a:prstGeom prst="wedgeRectCallout">
            <a:avLst>
              <a:gd name="adj1" fmla="val 63889"/>
              <a:gd name="adj2" fmla="val -314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DB6015B-1AC3-4848-87C4-0E7152912373}"/>
              </a:ext>
            </a:extLst>
          </p:cNvPr>
          <p:cNvSpPr txBox="1"/>
          <p:nvPr/>
        </p:nvSpPr>
        <p:spPr>
          <a:xfrm>
            <a:off x="1713545" y="3580553"/>
            <a:ext cx="2134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Bucket &amp; Object Layout</a:t>
            </a:r>
          </a:p>
          <a:p>
            <a:r>
              <a:rPr kumimoji="1" lang="en-US" altLang="ja-JP" sz="1600" dirty="0"/>
              <a:t>  (per user)</a:t>
            </a:r>
            <a:endParaRPr kumimoji="1" lang="ja-JP" altLang="en-US" sz="1600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CBC750A0-A2FD-5749-BA23-EA9D815FD075}"/>
              </a:ext>
            </a:extLst>
          </p:cNvPr>
          <p:cNvSpPr/>
          <p:nvPr/>
        </p:nvSpPr>
        <p:spPr>
          <a:xfrm>
            <a:off x="1822499" y="5356409"/>
            <a:ext cx="1877353" cy="5891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F7920B-BC7C-E741-A003-468C60D4D045}"/>
              </a:ext>
            </a:extLst>
          </p:cNvPr>
          <p:cNvSpPr txBox="1"/>
          <p:nvPr/>
        </p:nvSpPr>
        <p:spPr>
          <a:xfrm>
            <a:off x="1883580" y="5188960"/>
            <a:ext cx="1212896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data_bucket</a:t>
            </a:r>
            <a:endParaRPr kumimoji="1" lang="ja-JP" altLang="en-US" sz="1600"/>
          </a:p>
        </p:txBody>
      </p:sp>
      <p:sp>
        <p:nvSpPr>
          <p:cNvPr id="66" name="角丸四角形 65">
            <a:extLst>
              <a:ext uri="{FF2B5EF4-FFF2-40B4-BE49-F238E27FC236}">
                <a16:creationId xmlns:a16="http://schemas.microsoft.com/office/drawing/2014/main" id="{D49FA20D-9A12-F940-B3A2-D94125E786B0}"/>
              </a:ext>
            </a:extLst>
          </p:cNvPr>
          <p:cNvSpPr/>
          <p:nvPr/>
        </p:nvSpPr>
        <p:spPr>
          <a:xfrm>
            <a:off x="1810821" y="4359585"/>
            <a:ext cx="1877353" cy="747609"/>
          </a:xfrm>
          <a:prstGeom prst="roundRect">
            <a:avLst>
              <a:gd name="adj" fmla="val 102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4924423-587D-AF4B-8EB1-B78693229463}"/>
              </a:ext>
            </a:extLst>
          </p:cNvPr>
          <p:cNvSpPr txBox="1"/>
          <p:nvPr/>
        </p:nvSpPr>
        <p:spPr>
          <a:xfrm>
            <a:off x="1873593" y="4176837"/>
            <a:ext cx="1111523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job_bucket</a:t>
            </a:r>
            <a:endParaRPr kumimoji="1" lang="ja-JP" altLang="en-US" sz="160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F34FF84-10A2-3549-AE04-15764622FB6D}"/>
              </a:ext>
            </a:extLst>
          </p:cNvPr>
          <p:cNvSpPr txBox="1"/>
          <p:nvPr/>
        </p:nvSpPr>
        <p:spPr>
          <a:xfrm>
            <a:off x="1917024" y="4482236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Job0/</a:t>
            </a:r>
            <a:endParaRPr kumimoji="1" lang="ja-JP" altLang="en-US" sz="160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5F4836D-C5C2-E54C-9F29-F7EAC5496358}"/>
              </a:ext>
            </a:extLst>
          </p:cNvPr>
          <p:cNvSpPr txBox="1"/>
          <p:nvPr/>
        </p:nvSpPr>
        <p:spPr>
          <a:xfrm>
            <a:off x="1922485" y="4766682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Job1/</a:t>
            </a:r>
            <a:endParaRPr kumimoji="1" lang="ja-JP" altLang="en-US" sz="160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28E2723-284A-1E4C-9B0E-583620124484}"/>
              </a:ext>
            </a:extLst>
          </p:cNvPr>
          <p:cNvSpPr txBox="1"/>
          <p:nvPr/>
        </p:nvSpPr>
        <p:spPr>
          <a:xfrm>
            <a:off x="2761175" y="4482236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Job2/</a:t>
            </a:r>
            <a:endParaRPr kumimoji="1" lang="ja-JP" altLang="en-US" sz="16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80E507F-A95C-4B45-A3FE-9BD34A3870B5}"/>
              </a:ext>
            </a:extLst>
          </p:cNvPr>
          <p:cNvSpPr txBox="1"/>
          <p:nvPr/>
        </p:nvSpPr>
        <p:spPr>
          <a:xfrm>
            <a:off x="1880370" y="5542898"/>
            <a:ext cx="1773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Any data used by jobs</a:t>
            </a:r>
            <a:endParaRPr kumimoji="1" lang="ja-JP" altLang="en-US" sz="1400"/>
          </a:p>
        </p:txBody>
      </p:sp>
      <p:sp>
        <p:nvSpPr>
          <p:cNvPr id="72" name="円柱 71">
            <a:extLst>
              <a:ext uri="{FF2B5EF4-FFF2-40B4-BE49-F238E27FC236}">
                <a16:creationId xmlns:a16="http://schemas.microsoft.com/office/drawing/2014/main" id="{BC9F7B4B-AFC9-1D44-9E0A-F2D317952E57}"/>
              </a:ext>
            </a:extLst>
          </p:cNvPr>
          <p:cNvSpPr/>
          <p:nvPr/>
        </p:nvSpPr>
        <p:spPr>
          <a:xfrm>
            <a:off x="9606433" y="1902984"/>
            <a:ext cx="1174879" cy="109117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Container</a:t>
            </a:r>
          </a:p>
          <a:p>
            <a:pPr algn="ctr"/>
            <a:r>
              <a:rPr kumimoji="1" lang="en-US" altLang="ja-JP" sz="1600" dirty="0"/>
              <a:t>Repository</a:t>
            </a:r>
          </a:p>
          <a:p>
            <a:pPr algn="ctr"/>
            <a:r>
              <a:rPr kumimoji="1" lang="en-US" altLang="ja-JP" sz="1600" dirty="0"/>
              <a:t>A</a:t>
            </a:r>
          </a:p>
        </p:txBody>
      </p:sp>
      <p:sp>
        <p:nvSpPr>
          <p:cNvPr id="61" name="円柱 60">
            <a:extLst>
              <a:ext uri="{FF2B5EF4-FFF2-40B4-BE49-F238E27FC236}">
                <a16:creationId xmlns:a16="http://schemas.microsoft.com/office/drawing/2014/main" id="{F0DEC8B3-061E-FE4C-880B-88D07044CD34}"/>
              </a:ext>
            </a:extLst>
          </p:cNvPr>
          <p:cNvSpPr/>
          <p:nvPr/>
        </p:nvSpPr>
        <p:spPr>
          <a:xfrm>
            <a:off x="9604234" y="3298173"/>
            <a:ext cx="1174879" cy="109117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Container</a:t>
            </a:r>
          </a:p>
          <a:p>
            <a:pPr algn="ctr"/>
            <a:r>
              <a:rPr kumimoji="1" lang="en-US" altLang="ja-JP" sz="1600" dirty="0"/>
              <a:t>Repository</a:t>
            </a:r>
          </a:p>
          <a:p>
            <a:pPr algn="ctr"/>
            <a:r>
              <a:rPr kumimoji="1" lang="en-US" altLang="ja-JP" sz="1600" dirty="0"/>
              <a:t>B</a:t>
            </a: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0A96587-B0CC-9045-B495-7586BFA14AA7}"/>
              </a:ext>
            </a:extLst>
          </p:cNvPr>
          <p:cNvSpPr/>
          <p:nvPr/>
        </p:nvSpPr>
        <p:spPr>
          <a:xfrm>
            <a:off x="9604233" y="4743982"/>
            <a:ext cx="1174879" cy="109117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Software</a:t>
            </a:r>
          </a:p>
          <a:p>
            <a:pPr algn="ctr"/>
            <a:r>
              <a:rPr kumimoji="1" lang="en-US" altLang="ja-JP" sz="1600" dirty="0"/>
              <a:t>Repository</a:t>
            </a:r>
          </a:p>
          <a:p>
            <a:pPr algn="ctr"/>
            <a:r>
              <a:rPr kumimoji="1" lang="en-US" altLang="ja-JP" sz="1600" dirty="0"/>
              <a:t>A</a:t>
            </a:r>
          </a:p>
        </p:txBody>
      </p:sp>
      <p:sp>
        <p:nvSpPr>
          <p:cNvPr id="78" name="下矢印 77">
            <a:extLst>
              <a:ext uri="{FF2B5EF4-FFF2-40B4-BE49-F238E27FC236}">
                <a16:creationId xmlns:a16="http://schemas.microsoft.com/office/drawing/2014/main" id="{7214279C-5F76-8B4B-BEE2-BFD820A9FC46}"/>
              </a:ext>
            </a:extLst>
          </p:cNvPr>
          <p:cNvSpPr/>
          <p:nvPr/>
        </p:nvSpPr>
        <p:spPr>
          <a:xfrm rot="5400000">
            <a:off x="9026788" y="2961776"/>
            <a:ext cx="818970" cy="33591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下矢印 78">
            <a:extLst>
              <a:ext uri="{FF2B5EF4-FFF2-40B4-BE49-F238E27FC236}">
                <a16:creationId xmlns:a16="http://schemas.microsoft.com/office/drawing/2014/main" id="{A86B1F91-BE8E-D943-A3D7-4192401E9C41}"/>
              </a:ext>
            </a:extLst>
          </p:cNvPr>
          <p:cNvSpPr/>
          <p:nvPr/>
        </p:nvSpPr>
        <p:spPr>
          <a:xfrm rot="5400000">
            <a:off x="9022368" y="4408910"/>
            <a:ext cx="818970" cy="34475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B059962-3A34-0D4E-A3AE-EEF1FB714B55}"/>
              </a:ext>
            </a:extLst>
          </p:cNvPr>
          <p:cNvSpPr txBox="1"/>
          <p:nvPr/>
        </p:nvSpPr>
        <p:spPr>
          <a:xfrm>
            <a:off x="9301644" y="2967190"/>
            <a:ext cx="1035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Download</a:t>
            </a:r>
            <a:endParaRPr kumimoji="1" lang="ja-JP" altLang="en-US" sz="160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6E77A37-2BD7-D242-B30B-153A124A46D4}"/>
              </a:ext>
            </a:extLst>
          </p:cNvPr>
          <p:cNvSpPr txBox="1"/>
          <p:nvPr/>
        </p:nvSpPr>
        <p:spPr>
          <a:xfrm>
            <a:off x="9301644" y="4412010"/>
            <a:ext cx="1035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Download</a:t>
            </a:r>
            <a:endParaRPr kumimoji="1" lang="ja-JP" altLang="en-US" sz="160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E002072-259A-304B-B7A0-579B06D762E0}"/>
              </a:ext>
            </a:extLst>
          </p:cNvPr>
          <p:cNvSpPr/>
          <p:nvPr/>
        </p:nvSpPr>
        <p:spPr>
          <a:xfrm>
            <a:off x="2185896" y="2253266"/>
            <a:ext cx="852755" cy="421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Client</a:t>
            </a:r>
            <a:endParaRPr kumimoji="1" lang="ja-JP" altLang="en-US"/>
          </a:p>
        </p:txBody>
      </p:sp>
      <p:sp>
        <p:nvSpPr>
          <p:cNvPr id="15" name="スマイル 14">
            <a:extLst>
              <a:ext uri="{FF2B5EF4-FFF2-40B4-BE49-F238E27FC236}">
                <a16:creationId xmlns:a16="http://schemas.microsoft.com/office/drawing/2014/main" id="{60330C66-62C5-6545-A98C-D81294FC118C}"/>
              </a:ext>
            </a:extLst>
          </p:cNvPr>
          <p:cNvSpPr/>
          <p:nvPr/>
        </p:nvSpPr>
        <p:spPr>
          <a:xfrm>
            <a:off x="2335716" y="1709987"/>
            <a:ext cx="523981" cy="523981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>
            <a:extLst>
              <a:ext uri="{FF2B5EF4-FFF2-40B4-BE49-F238E27FC236}">
                <a16:creationId xmlns:a16="http://schemas.microsoft.com/office/drawing/2014/main" id="{81F1F1EB-20D9-C24A-A7E9-3E2F7AA0F62F}"/>
              </a:ext>
            </a:extLst>
          </p:cNvPr>
          <p:cNvSpPr/>
          <p:nvPr/>
        </p:nvSpPr>
        <p:spPr>
          <a:xfrm rot="17743178">
            <a:off x="3427836" y="2179920"/>
            <a:ext cx="184935" cy="10941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AAAE358-DE0A-A241-A04A-4E81331F674A}"/>
              </a:ext>
            </a:extLst>
          </p:cNvPr>
          <p:cNvSpPr txBox="1"/>
          <p:nvPr/>
        </p:nvSpPr>
        <p:spPr>
          <a:xfrm>
            <a:off x="6756659" y="4405262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qsub</a:t>
            </a:r>
            <a:endParaRPr kumimoji="1" lang="ja-JP" altLang="en-US" sz="160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6EFC0F9-23C1-2C4D-AFEF-4FD81DC70965}"/>
              </a:ext>
            </a:extLst>
          </p:cNvPr>
          <p:cNvSpPr txBox="1"/>
          <p:nvPr/>
        </p:nvSpPr>
        <p:spPr>
          <a:xfrm>
            <a:off x="6349534" y="5160503"/>
            <a:ext cx="880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Put data</a:t>
            </a:r>
            <a:endParaRPr kumimoji="1" lang="ja-JP" altLang="en-US" sz="16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6C754A-4D22-ED49-A260-7C30D790E54A}"/>
              </a:ext>
            </a:extLst>
          </p:cNvPr>
          <p:cNvSpPr txBox="1"/>
          <p:nvPr/>
        </p:nvSpPr>
        <p:spPr>
          <a:xfrm>
            <a:off x="5611208" y="5640512"/>
            <a:ext cx="232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Cloud, Supercomputer</a:t>
            </a:r>
            <a:endParaRPr kumimoji="1" lang="ja-JP" altLang="en-US" b="1" u="sng"/>
          </a:p>
        </p:txBody>
      </p:sp>
    </p:spTree>
    <p:extLst>
      <p:ext uri="{BB962C8B-B14F-4D97-AF65-F5344CB8AC3E}">
        <p14:creationId xmlns:p14="http://schemas.microsoft.com/office/powerpoint/2010/main" val="332318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CBA35-F7DD-964D-810C-B765B689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Setup on ABCI</a:t>
            </a:r>
            <a:endParaRPr kumimoji="1" lang="ja-JP" altLang="en-US"/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1AC57DCD-D857-A9E8-FCAD-C43C9C0E6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0830" y="1690688"/>
            <a:ext cx="9105900" cy="4394200"/>
          </a:xfrm>
          <a:prstGeom prst="rect">
            <a:avLst/>
          </a:prstGeom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ECED5480-200F-C55D-1D51-703D58E0BAA4}"/>
              </a:ext>
            </a:extLst>
          </p:cNvPr>
          <p:cNvSpPr/>
          <p:nvPr/>
        </p:nvSpPr>
        <p:spPr>
          <a:xfrm>
            <a:off x="4109663" y="2691829"/>
            <a:ext cx="1520576" cy="305142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52DA5F69-3A51-3DC9-7D46-D55EB7C698D3}"/>
              </a:ext>
            </a:extLst>
          </p:cNvPr>
          <p:cNvSpPr/>
          <p:nvPr/>
        </p:nvSpPr>
        <p:spPr>
          <a:xfrm>
            <a:off x="5711070" y="4208745"/>
            <a:ext cx="3758608" cy="1816275"/>
          </a:xfrm>
          <a:prstGeom prst="roundRect">
            <a:avLst>
              <a:gd name="adj" fmla="val 9081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>
            <a:extLst>
              <a:ext uri="{FF2B5EF4-FFF2-40B4-BE49-F238E27FC236}">
                <a16:creationId xmlns:a16="http://schemas.microsoft.com/office/drawing/2014/main" id="{43789449-2944-CD24-F2CD-FE8CE1C91F5B}"/>
              </a:ext>
            </a:extLst>
          </p:cNvPr>
          <p:cNvSpPr/>
          <p:nvPr/>
        </p:nvSpPr>
        <p:spPr>
          <a:xfrm>
            <a:off x="2217106" y="1591627"/>
            <a:ext cx="1215025" cy="120167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7C38CC21-8453-8B61-C7E3-4122E3BF196F}"/>
              </a:ext>
            </a:extLst>
          </p:cNvPr>
          <p:cNvSpPr/>
          <p:nvPr/>
        </p:nvSpPr>
        <p:spPr>
          <a:xfrm>
            <a:off x="7966553" y="3684116"/>
            <a:ext cx="1503125" cy="407344"/>
          </a:xfrm>
          <a:prstGeom prst="wedgeRoundRectCallout">
            <a:avLst>
              <a:gd name="adj1" fmla="val -40833"/>
              <a:gd name="adj2" fmla="val 11170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ABCI</a:t>
            </a:r>
            <a:endParaRPr kumimoji="1" lang="ja-JP" altLang="en-US" sz="2000"/>
          </a:p>
        </p:txBody>
      </p:sp>
      <p:sp>
        <p:nvSpPr>
          <p:cNvPr id="83" name="角丸四角形吹き出し 82">
            <a:extLst>
              <a:ext uri="{FF2B5EF4-FFF2-40B4-BE49-F238E27FC236}">
                <a16:creationId xmlns:a16="http://schemas.microsoft.com/office/drawing/2014/main" id="{36E033F7-17DE-BD49-65D2-20E869FF38FB}"/>
              </a:ext>
            </a:extLst>
          </p:cNvPr>
          <p:cNvSpPr/>
          <p:nvPr/>
        </p:nvSpPr>
        <p:spPr>
          <a:xfrm>
            <a:off x="2354893" y="3136414"/>
            <a:ext cx="1779822" cy="585172"/>
          </a:xfrm>
          <a:prstGeom prst="wedgeRoundRectCallout">
            <a:avLst>
              <a:gd name="adj1" fmla="val 56610"/>
              <a:gd name="adj2" fmla="val 9457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ABCI </a:t>
            </a:r>
            <a:br>
              <a:rPr kumimoji="1" lang="en-US" altLang="ja-JP" sz="2000" dirty="0"/>
            </a:br>
            <a:r>
              <a:rPr kumimoji="1" lang="en-US" altLang="ja-JP" sz="2000" dirty="0"/>
              <a:t>Cloud Storage</a:t>
            </a:r>
            <a:endParaRPr kumimoji="1" lang="ja-JP" altLang="en-US" sz="2000"/>
          </a:p>
        </p:txBody>
      </p:sp>
      <p:sp>
        <p:nvSpPr>
          <p:cNvPr id="84" name="角丸四角形吹き出し 83">
            <a:extLst>
              <a:ext uri="{FF2B5EF4-FFF2-40B4-BE49-F238E27FC236}">
                <a16:creationId xmlns:a16="http://schemas.microsoft.com/office/drawing/2014/main" id="{362D9452-D9B2-89BE-0FEA-6D4B3906B59F}"/>
              </a:ext>
            </a:extLst>
          </p:cNvPr>
          <p:cNvSpPr/>
          <p:nvPr/>
        </p:nvSpPr>
        <p:spPr>
          <a:xfrm>
            <a:off x="3420258" y="1621704"/>
            <a:ext cx="1503125" cy="407344"/>
          </a:xfrm>
          <a:prstGeom prst="wedgeRoundRectCallout">
            <a:avLst>
              <a:gd name="adj1" fmla="val -58333"/>
              <a:gd name="adj2" fmla="val 8402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Your PC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13207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CBA35-F7DD-964D-810C-B765B689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Setup on AWS</a:t>
            </a:r>
            <a:endParaRPr kumimoji="1" lang="ja-JP" altLang="en-US"/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1AC57DCD-D857-A9E8-FCAD-C43C9C0E6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0830" y="1690688"/>
            <a:ext cx="9105900" cy="4394200"/>
          </a:xfrm>
          <a:prstGeom prst="rect">
            <a:avLst/>
          </a:prstGeom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ECED5480-200F-C55D-1D51-703D58E0BAA4}"/>
              </a:ext>
            </a:extLst>
          </p:cNvPr>
          <p:cNvSpPr/>
          <p:nvPr/>
        </p:nvSpPr>
        <p:spPr>
          <a:xfrm>
            <a:off x="4109663" y="2691829"/>
            <a:ext cx="1520576" cy="305142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52DA5F69-3A51-3DC9-7D46-D55EB7C698D3}"/>
              </a:ext>
            </a:extLst>
          </p:cNvPr>
          <p:cNvSpPr/>
          <p:nvPr/>
        </p:nvSpPr>
        <p:spPr>
          <a:xfrm>
            <a:off x="5711070" y="4208745"/>
            <a:ext cx="3758608" cy="1816275"/>
          </a:xfrm>
          <a:prstGeom prst="roundRect">
            <a:avLst>
              <a:gd name="adj" fmla="val 9081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>
            <a:extLst>
              <a:ext uri="{FF2B5EF4-FFF2-40B4-BE49-F238E27FC236}">
                <a16:creationId xmlns:a16="http://schemas.microsoft.com/office/drawing/2014/main" id="{43789449-2944-CD24-F2CD-FE8CE1C91F5B}"/>
              </a:ext>
            </a:extLst>
          </p:cNvPr>
          <p:cNvSpPr/>
          <p:nvPr/>
        </p:nvSpPr>
        <p:spPr>
          <a:xfrm>
            <a:off x="2217106" y="1591627"/>
            <a:ext cx="1215025" cy="120167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7C38CC21-8453-8B61-C7E3-4122E3BF196F}"/>
              </a:ext>
            </a:extLst>
          </p:cNvPr>
          <p:cNvSpPr/>
          <p:nvPr/>
        </p:nvSpPr>
        <p:spPr>
          <a:xfrm>
            <a:off x="7966553" y="3684116"/>
            <a:ext cx="1503125" cy="407344"/>
          </a:xfrm>
          <a:prstGeom prst="wedgeRoundRectCallout">
            <a:avLst>
              <a:gd name="adj1" fmla="val -40833"/>
              <a:gd name="adj2" fmla="val 11170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AWS</a:t>
            </a:r>
            <a:endParaRPr kumimoji="1" lang="ja-JP" altLang="en-US" sz="2000"/>
          </a:p>
        </p:txBody>
      </p:sp>
      <p:sp>
        <p:nvSpPr>
          <p:cNvPr id="83" name="角丸四角形吹き出し 82">
            <a:extLst>
              <a:ext uri="{FF2B5EF4-FFF2-40B4-BE49-F238E27FC236}">
                <a16:creationId xmlns:a16="http://schemas.microsoft.com/office/drawing/2014/main" id="{36E033F7-17DE-BD49-65D2-20E869FF38FB}"/>
              </a:ext>
            </a:extLst>
          </p:cNvPr>
          <p:cNvSpPr/>
          <p:nvPr/>
        </p:nvSpPr>
        <p:spPr>
          <a:xfrm>
            <a:off x="2354893" y="3136414"/>
            <a:ext cx="1779822" cy="585172"/>
          </a:xfrm>
          <a:prstGeom prst="wedgeRoundRectCallout">
            <a:avLst>
              <a:gd name="adj1" fmla="val 56610"/>
              <a:gd name="adj2" fmla="val 9457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AWS S3</a:t>
            </a:r>
            <a:endParaRPr kumimoji="1" lang="ja-JP" altLang="en-US" sz="2000"/>
          </a:p>
        </p:txBody>
      </p:sp>
      <p:sp>
        <p:nvSpPr>
          <p:cNvPr id="84" name="角丸四角形吹き出し 83">
            <a:extLst>
              <a:ext uri="{FF2B5EF4-FFF2-40B4-BE49-F238E27FC236}">
                <a16:creationId xmlns:a16="http://schemas.microsoft.com/office/drawing/2014/main" id="{362D9452-D9B2-89BE-0FEA-6D4B3906B59F}"/>
              </a:ext>
            </a:extLst>
          </p:cNvPr>
          <p:cNvSpPr/>
          <p:nvPr/>
        </p:nvSpPr>
        <p:spPr>
          <a:xfrm>
            <a:off x="3420258" y="1621704"/>
            <a:ext cx="1503125" cy="407344"/>
          </a:xfrm>
          <a:prstGeom prst="wedgeRoundRectCallout">
            <a:avLst>
              <a:gd name="adj1" fmla="val -58333"/>
              <a:gd name="adj2" fmla="val 8402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Your PC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45210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CBA35-F7DD-964D-810C-B765B689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Setup on ABCI &amp; AWS</a:t>
            </a:r>
            <a:endParaRPr kumimoji="1" lang="ja-JP" altLang="en-US"/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1AC57DCD-D857-A9E8-FCAD-C43C9C0E6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0830" y="1690688"/>
            <a:ext cx="9105900" cy="4394200"/>
          </a:xfrm>
          <a:prstGeom prst="rect">
            <a:avLst/>
          </a:prstGeom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ECED5480-200F-C55D-1D51-703D58E0BAA4}"/>
              </a:ext>
            </a:extLst>
          </p:cNvPr>
          <p:cNvSpPr/>
          <p:nvPr/>
        </p:nvSpPr>
        <p:spPr>
          <a:xfrm>
            <a:off x="4109663" y="2691829"/>
            <a:ext cx="1520576" cy="305142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52DA5F69-3A51-3DC9-7D46-D55EB7C698D3}"/>
              </a:ext>
            </a:extLst>
          </p:cNvPr>
          <p:cNvSpPr/>
          <p:nvPr/>
        </p:nvSpPr>
        <p:spPr>
          <a:xfrm>
            <a:off x="5711070" y="4208745"/>
            <a:ext cx="3758608" cy="1816275"/>
          </a:xfrm>
          <a:prstGeom prst="roundRect">
            <a:avLst>
              <a:gd name="adj" fmla="val 9081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>
            <a:extLst>
              <a:ext uri="{FF2B5EF4-FFF2-40B4-BE49-F238E27FC236}">
                <a16:creationId xmlns:a16="http://schemas.microsoft.com/office/drawing/2014/main" id="{43789449-2944-CD24-F2CD-FE8CE1C91F5B}"/>
              </a:ext>
            </a:extLst>
          </p:cNvPr>
          <p:cNvSpPr/>
          <p:nvPr/>
        </p:nvSpPr>
        <p:spPr>
          <a:xfrm>
            <a:off x="2217106" y="1591627"/>
            <a:ext cx="1215025" cy="1201678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角丸四角形吹き出し 82">
            <a:extLst>
              <a:ext uri="{FF2B5EF4-FFF2-40B4-BE49-F238E27FC236}">
                <a16:creationId xmlns:a16="http://schemas.microsoft.com/office/drawing/2014/main" id="{36E033F7-17DE-BD49-65D2-20E869FF38FB}"/>
              </a:ext>
            </a:extLst>
          </p:cNvPr>
          <p:cNvSpPr/>
          <p:nvPr/>
        </p:nvSpPr>
        <p:spPr>
          <a:xfrm>
            <a:off x="2354893" y="3136414"/>
            <a:ext cx="1779822" cy="585172"/>
          </a:xfrm>
          <a:prstGeom prst="wedgeRoundRectCallout">
            <a:avLst>
              <a:gd name="adj1" fmla="val 56610"/>
              <a:gd name="adj2" fmla="val 9457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ABCI </a:t>
            </a:r>
            <a:br>
              <a:rPr kumimoji="1" lang="en-US" altLang="ja-JP" sz="2000" dirty="0"/>
            </a:br>
            <a:r>
              <a:rPr kumimoji="1" lang="en-US" altLang="ja-JP" sz="2000" dirty="0"/>
              <a:t>Cloud Storage</a:t>
            </a:r>
            <a:endParaRPr kumimoji="1" lang="ja-JP" altLang="en-US" sz="2000"/>
          </a:p>
        </p:txBody>
      </p:sp>
      <p:sp>
        <p:nvSpPr>
          <p:cNvPr id="84" name="角丸四角形吹き出し 83">
            <a:extLst>
              <a:ext uri="{FF2B5EF4-FFF2-40B4-BE49-F238E27FC236}">
                <a16:creationId xmlns:a16="http://schemas.microsoft.com/office/drawing/2014/main" id="{362D9452-D9B2-89BE-0FEA-6D4B3906B59F}"/>
              </a:ext>
            </a:extLst>
          </p:cNvPr>
          <p:cNvSpPr/>
          <p:nvPr/>
        </p:nvSpPr>
        <p:spPr>
          <a:xfrm>
            <a:off x="3420258" y="1621704"/>
            <a:ext cx="1503125" cy="407344"/>
          </a:xfrm>
          <a:prstGeom prst="wedgeRoundRectCallout">
            <a:avLst>
              <a:gd name="adj1" fmla="val -58333"/>
              <a:gd name="adj2" fmla="val 8402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Your PC</a:t>
            </a:r>
            <a:endParaRPr kumimoji="1" lang="ja-JP" altLang="en-US" sz="200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10F8654-D820-CE41-12E0-D7377019EC2F}"/>
              </a:ext>
            </a:extLst>
          </p:cNvPr>
          <p:cNvSpPr/>
          <p:nvPr/>
        </p:nvSpPr>
        <p:spPr>
          <a:xfrm>
            <a:off x="5687584" y="1838206"/>
            <a:ext cx="3758608" cy="1883380"/>
          </a:xfrm>
          <a:prstGeom prst="roundRect">
            <a:avLst>
              <a:gd name="adj" fmla="val 9081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id="{5CFECE34-6C46-599E-E49F-E94E0433038A}"/>
              </a:ext>
            </a:extLst>
          </p:cNvPr>
          <p:cNvSpPr/>
          <p:nvPr/>
        </p:nvSpPr>
        <p:spPr>
          <a:xfrm>
            <a:off x="5810200" y="3751871"/>
            <a:ext cx="1503125" cy="407344"/>
          </a:xfrm>
          <a:prstGeom prst="wedgeRoundRectCallout">
            <a:avLst>
              <a:gd name="adj1" fmla="val 47341"/>
              <a:gd name="adj2" fmla="val -1052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ABCI</a:t>
            </a:r>
            <a:endParaRPr kumimoji="1" lang="ja-JP" altLang="en-US" sz="2000"/>
          </a:p>
        </p:txBody>
      </p:sp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7C38CC21-8453-8B61-C7E3-4122E3BF196F}"/>
              </a:ext>
            </a:extLst>
          </p:cNvPr>
          <p:cNvSpPr/>
          <p:nvPr/>
        </p:nvSpPr>
        <p:spPr>
          <a:xfrm>
            <a:off x="7966553" y="3735486"/>
            <a:ext cx="1503125" cy="407344"/>
          </a:xfrm>
          <a:prstGeom prst="wedgeRoundRectCallout">
            <a:avLst>
              <a:gd name="adj1" fmla="val -40833"/>
              <a:gd name="adj2" fmla="val 11170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AWS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11551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109</Words>
  <Application>Microsoft Macintosh PowerPoint</Application>
  <PresentationFormat>ワイド画面</PresentationFormat>
  <Paragraphs>52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Architecture</vt:lpstr>
      <vt:lpstr>Setup on ABCI</vt:lpstr>
      <vt:lpstr>Setup on AWS</vt:lpstr>
      <vt:lpstr>Setup on ABCI &amp; AWS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Backfillの問題1: 不要な待ち時間増加、資源利用率低下</dc:title>
  <dc:creator>滝澤真一朗</dc:creator>
  <cp:lastModifiedBy>滝澤真一朗</cp:lastModifiedBy>
  <cp:revision>90</cp:revision>
  <dcterms:created xsi:type="dcterms:W3CDTF">2018-07-23T02:20:46Z</dcterms:created>
  <dcterms:modified xsi:type="dcterms:W3CDTF">2022-07-01T10:58:33Z</dcterms:modified>
</cp:coreProperties>
</file>