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8" r:id="rId2"/>
    <p:sldId id="260" r:id="rId3"/>
    <p:sldId id="270" r:id="rId4"/>
    <p:sldId id="274" r:id="rId5"/>
    <p:sldId id="273" r:id="rId6"/>
    <p:sldId id="283" r:id="rId7"/>
    <p:sldId id="284" r:id="rId8"/>
    <p:sldId id="261" r:id="rId9"/>
    <p:sldId id="286" r:id="rId10"/>
    <p:sldId id="288" r:id="rId11"/>
    <p:sldId id="291" r:id="rId12"/>
    <p:sldId id="292" r:id="rId13"/>
    <p:sldId id="289" r:id="rId14"/>
    <p:sldId id="295" r:id="rId15"/>
    <p:sldId id="290" r:id="rId16"/>
    <p:sldId id="294" r:id="rId17"/>
    <p:sldId id="296" r:id="rId18"/>
    <p:sldId id="297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7" r:id="rId27"/>
    <p:sldId id="308" r:id="rId28"/>
    <p:sldId id="293" r:id="rId29"/>
    <p:sldId id="309" r:id="rId30"/>
    <p:sldId id="310" r:id="rId31"/>
    <p:sldId id="311" r:id="rId32"/>
    <p:sldId id="312" r:id="rId33"/>
    <p:sldId id="313" r:id="rId34"/>
    <p:sldId id="276" r:id="rId35"/>
    <p:sldId id="271" r:id="rId36"/>
    <p:sldId id="275" r:id="rId37"/>
    <p:sldId id="281" r:id="rId38"/>
    <p:sldId id="263" r:id="rId39"/>
    <p:sldId id="28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5E"/>
    <a:srgbClr val="191B53"/>
    <a:srgbClr val="191B4F"/>
    <a:srgbClr val="191B4A"/>
    <a:srgbClr val="181A48"/>
    <a:srgbClr val="243063"/>
    <a:srgbClr val="000054"/>
    <a:srgbClr val="1B2349"/>
    <a:srgbClr val="1A1C47"/>
    <a:srgbClr val="1A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8" autoAdjust="0"/>
    <p:restoredTop sz="94765" autoAdjust="0"/>
  </p:normalViewPr>
  <p:slideViewPr>
    <p:cSldViewPr snapToObjects="1">
      <p:cViewPr varScale="1">
        <p:scale>
          <a:sx n="87" d="100"/>
          <a:sy n="87" d="100"/>
        </p:scale>
        <p:origin x="-15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searcher:git:WISAR_MODEL:src:csvFiles:Highest%20Cumulative%20Decision%20Workloa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Total Active Inputs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v>Total Enabled Transitions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Sheet1!$C$1:$C$6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v>Op Tempo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Sheet1!$E$1:$E$6</c:f>
              <c:numCache>
                <c:formatCode>General</c:formatCode>
                <c:ptCount val="6"/>
                <c:pt idx="1">
                  <c:v>10.0</c:v>
                </c:pt>
                <c:pt idx="3">
                  <c:v>20.0</c:v>
                </c:pt>
                <c:pt idx="5">
                  <c:v>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012072"/>
        <c:axId val="2139912408"/>
      </c:scatterChart>
      <c:valAx>
        <c:axId val="2140012072"/>
        <c:scaling>
          <c:orientation val="minMax"/>
          <c:max val="5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2139912408"/>
        <c:crosses val="autoZero"/>
        <c:crossBetween val="midCat"/>
      </c:valAx>
      <c:valAx>
        <c:axId val="2139912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214001207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'Highest Cumulative Decision Wor'!$C$1</c:f>
              <c:strCache>
                <c:ptCount val="1"/>
                <c:pt idx="0">
                  <c:v> Total Active Inputs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Wor'!$C$2:$C$96</c:f>
              <c:numCache>
                <c:formatCode>General</c:formatCode>
                <c:ptCount val="95"/>
                <c:pt idx="0">
                  <c:v>4.0</c:v>
                </c:pt>
                <c:pt idx="1">
                  <c:v>5.0</c:v>
                </c:pt>
                <c:pt idx="2">
                  <c:v>5.0</c:v>
                </c:pt>
                <c:pt idx="3">
                  <c:v>6.0</c:v>
                </c:pt>
                <c:pt idx="4">
                  <c:v>5.0</c:v>
                </c:pt>
                <c:pt idx="5">
                  <c:v>6.0</c:v>
                </c:pt>
                <c:pt idx="6">
                  <c:v>4.0</c:v>
                </c:pt>
                <c:pt idx="7">
                  <c:v>6.0</c:v>
                </c:pt>
                <c:pt idx="8">
                  <c:v>7.0</c:v>
                </c:pt>
                <c:pt idx="9">
                  <c:v>7.0</c:v>
                </c:pt>
                <c:pt idx="10">
                  <c:v>6.0</c:v>
                </c:pt>
                <c:pt idx="11">
                  <c:v>7.0</c:v>
                </c:pt>
                <c:pt idx="12">
                  <c:v>4.0</c:v>
                </c:pt>
                <c:pt idx="13">
                  <c:v>4.0</c:v>
                </c:pt>
                <c:pt idx="14">
                  <c:v>5.0</c:v>
                </c:pt>
                <c:pt idx="15">
                  <c:v>5.0</c:v>
                </c:pt>
                <c:pt idx="16">
                  <c:v>5.0</c:v>
                </c:pt>
                <c:pt idx="17">
                  <c:v>4.0</c:v>
                </c:pt>
                <c:pt idx="18">
                  <c:v>5.0</c:v>
                </c:pt>
                <c:pt idx="19">
                  <c:v>6.0</c:v>
                </c:pt>
                <c:pt idx="20">
                  <c:v>5.0</c:v>
                </c:pt>
                <c:pt idx="21">
                  <c:v>6.0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6.0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  <c:pt idx="29">
                  <c:v>7.0</c:v>
                </c:pt>
                <c:pt idx="30">
                  <c:v>8.0</c:v>
                </c:pt>
                <c:pt idx="31">
                  <c:v>7.0</c:v>
                </c:pt>
                <c:pt idx="32">
                  <c:v>6.0</c:v>
                </c:pt>
                <c:pt idx="33">
                  <c:v>6.0</c:v>
                </c:pt>
                <c:pt idx="34">
                  <c:v>6.0</c:v>
                </c:pt>
                <c:pt idx="35">
                  <c:v>6.0</c:v>
                </c:pt>
                <c:pt idx="36">
                  <c:v>6.0</c:v>
                </c:pt>
                <c:pt idx="37">
                  <c:v>6.0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6.0</c:v>
                </c:pt>
                <c:pt idx="42">
                  <c:v>5.0</c:v>
                </c:pt>
                <c:pt idx="43">
                  <c:v>6.0</c:v>
                </c:pt>
                <c:pt idx="44">
                  <c:v>6.0</c:v>
                </c:pt>
                <c:pt idx="45">
                  <c:v>5.0</c:v>
                </c:pt>
                <c:pt idx="46">
                  <c:v>6.0</c:v>
                </c:pt>
                <c:pt idx="47">
                  <c:v>7.0</c:v>
                </c:pt>
                <c:pt idx="48">
                  <c:v>6.0</c:v>
                </c:pt>
                <c:pt idx="49">
                  <c:v>5.0</c:v>
                </c:pt>
                <c:pt idx="50">
                  <c:v>6.0</c:v>
                </c:pt>
                <c:pt idx="51">
                  <c:v>7.0</c:v>
                </c:pt>
                <c:pt idx="52">
                  <c:v>6.0</c:v>
                </c:pt>
                <c:pt idx="53">
                  <c:v>7.0</c:v>
                </c:pt>
                <c:pt idx="54">
                  <c:v>6.0</c:v>
                </c:pt>
                <c:pt idx="55">
                  <c:v>5.0</c:v>
                </c:pt>
                <c:pt idx="56">
                  <c:v>6.0</c:v>
                </c:pt>
                <c:pt idx="57">
                  <c:v>7.0</c:v>
                </c:pt>
                <c:pt idx="58">
                  <c:v>6.0</c:v>
                </c:pt>
                <c:pt idx="59">
                  <c:v>7.0</c:v>
                </c:pt>
                <c:pt idx="60">
                  <c:v>6.0</c:v>
                </c:pt>
                <c:pt idx="61">
                  <c:v>5.0</c:v>
                </c:pt>
                <c:pt idx="62">
                  <c:v>6.0</c:v>
                </c:pt>
                <c:pt idx="63">
                  <c:v>7.0</c:v>
                </c:pt>
                <c:pt idx="64">
                  <c:v>6.0</c:v>
                </c:pt>
                <c:pt idx="65">
                  <c:v>7.0</c:v>
                </c:pt>
                <c:pt idx="66">
                  <c:v>6.0</c:v>
                </c:pt>
                <c:pt idx="67">
                  <c:v>5.0</c:v>
                </c:pt>
                <c:pt idx="68">
                  <c:v>6.0</c:v>
                </c:pt>
                <c:pt idx="69">
                  <c:v>7.0</c:v>
                </c:pt>
                <c:pt idx="70">
                  <c:v>6.0</c:v>
                </c:pt>
                <c:pt idx="71">
                  <c:v>7.0</c:v>
                </c:pt>
                <c:pt idx="72">
                  <c:v>6.0</c:v>
                </c:pt>
                <c:pt idx="73">
                  <c:v>5.0</c:v>
                </c:pt>
                <c:pt idx="74">
                  <c:v>6.0</c:v>
                </c:pt>
                <c:pt idx="75">
                  <c:v>7.0</c:v>
                </c:pt>
                <c:pt idx="76">
                  <c:v>6.0</c:v>
                </c:pt>
                <c:pt idx="77">
                  <c:v>7.0</c:v>
                </c:pt>
                <c:pt idx="78">
                  <c:v>6.0</c:v>
                </c:pt>
                <c:pt idx="79">
                  <c:v>5.0</c:v>
                </c:pt>
                <c:pt idx="80">
                  <c:v>6.0</c:v>
                </c:pt>
                <c:pt idx="81">
                  <c:v>7.0</c:v>
                </c:pt>
                <c:pt idx="82">
                  <c:v>6.0</c:v>
                </c:pt>
                <c:pt idx="83">
                  <c:v>7.0</c:v>
                </c:pt>
                <c:pt idx="84">
                  <c:v>6.0</c:v>
                </c:pt>
                <c:pt idx="85">
                  <c:v>5.0</c:v>
                </c:pt>
                <c:pt idx="86">
                  <c:v>6.0</c:v>
                </c:pt>
                <c:pt idx="87">
                  <c:v>7.0</c:v>
                </c:pt>
                <c:pt idx="88">
                  <c:v>6.0</c:v>
                </c:pt>
                <c:pt idx="89">
                  <c:v>7.0</c:v>
                </c:pt>
                <c:pt idx="90">
                  <c:v>6.0</c:v>
                </c:pt>
                <c:pt idx="91">
                  <c:v>5.0</c:v>
                </c:pt>
                <c:pt idx="92">
                  <c:v>6.0</c:v>
                </c:pt>
                <c:pt idx="93">
                  <c:v>7.0</c:v>
                </c:pt>
                <c:pt idx="94">
                  <c:v>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'Highest Cumulative Decision Wor'!$E$1</c:f>
              <c:strCache>
                <c:ptCount val="1"/>
                <c:pt idx="0">
                  <c:v> Total Enabled Transitions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Wor'!$E$2:$E$96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3.0</c:v>
                </c:pt>
                <c:pt idx="10">
                  <c:v>2.0</c:v>
                </c:pt>
                <c:pt idx="11">
                  <c:v>2.0</c:v>
                </c:pt>
                <c:pt idx="12">
                  <c:v>2.0</c:v>
                </c:pt>
                <c:pt idx="13">
                  <c:v>1.0</c:v>
                </c:pt>
                <c:pt idx="14">
                  <c:v>2.0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2.0</c:v>
                </c:pt>
                <c:pt idx="22">
                  <c:v>2.0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3.0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2.0</c:v>
                </c:pt>
                <c:pt idx="31">
                  <c:v>2.0</c:v>
                </c:pt>
                <c:pt idx="32">
                  <c:v>3.0</c:v>
                </c:pt>
                <c:pt idx="33">
                  <c:v>1.0</c:v>
                </c:pt>
                <c:pt idx="34">
                  <c:v>1.0</c:v>
                </c:pt>
                <c:pt idx="35">
                  <c:v>2.0</c:v>
                </c:pt>
                <c:pt idx="36">
                  <c:v>2.0</c:v>
                </c:pt>
                <c:pt idx="37">
                  <c:v>4.0</c:v>
                </c:pt>
                <c:pt idx="38">
                  <c:v>4.0</c:v>
                </c:pt>
                <c:pt idx="39">
                  <c:v>1.0</c:v>
                </c:pt>
                <c:pt idx="40">
                  <c:v>1.0</c:v>
                </c:pt>
                <c:pt idx="41">
                  <c:v>3.0</c:v>
                </c:pt>
                <c:pt idx="42">
                  <c:v>3.0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2.0</c:v>
                </c:pt>
                <c:pt idx="48">
                  <c:v>3.0</c:v>
                </c:pt>
                <c:pt idx="49">
                  <c:v>4.0</c:v>
                </c:pt>
                <c:pt idx="50">
                  <c:v>2.0</c:v>
                </c:pt>
                <c:pt idx="51">
                  <c:v>1.0</c:v>
                </c:pt>
                <c:pt idx="52">
                  <c:v>1.0</c:v>
                </c:pt>
                <c:pt idx="53">
                  <c:v>2.0</c:v>
                </c:pt>
                <c:pt idx="54">
                  <c:v>3.0</c:v>
                </c:pt>
                <c:pt idx="55">
                  <c:v>4.0</c:v>
                </c:pt>
                <c:pt idx="56">
                  <c:v>2.0</c:v>
                </c:pt>
                <c:pt idx="57">
                  <c:v>1.0</c:v>
                </c:pt>
                <c:pt idx="58">
                  <c:v>1.0</c:v>
                </c:pt>
                <c:pt idx="59">
                  <c:v>2.0</c:v>
                </c:pt>
                <c:pt idx="60">
                  <c:v>3.0</c:v>
                </c:pt>
                <c:pt idx="61">
                  <c:v>4.0</c:v>
                </c:pt>
                <c:pt idx="62">
                  <c:v>2.0</c:v>
                </c:pt>
                <c:pt idx="63">
                  <c:v>1.0</c:v>
                </c:pt>
                <c:pt idx="64">
                  <c:v>1.0</c:v>
                </c:pt>
                <c:pt idx="65">
                  <c:v>2.0</c:v>
                </c:pt>
                <c:pt idx="66">
                  <c:v>3.0</c:v>
                </c:pt>
                <c:pt idx="67">
                  <c:v>4.0</c:v>
                </c:pt>
                <c:pt idx="68">
                  <c:v>2.0</c:v>
                </c:pt>
                <c:pt idx="69">
                  <c:v>1.0</c:v>
                </c:pt>
                <c:pt idx="70">
                  <c:v>1.0</c:v>
                </c:pt>
                <c:pt idx="71">
                  <c:v>2.0</c:v>
                </c:pt>
                <c:pt idx="72">
                  <c:v>3.0</c:v>
                </c:pt>
                <c:pt idx="73">
                  <c:v>4.0</c:v>
                </c:pt>
                <c:pt idx="74">
                  <c:v>2.0</c:v>
                </c:pt>
                <c:pt idx="75">
                  <c:v>1.0</c:v>
                </c:pt>
                <c:pt idx="76">
                  <c:v>1.0</c:v>
                </c:pt>
                <c:pt idx="77">
                  <c:v>2.0</c:v>
                </c:pt>
                <c:pt idx="78">
                  <c:v>3.0</c:v>
                </c:pt>
                <c:pt idx="79">
                  <c:v>4.0</c:v>
                </c:pt>
                <c:pt idx="80">
                  <c:v>2.0</c:v>
                </c:pt>
                <c:pt idx="81">
                  <c:v>1.0</c:v>
                </c:pt>
                <c:pt idx="82">
                  <c:v>1.0</c:v>
                </c:pt>
                <c:pt idx="83">
                  <c:v>2.0</c:v>
                </c:pt>
                <c:pt idx="84">
                  <c:v>3.0</c:v>
                </c:pt>
                <c:pt idx="85">
                  <c:v>4.0</c:v>
                </c:pt>
                <c:pt idx="86">
                  <c:v>2.0</c:v>
                </c:pt>
                <c:pt idx="87">
                  <c:v>1.0</c:v>
                </c:pt>
                <c:pt idx="88">
                  <c:v>1.0</c:v>
                </c:pt>
                <c:pt idx="89">
                  <c:v>2.0</c:v>
                </c:pt>
                <c:pt idx="90">
                  <c:v>3.0</c:v>
                </c:pt>
                <c:pt idx="91">
                  <c:v>4.0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'Highest Cumulative Decision Wor'!$J$1</c:f>
              <c:strCache>
                <c:ptCount val="1"/>
                <c:pt idx="0">
                  <c:v> Op Tempo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Wor'!$J$2:$J$96</c:f>
              <c:numCache>
                <c:formatCode>General</c:formatCode>
                <c:ptCount val="95"/>
                <c:pt idx="12">
                  <c:v>0.655172413793103</c:v>
                </c:pt>
                <c:pt idx="15">
                  <c:v>0.103448275862068</c:v>
                </c:pt>
                <c:pt idx="20">
                  <c:v>0.172413793103448</c:v>
                </c:pt>
                <c:pt idx="32">
                  <c:v>0.517241379310344</c:v>
                </c:pt>
                <c:pt idx="39">
                  <c:v>0.379310344827586</c:v>
                </c:pt>
                <c:pt idx="41">
                  <c:v>0.0689655172413793</c:v>
                </c:pt>
                <c:pt idx="52">
                  <c:v>0.448275862068965</c:v>
                </c:pt>
                <c:pt idx="64">
                  <c:v>0.551724137931034</c:v>
                </c:pt>
                <c:pt idx="76">
                  <c:v>0.551724137931034</c:v>
                </c:pt>
                <c:pt idx="88">
                  <c:v>0.551724137931034</c:v>
                </c:pt>
                <c:pt idx="94">
                  <c:v>0.275862068965517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7353160"/>
        <c:axId val="2057333304"/>
      </c:scatterChart>
      <c:valAx>
        <c:axId val="2057353160"/>
        <c:scaling>
          <c:orientation val="minMax"/>
          <c:max val="30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057333304"/>
        <c:crosses val="autoZero"/>
        <c:crossBetween val="midCat"/>
      </c:valAx>
      <c:valAx>
        <c:axId val="2057333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05735316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B6C9-9EB7-3A4E-A583-884C369CBAAC}" type="datetimeFigureOut">
              <a:rPr lang="en-US" smtClean="0"/>
              <a:t>3/21/14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3760-D758-6F4E-BB44-5AD29F8D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8516-6C4E-5E40-ACF9-183F75650A9C}" type="datetimeFigureOut">
              <a:rPr lang="en-US" smtClean="0"/>
              <a:t>3/21/14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E89A-8E65-C34A-8DD6-947F34FD4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non-determinism</a:t>
            </a:r>
            <a:r>
              <a:rPr lang="en-US" baseline="0" dirty="0" smtClean="0"/>
              <a:t> in the enabled events in each actor so they have a choice. That models decisions workload.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enabled transitions are sent to the simulator. It resolves the choice on priority first, and the coin-flip if tie (or order of appearance in the table)’</a:t>
            </a:r>
          </a:p>
          <a:p>
            <a:r>
              <a:rPr lang="en-US" baseline="0" dirty="0" smtClean="0"/>
              <a:t>If you post the same transition, then the simulator sticks with it. If you post a new transition, then the simulator replaces your scheduled transition with the new transition.</a:t>
            </a:r>
          </a:p>
          <a:p>
            <a:r>
              <a:rPr lang="en-US" baseline="0" dirty="0" smtClean="0"/>
              <a:t>You can create models which loop infinitely without firing any transition (</a:t>
            </a:r>
            <a:r>
              <a:rPr lang="en-US" baseline="0" dirty="0" err="1" smtClean="0"/>
              <a:t>zeno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shrondingers</a:t>
            </a:r>
            <a:r>
              <a:rPr lang="en-US" baseline="0" dirty="0" smtClean="0"/>
              <a:t> cat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visual and input connection</a:t>
            </a:r>
            <a:r>
              <a:rPr lang="en-US" baseline="0" dirty="0" smtClean="0"/>
              <a:t> on MM to Payload GUI.  All of the actors is A and V only.  Add DATA channel between Payload GUI and UAV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Add visual channel to UAV operator and UAV. Add data channels between GUIs and UAV.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5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vary</a:t>
            </a:r>
            <a:r>
              <a:rPr lang="en-US" baseline="0" dirty="0" smtClean="0"/>
              <a:t> by system size, Currently our actor contains nearly </a:t>
            </a:r>
            <a:r>
              <a:rPr lang="en-US" dirty="0" smtClean="0"/>
              <a:t>200 transitions.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3142113"/>
            <a:ext cx="6629400" cy="1470025"/>
          </a:xfrm>
        </p:spPr>
        <p:txBody>
          <a:bodyPr wrap="square">
            <a:noAutofit/>
          </a:bodyPr>
          <a:lstStyle>
            <a:lvl1pPr algn="r"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43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43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9940" y="4800600"/>
            <a:ext cx="5788260" cy="1143000"/>
          </a:xfrm>
        </p:spPr>
        <p:txBody>
          <a:bodyPr>
            <a:normAutofit/>
          </a:bodyPr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2800" smtClean="0"/>
              <a:t>Click to edit Master subtitle style</a:t>
            </a:r>
            <a:endParaRPr lang="en-US" sz="28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449682" cy="11256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6800" y="3124200"/>
            <a:ext cx="739140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191B5E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30175"/>
            <a:ext cx="8229600" cy="860425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 sz="43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03D5-BFAE-BF45-A6DE-E2DC10F811E7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762980"/>
            <a:ext cx="3449682" cy="1125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07454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0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191B5E"/>
                </a:solidFill>
              </a:defRPr>
            </a:lvl1pPr>
            <a:lvl2pPr>
              <a:defRPr sz="2800">
                <a:solidFill>
                  <a:srgbClr val="191B5E"/>
                </a:solidFill>
              </a:defRPr>
            </a:lvl2pPr>
            <a:lvl3pPr>
              <a:defRPr sz="2400">
                <a:solidFill>
                  <a:srgbClr val="191B5E"/>
                </a:solidFill>
              </a:defRPr>
            </a:lvl3pPr>
            <a:lvl4pPr>
              <a:defRPr sz="2000">
                <a:solidFill>
                  <a:srgbClr val="191B5E"/>
                </a:solidFill>
              </a:defRPr>
            </a:lvl4pPr>
            <a:lvl5pPr>
              <a:defRPr sz="2000">
                <a:solidFill>
                  <a:srgbClr val="191B5E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8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03D5-BFAE-BF45-A6DE-E2DC10F811E7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Role Fusion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781800" cy="2209800"/>
          </a:xfrm>
        </p:spPr>
        <p:txBody>
          <a:bodyPr>
            <a:noAutofit/>
          </a:bodyPr>
          <a:lstStyle/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Mike Goodrich, Eric Mercer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TJ Gledhill, Robert </a:t>
            </a:r>
            <a:r>
              <a:rPr lang="en-US" dirty="0" err="1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Ivie</a:t>
            </a: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 Jared Moore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Brigham Young University</a:t>
            </a:r>
            <a:endParaRPr lang="en-US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8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5"/>
            <a:ext cx="10668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60097"/>
              </p:ext>
            </p:extLst>
          </p:nvPr>
        </p:nvGraphicFramePr>
        <p:xfrm>
          <a:off x="304798" y="4780059"/>
          <a:ext cx="8610602" cy="7673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4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066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43535"/>
            <a:ext cx="10668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143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143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5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048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066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43535"/>
            <a:ext cx="10668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143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143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63095"/>
              </p:ext>
            </p:extLst>
          </p:nvPr>
        </p:nvGraphicFramePr>
        <p:xfrm>
          <a:off x="304798" y="4780059"/>
          <a:ext cx="8610602" cy="11330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32" name="Rectangle 131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2767"/>
              </p:ext>
            </p:extLst>
          </p:nvPr>
        </p:nvGraphicFramePr>
        <p:xfrm>
          <a:off x="304798" y="4780059"/>
          <a:ext cx="8610602" cy="7673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4" name="Straight Connector 123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5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6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15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1600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86550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1" name="Straight Connector 150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8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34142"/>
              </p:ext>
            </p:extLst>
          </p:nvPr>
        </p:nvGraphicFramePr>
        <p:xfrm>
          <a:off x="304798" y="477012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0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8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4839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54744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4648200" y="2590800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6" name="Rectangle 105"/>
          <p:cNvSpPr/>
          <p:nvPr/>
        </p:nvSpPr>
        <p:spPr>
          <a:xfrm>
            <a:off x="4648200" y="3124200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5791200" y="1524000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13112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0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6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69847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" name="Straight Connector 100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54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1" name="Rectangle 100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31543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4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1" name="Rectangle 100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98295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6" name="Straight Connector 105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05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3429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6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3429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69098"/>
              </p:ext>
            </p:extLst>
          </p:nvPr>
        </p:nvGraphicFramePr>
        <p:xfrm>
          <a:off x="304798" y="4800600"/>
          <a:ext cx="8610602" cy="7977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>
            <a:off x="5334000" y="1750367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4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3429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962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84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</a:t>
            </a:r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1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99196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8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</a:t>
            </a:r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410200" y="14478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1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5387"/>
          <a:stretch/>
        </p:blipFill>
        <p:spPr>
          <a:xfrm>
            <a:off x="0" y="11786"/>
            <a:ext cx="9144000" cy="68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</a:t>
            </a:r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0600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1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410200" y="14478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76634"/>
              </p:ext>
            </p:extLst>
          </p:nvPr>
        </p:nvGraphicFramePr>
        <p:xfrm>
          <a:off x="304798" y="4800600"/>
          <a:ext cx="8610602" cy="7977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9" name="Straight Connector 108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73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7620000" y="9950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</a:t>
            </a:r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4433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03893"/>
              </p:ext>
            </p:extLst>
          </p:nvPr>
        </p:nvGraphicFramePr>
        <p:xfrm>
          <a:off x="304798" y="4800600"/>
          <a:ext cx="8610602" cy="7977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9" name="Straight Connector 108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9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7620000" y="9950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</a:t>
            </a:r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4433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3639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9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7620000" y="9950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</a:t>
            </a:r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4433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6553200" y="25818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553200" y="30301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553200" y="3639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553200" y="4096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3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9094579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Team Diagram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69695" y="1702369"/>
            <a:ext cx="7620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Parent Search</a:t>
            </a:r>
            <a:endParaRPr lang="en-US" sz="2400" dirty="0"/>
          </a:p>
        </p:txBody>
      </p:sp>
      <p:sp>
        <p:nvSpPr>
          <p:cNvPr id="118" name="Rectangle 117"/>
          <p:cNvSpPr/>
          <p:nvPr/>
        </p:nvSpPr>
        <p:spPr>
          <a:xfrm>
            <a:off x="5867400" y="1702369"/>
            <a:ext cx="1524000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867400" y="4267201"/>
            <a:ext cx="1524000" cy="1634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20" name="Rectangle 119"/>
          <p:cNvSpPr/>
          <p:nvPr/>
        </p:nvSpPr>
        <p:spPr>
          <a:xfrm>
            <a:off x="7924800" y="1702369"/>
            <a:ext cx="762000" cy="41945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UAV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3810000" y="1702369"/>
            <a:ext cx="1515068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 Operator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3810000" y="4267201"/>
            <a:ext cx="1515068" cy="162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 Operator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1752600" y="1702369"/>
            <a:ext cx="14478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Mission Manager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31695" y="19812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31695" y="26670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19812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5068" y="19812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1400" y="19812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00400" y="2667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25068" y="2667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91400" y="2667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910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8006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34000" y="4572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334000" y="52578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00400" y="4572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200400" y="52578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91400" y="4572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391400" y="52578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645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33528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528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5410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833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3716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716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5598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578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4460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505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6388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152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5034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79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76962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004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3886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2800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3541058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578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54460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505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6388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152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75034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5079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76962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0342" y="35007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962400" y="37382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95800" y="3653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607858" y="38906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9648" y="1434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(IDLE,[A=MM_POKE_OP],[],3,NEXT,1.0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,[A=OP_ACK_MM],[])</a:t>
            </a:r>
          </a:p>
          <a:p>
            <a:pPr marL="0" indent="0">
              <a:buNone/>
            </a:pPr>
            <a:r>
              <a:rPr lang="en-US" sz="2400" dirty="0"/>
              <a:t>(IDLE,[A=VO_POKE_OP],[],2,NEXT,1.0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X(RX_VO</a:t>
            </a:r>
            <a:r>
              <a:rPr lang="en-US" sz="2400" dirty="0"/>
              <a:t>,[A=OP_ACK_VO],[])</a:t>
            </a:r>
          </a:p>
          <a:p>
            <a:pPr marL="0" indent="0">
              <a:buNone/>
            </a:pPr>
            <a:r>
              <a:rPr lang="en-US" sz="2400" dirty="0"/>
              <a:t>(IDLE,[A=VO_POKE_OP,A=MM_POKE_OP],[],4,NEXT,1.0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,[A=OP_ACK_MM,A=OP_BUSY_VO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/>
              <a:t>(IDLE,[V!=UAV_LANDED_OP],[],1,NEXT,1.0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X(OBSERVING_OGUI</a:t>
            </a:r>
            <a:r>
              <a:rPr lang="en-US" sz="2400" dirty="0"/>
              <a:t>,[],[])</a:t>
            </a:r>
          </a:p>
          <a:p>
            <a:pPr marL="0" indent="0">
              <a:buNone/>
            </a:pPr>
            <a:r>
              <a:rPr lang="en-US" sz="2400" dirty="0"/>
              <a:t>(IDLE,[V=UAV_LANDED_OP],[],1,NEXT,1.0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X(POST_FLIGHT</a:t>
            </a:r>
            <a:r>
              <a:rPr lang="en-US" sz="2400" dirty="0"/>
              <a:t>,[D=OP_POST_FLIGHT_UAV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3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24864"/>
              </p:ext>
            </p:extLst>
          </p:nvPr>
        </p:nvGraphicFramePr>
        <p:xfrm>
          <a:off x="457200" y="1910080"/>
          <a:ext cx="822960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Transitions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Parent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Mission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8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84160"/>
              </p:ext>
            </p:extLst>
          </p:nvPr>
        </p:nvGraphicFramePr>
        <p:xfrm>
          <a:off x="456313" y="1066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5715000" y="1066800"/>
            <a:ext cx="297091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Simple Scenario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06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Robustness and Non-Determinism</a:t>
            </a:r>
            <a:endParaRPr lang="en-US" dirty="0"/>
          </a:p>
        </p:txBody>
      </p:sp>
      <p:sp>
        <p:nvSpPr>
          <p:cNvPr id="52" name="Isosceles Triangle 51"/>
          <p:cNvSpPr/>
          <p:nvPr/>
        </p:nvSpPr>
        <p:spPr>
          <a:xfrm>
            <a:off x="2857059" y="2309611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4"/>
            <a:endCxn id="64" idx="4"/>
          </p:cNvCxnSpPr>
          <p:nvPr/>
        </p:nvCxnSpPr>
        <p:spPr>
          <a:xfrm>
            <a:off x="4847156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2"/>
            <a:endCxn id="64" idx="2"/>
          </p:cNvCxnSpPr>
          <p:nvPr/>
        </p:nvCxnSpPr>
        <p:spPr>
          <a:xfrm>
            <a:off x="2857059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03570" y="4265888"/>
            <a:ext cx="2224601" cy="1360929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28170" y="1629085"/>
            <a:ext cx="2720487" cy="2636804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828170" y="1629085"/>
            <a:ext cx="3629612" cy="263680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28170" y="2126346"/>
            <a:ext cx="4193380" cy="2139541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28170" y="1694513"/>
            <a:ext cx="4193380" cy="2571376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28170" y="1629085"/>
            <a:ext cx="3099289" cy="2636803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828170" y="1629085"/>
            <a:ext cx="2431220" cy="263680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828170" y="2584351"/>
            <a:ext cx="4193380" cy="1681536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0"/>
            <a:endCxn id="64" idx="0"/>
          </p:cNvCxnSpPr>
          <p:nvPr/>
        </p:nvCxnSpPr>
        <p:spPr>
          <a:xfrm>
            <a:off x="3852108" y="2309611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802724" y="3296213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3248" y="5486401"/>
            <a:ext cx="349875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Non-Deterministic Model</a:t>
            </a:r>
            <a:endParaRPr lang="en-US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1253266"/>
            <a:ext cx="2077951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Many Models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4207001"/>
            <a:ext cx="218171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Pathfinder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How can we reduce the number of operators within an unmanned aerial system such that the new system is equally effective?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Through forming and measuring models of prospective systems we can find an effective system with fewer operators.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Team Graph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1524000"/>
            <a:ext cx="1828800" cy="24337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Alice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48000" y="1609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48000" y="1990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048000" y="2967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3746" y="2586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3348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13746" y="296287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699146" y="1214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2699146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Audio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5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1524000"/>
            <a:ext cx="1828800" cy="24337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Alice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219200" y="4876800"/>
            <a:ext cx="6858000" cy="1143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Discrete Event</a:t>
            </a:r>
          </a:p>
          <a:p>
            <a:pPr algn="ctr"/>
            <a:r>
              <a:rPr lang="en-US" sz="2800" dirty="0" smtClean="0"/>
              <a:t>Simulator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48000" y="1609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99146" y="1214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48000" y="1990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99146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048000" y="2967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3746" y="2586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3348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13746" y="296287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3957741"/>
            <a:ext cx="0" cy="919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620000" y="3957741"/>
            <a:ext cx="0" cy="923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110335"/>
            <a:ext cx="10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Events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7543800" y="4114800"/>
            <a:ext cx="10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Events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31" idx="0"/>
          </p:cNvCxnSpPr>
          <p:nvPr/>
        </p:nvCxnSpPr>
        <p:spPr>
          <a:xfrm flipV="1">
            <a:off x="4648200" y="4419600"/>
            <a:ext cx="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14600" y="4419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14600" y="3957741"/>
            <a:ext cx="0" cy="4618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648200" y="4419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81800" y="3962400"/>
            <a:ext cx="0" cy="4618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00400" y="40341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 on Event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86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Role Graph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" y="2366859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0800" y="2443059"/>
            <a:ext cx="1143000" cy="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90800" y="2824059"/>
            <a:ext cx="1143000" cy="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22946" y="205759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22946" y="2443059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Ao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3805729"/>
            <a:ext cx="1143000" cy="4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342919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590800" y="4191194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3805729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</a:t>
            </a:r>
            <a:endParaRPr lang="en-US" sz="2400" dirty="0"/>
          </a:p>
        </p:txBody>
      </p:sp>
      <p:sp>
        <p:nvSpPr>
          <p:cNvPr id="53" name="Oval 52"/>
          <p:cNvSpPr/>
          <p:nvPr/>
        </p:nvSpPr>
        <p:spPr>
          <a:xfrm>
            <a:off x="4800600" y="3586059"/>
            <a:ext cx="1219200" cy="533400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239000" y="3594989"/>
            <a:ext cx="1219200" cy="537865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WAVE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019800" y="5786735"/>
            <a:ext cx="1219200" cy="537865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</a:t>
            </a:r>
            <a:endParaRPr lang="en-US" dirty="0"/>
          </a:p>
        </p:txBody>
      </p:sp>
      <p:cxnSp>
        <p:nvCxnSpPr>
          <p:cNvPr id="62" name="Curved Connector 61"/>
          <p:cNvCxnSpPr>
            <a:stCxn id="53" idx="0"/>
            <a:endCxn id="65" idx="0"/>
          </p:cNvCxnSpPr>
          <p:nvPr/>
        </p:nvCxnSpPr>
        <p:spPr>
          <a:xfrm rot="16200000" flipH="1">
            <a:off x="6624935" y="2371324"/>
            <a:ext cx="8930" cy="2438400"/>
          </a:xfrm>
          <a:prstGeom prst="curvedConnector3">
            <a:avLst>
              <a:gd name="adj1" fmla="val -8892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5" idx="4"/>
            <a:endCxn id="53" idx="4"/>
          </p:cNvCxnSpPr>
          <p:nvPr/>
        </p:nvCxnSpPr>
        <p:spPr>
          <a:xfrm rot="5400000" flipH="1">
            <a:off x="6622702" y="2906957"/>
            <a:ext cx="13395" cy="2438400"/>
          </a:xfrm>
          <a:prstGeom prst="curvedConnector3">
            <a:avLst>
              <a:gd name="adj1" fmla="val -65209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7" idx="2"/>
            <a:endCxn id="53" idx="4"/>
          </p:cNvCxnSpPr>
          <p:nvPr/>
        </p:nvCxnSpPr>
        <p:spPr>
          <a:xfrm rot="10800000">
            <a:off x="5410200" y="4119460"/>
            <a:ext cx="609600" cy="19362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65" idx="4"/>
            <a:endCxn id="67" idx="6"/>
          </p:cNvCxnSpPr>
          <p:nvPr/>
        </p:nvCxnSpPr>
        <p:spPr>
          <a:xfrm rot="5400000">
            <a:off x="6582393" y="4789461"/>
            <a:ext cx="1922814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682255" y="1371600"/>
            <a:ext cx="1785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DESIRE = 10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82254" y="1295400"/>
            <a:ext cx="178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19800" y="23577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0" y="45675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467600" y="4719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4400" y="4719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19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Form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66235"/>
              </p:ext>
            </p:extLst>
          </p:nvPr>
        </p:nvGraphicFramePr>
        <p:xfrm>
          <a:off x="228600" y="1320579"/>
          <a:ext cx="8610602" cy="22608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97988"/>
              </p:ext>
            </p:extLst>
          </p:nvPr>
        </p:nvGraphicFramePr>
        <p:xfrm>
          <a:off x="229509" y="4191000"/>
          <a:ext cx="8610602" cy="15544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31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25802"/>
              </p:ext>
            </p:extLst>
          </p:nvPr>
        </p:nvGraphicFramePr>
        <p:xfrm>
          <a:off x="304798" y="4780059"/>
          <a:ext cx="8610602" cy="11330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6" name="Straight Connector 295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86482"/>
      </p:ext>
    </p:extLst>
  </p:cSld>
  <p:clrMapOvr>
    <a:masterClrMapping/>
  </p:clrMapOvr>
</p:sld>
</file>

<file path=ppt/theme/theme1.xml><?xml version="1.0" encoding="utf-8"?>
<a:theme xmlns:a="http://schemas.openxmlformats.org/drawingml/2006/main" name="C-UAS template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11033</TotalTime>
  <Words>1685</Words>
  <Application>Microsoft Macintosh PowerPoint</Application>
  <PresentationFormat>On-screen Show (4:3)</PresentationFormat>
  <Paragraphs>958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C-UAS template PPT template 1</vt:lpstr>
      <vt:lpstr>UAS Role Fusion</vt:lpstr>
      <vt:lpstr>PowerPoint Presentation</vt:lpstr>
      <vt:lpstr>PowerPoint Presentation</vt:lpstr>
      <vt:lpstr>Role Fusion</vt:lpstr>
      <vt:lpstr>Directed Team Graph</vt:lpstr>
      <vt:lpstr>Discrete Event Simulator</vt:lpstr>
      <vt:lpstr>Directed Role Graph</vt:lpstr>
      <vt:lpstr>Tabular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Workload Related Measurements</vt:lpstr>
      <vt:lpstr>UAS Team Diagram</vt:lpstr>
      <vt:lpstr>Operator Actor</vt:lpstr>
      <vt:lpstr>Model Statistics</vt:lpstr>
      <vt:lpstr>Workload Related Measurements</vt:lpstr>
      <vt:lpstr>Robustness and Non-Determinism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Eric Mercer</cp:lastModifiedBy>
  <cp:revision>184</cp:revision>
  <dcterms:created xsi:type="dcterms:W3CDTF">2011-06-18T17:31:48Z</dcterms:created>
  <dcterms:modified xsi:type="dcterms:W3CDTF">2014-03-22T17:17:07Z</dcterms:modified>
</cp:coreProperties>
</file>