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36"/>
    <a:srgbClr val="00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104" y="-15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583680" y="10054763"/>
            <a:ext cx="23865840" cy="4704080"/>
          </a:xfrm>
        </p:spPr>
        <p:txBody>
          <a:bodyPr wrap="square">
            <a:noAutofit/>
          </a:bodyPr>
          <a:lstStyle>
            <a:lvl1pPr algn="r">
              <a:lnSpc>
                <a:spcPts val="13714"/>
              </a:lnSpc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147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147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611784" y="15361920"/>
            <a:ext cx="20837736" cy="3657600"/>
          </a:xfrm>
        </p:spPr>
        <p:txBody>
          <a:bodyPr>
            <a:normAutofit/>
          </a:bodyPr>
          <a:lstStyle>
            <a:lvl1pPr marL="0" indent="0" algn="r">
              <a:lnSpc>
                <a:spcPts val="8228"/>
              </a:lnSpc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9600" smtClean="0"/>
              <a:t>Click to edit Master subtitle style</a:t>
            </a:r>
            <a:endParaRPr lang="en-US" sz="96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5364482"/>
            <a:ext cx="12418855" cy="36019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840480" y="9997440"/>
            <a:ext cx="2660904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>
                <a:solidFill>
                  <a:srgbClr val="191B5E"/>
                </a:solidFill>
              </a:defRPr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>
                <a:solidFill>
                  <a:srgbClr val="191B5E"/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45920" y="453096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3413760"/>
            <a:ext cx="29626560" cy="16189965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45920" y="416562"/>
            <a:ext cx="29626560" cy="2753360"/>
          </a:xfrm>
        </p:spPr>
        <p:txBody>
          <a:bodyPr>
            <a:normAutofit/>
          </a:bodyPr>
          <a:lstStyle>
            <a:lvl1pPr>
              <a:lnSpc>
                <a:spcPts val="13714"/>
              </a:lnSpc>
              <a:defRPr sz="147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45920" y="316992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140-62D4-4346-A525-6BD56ED75717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93" y="5641538"/>
            <a:ext cx="12418855" cy="3601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2534918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3901441"/>
            <a:ext cx="29626560" cy="15702282"/>
          </a:xfrm>
        </p:spPr>
        <p:txBody>
          <a:bodyPr/>
          <a:lstStyle>
            <a:lvl1pPr>
              <a:defRPr sz="9600">
                <a:solidFill>
                  <a:srgbClr val="191B5E"/>
                </a:solidFill>
              </a:defRPr>
            </a:lvl1pPr>
            <a:lvl2pPr>
              <a:defRPr sz="8200">
                <a:solidFill>
                  <a:srgbClr val="191B5E"/>
                </a:solidFill>
              </a:defRPr>
            </a:lvl2pPr>
            <a:lvl3pPr>
              <a:defRPr sz="6900">
                <a:solidFill>
                  <a:srgbClr val="191B5E"/>
                </a:solidFill>
              </a:defRPr>
            </a:lvl3pPr>
            <a:lvl4pPr>
              <a:defRPr sz="6200">
                <a:solidFill>
                  <a:srgbClr val="191B5E"/>
                </a:solidFill>
              </a:defRPr>
            </a:lvl4pPr>
            <a:lvl5pPr>
              <a:defRPr sz="6200">
                <a:solidFill>
                  <a:srgbClr val="191B5E"/>
                </a:solidFill>
              </a:defRPr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5920" y="3438529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>
                <a:solidFill>
                  <a:srgbClr val="191B5E"/>
                </a:solidFill>
              </a:defRPr>
            </a:lvl1pPr>
            <a:lvl2pPr>
              <a:defRPr sz="8200">
                <a:solidFill>
                  <a:srgbClr val="191B5E"/>
                </a:solidFill>
              </a:defRPr>
            </a:lvl2pPr>
            <a:lvl3pPr>
              <a:defRPr sz="6900">
                <a:solidFill>
                  <a:srgbClr val="191B5E"/>
                </a:solidFill>
              </a:defRPr>
            </a:lvl3pPr>
            <a:lvl4pPr>
              <a:defRPr sz="6200">
                <a:solidFill>
                  <a:srgbClr val="191B5E"/>
                </a:solidFill>
              </a:defRPr>
            </a:lvl4pPr>
            <a:lvl5pPr>
              <a:defRPr sz="6200">
                <a:solidFill>
                  <a:srgbClr val="191B5E"/>
                </a:solidFill>
              </a:defRPr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>
                <a:solidFill>
                  <a:srgbClr val="191B5E"/>
                </a:solidFill>
              </a:defRPr>
            </a:lvl1pPr>
            <a:lvl2pPr>
              <a:defRPr sz="8200">
                <a:solidFill>
                  <a:srgbClr val="191B5E"/>
                </a:solidFill>
              </a:defRPr>
            </a:lvl2pPr>
            <a:lvl3pPr>
              <a:defRPr sz="6900">
                <a:solidFill>
                  <a:srgbClr val="191B5E"/>
                </a:solidFill>
              </a:defRPr>
            </a:lvl3pPr>
            <a:lvl4pPr>
              <a:defRPr sz="6200">
                <a:solidFill>
                  <a:srgbClr val="191B5E"/>
                </a:solidFill>
              </a:defRPr>
            </a:lvl4pPr>
            <a:lvl5pPr>
              <a:defRPr sz="6200">
                <a:solidFill>
                  <a:srgbClr val="191B5E"/>
                </a:solidFill>
              </a:defRPr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5920" y="453096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>
                <a:solidFill>
                  <a:srgbClr val="191B5E"/>
                </a:solidFill>
              </a:defRPr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>
                <a:solidFill>
                  <a:srgbClr val="191B5E"/>
                </a:solidFill>
              </a:defRPr>
            </a:lvl1pPr>
            <a:lvl2pPr>
              <a:defRPr sz="6900">
                <a:solidFill>
                  <a:srgbClr val="191B5E"/>
                </a:solidFill>
              </a:defRPr>
            </a:lvl2pPr>
            <a:lvl3pPr>
              <a:defRPr sz="6200">
                <a:solidFill>
                  <a:srgbClr val="191B5E"/>
                </a:solidFill>
              </a:defRPr>
            </a:lvl3pPr>
            <a:lvl4pPr>
              <a:defRPr sz="5500">
                <a:solidFill>
                  <a:srgbClr val="191B5E"/>
                </a:solidFill>
              </a:defRPr>
            </a:lvl4pPr>
            <a:lvl5pPr>
              <a:defRPr sz="5500">
                <a:solidFill>
                  <a:srgbClr val="191B5E"/>
                </a:solidFill>
              </a:defRPr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>
                <a:solidFill>
                  <a:srgbClr val="191B5E"/>
                </a:solidFill>
              </a:defRPr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>
                <a:solidFill>
                  <a:srgbClr val="191B5E"/>
                </a:solidFill>
              </a:defRPr>
            </a:lvl1pPr>
            <a:lvl2pPr>
              <a:defRPr sz="6900">
                <a:solidFill>
                  <a:srgbClr val="191B5E"/>
                </a:solidFill>
              </a:defRPr>
            </a:lvl2pPr>
            <a:lvl3pPr>
              <a:defRPr sz="6200">
                <a:solidFill>
                  <a:srgbClr val="191B5E"/>
                </a:solidFill>
              </a:defRPr>
            </a:lvl3pPr>
            <a:lvl4pPr>
              <a:defRPr sz="5500">
                <a:solidFill>
                  <a:srgbClr val="191B5E"/>
                </a:solidFill>
              </a:defRPr>
            </a:lvl4pPr>
            <a:lvl5pPr>
              <a:defRPr sz="5500">
                <a:solidFill>
                  <a:srgbClr val="191B5E"/>
                </a:solidFill>
              </a:defRPr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45920" y="453096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487680"/>
            <a:ext cx="29626560" cy="268224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45920" y="316992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85107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>
                <a:solidFill>
                  <a:srgbClr val="191B5E"/>
                </a:solidFill>
              </a:defRPr>
            </a:lvl1pPr>
            <a:lvl2pPr>
              <a:defRPr sz="9600">
                <a:solidFill>
                  <a:srgbClr val="191B5E"/>
                </a:solidFill>
              </a:defRPr>
            </a:lvl2pPr>
            <a:lvl3pPr>
              <a:defRPr sz="8200">
                <a:solidFill>
                  <a:srgbClr val="191B5E"/>
                </a:solidFill>
              </a:defRPr>
            </a:lvl3pPr>
            <a:lvl4pPr>
              <a:defRPr sz="6900">
                <a:solidFill>
                  <a:srgbClr val="191B5E"/>
                </a:solidFill>
              </a:defRPr>
            </a:lvl4pPr>
            <a:lvl5pPr>
              <a:defRPr sz="6900">
                <a:solidFill>
                  <a:srgbClr val="191B5E"/>
                </a:solidFill>
              </a:defRPr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>
                <a:solidFill>
                  <a:srgbClr val="191B5E"/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041267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5140-62D4-4346-A525-6BD56ED75717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45920" y="6802469"/>
            <a:ext cx="8359310" cy="6084388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 cmpd="sng">
            <a:solidFill>
              <a:srgbClr val="000D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41043"/>
            <a:ext cx="4048537" cy="1173638"/>
          </a:xfrm>
          <a:solidFill>
            <a:srgbClr val="000D36"/>
          </a:solidFill>
          <a:ln w="76200" cap="rnd" cmpd="sng">
            <a:solidFill>
              <a:srgbClr val="000036"/>
            </a:solidFill>
          </a:ln>
          <a:effectLst/>
        </p:spPr>
        <p:txBody>
          <a:bodyPr>
            <a:noAutofit/>
          </a:bodyPr>
          <a:lstStyle/>
          <a:p>
            <a:r>
              <a:rPr lang="en-US" sz="6000" dirty="0" smtClean="0">
                <a:ln>
                  <a:solidFill>
                    <a:srgbClr val="FFFFFF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Metrics</a:t>
            </a:r>
            <a:endParaRPr lang="en-US" sz="6000" dirty="0">
              <a:ln>
                <a:solidFill>
                  <a:srgbClr val="FFFFFF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 descr="Workload_Resul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622" y="14943554"/>
            <a:ext cx="8455152" cy="6419381"/>
          </a:xfrm>
          <a:prstGeom prst="rect">
            <a:avLst/>
          </a:prstGeom>
          <a:ln w="76200" cmpd="sng">
            <a:solidFill>
              <a:srgbClr val="000D36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2913172" y="6779228"/>
            <a:ext cx="8359310" cy="6084388"/>
          </a:xfrm>
          <a:prstGeom prst="rect">
            <a:avLst/>
          </a:prstGeom>
          <a:solidFill>
            <a:srgbClr val="DDD9C3"/>
          </a:solidFill>
          <a:ln w="76200" cmpd="sng">
            <a:solidFill>
              <a:srgbClr val="000D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25091414" y="8212322"/>
            <a:ext cx="2322533" cy="2064228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6" idx="4"/>
            <a:endCxn id="28" idx="4"/>
          </p:cNvCxnSpPr>
          <p:nvPr/>
        </p:nvCxnSpPr>
        <p:spPr>
          <a:xfrm>
            <a:off x="27413947" y="10276550"/>
            <a:ext cx="2270679" cy="1211966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28" idx="2"/>
          </p:cNvCxnSpPr>
          <p:nvPr/>
        </p:nvCxnSpPr>
        <p:spPr>
          <a:xfrm>
            <a:off x="25091414" y="10276550"/>
            <a:ext cx="2270679" cy="1211966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628536" y="10615460"/>
            <a:ext cx="2596210" cy="1671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6224745" y="7376346"/>
            <a:ext cx="3174930" cy="323911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6224745" y="7376346"/>
            <a:ext cx="4235920" cy="323911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224745" y="7987195"/>
            <a:ext cx="4893863" cy="2628266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224745" y="7456720"/>
            <a:ext cx="4893863" cy="315874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224745" y="7376346"/>
            <a:ext cx="3617009" cy="323911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224745" y="7376346"/>
            <a:ext cx="2837343" cy="3239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6224745" y="8549820"/>
            <a:ext cx="4893863" cy="206564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28" idx="0"/>
          </p:cNvCxnSpPr>
          <p:nvPr/>
        </p:nvCxnSpPr>
        <p:spPr>
          <a:xfrm>
            <a:off x="26252681" y="8212322"/>
            <a:ext cx="2270679" cy="1211966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27362093" y="9424288"/>
            <a:ext cx="2322533" cy="2064228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009626" y="12287260"/>
            <a:ext cx="3856934" cy="461665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Non-Deterministic Model</a:t>
            </a:r>
            <a:endParaRPr 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985625" y="6914681"/>
            <a:ext cx="2132983" cy="461665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Models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62093" y="10543122"/>
            <a:ext cx="2365817" cy="461665"/>
          </a:xfrm>
          <a:prstGeom prst="rect">
            <a:avLst/>
          </a:prstGeom>
          <a:solidFill>
            <a:srgbClr val="000D36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Pathfinder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Shape 442"/>
          <p:cNvSpPr/>
          <p:nvPr/>
        </p:nvSpPr>
        <p:spPr>
          <a:xfrm>
            <a:off x="1645920" y="6802469"/>
            <a:ext cx="8359310" cy="608438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sp>
        <p:nvSpPr>
          <p:cNvPr id="34" name="Rectangle 33"/>
          <p:cNvSpPr/>
          <p:nvPr/>
        </p:nvSpPr>
        <p:spPr>
          <a:xfrm>
            <a:off x="4509125" y="7041566"/>
            <a:ext cx="4580466" cy="461665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Temporal Workload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6725" y="8809240"/>
            <a:ext cx="2243666" cy="830997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Resource Workload</a:t>
            </a:r>
          </a:p>
        </p:txBody>
      </p:sp>
      <p:sp>
        <p:nvSpPr>
          <p:cNvPr id="40" name="Right Arrow 39"/>
          <p:cNvSpPr/>
          <p:nvPr/>
        </p:nvSpPr>
        <p:spPr>
          <a:xfrm rot="16200000">
            <a:off x="5615444" y="10618921"/>
            <a:ext cx="581362" cy="423334"/>
          </a:xfrm>
          <a:prstGeom prst="rightArrow">
            <a:avLst>
              <a:gd name="adj1" fmla="val 62000"/>
              <a:gd name="adj2" fmla="val 50000"/>
            </a:avLst>
          </a:prstGeom>
          <a:solidFill>
            <a:srgbClr val="000D3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81658" y="11023636"/>
            <a:ext cx="4580466" cy="461665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Workload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3933391" y="9744580"/>
            <a:ext cx="778934" cy="423334"/>
          </a:xfrm>
          <a:prstGeom prst="rightArrow">
            <a:avLst>
              <a:gd name="adj1" fmla="val 62000"/>
              <a:gd name="adj2" fmla="val 50000"/>
            </a:avLst>
          </a:prstGeom>
          <a:solidFill>
            <a:srgbClr val="000D3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7586674" y="8323491"/>
            <a:ext cx="652102" cy="423334"/>
          </a:xfrm>
          <a:prstGeom prst="rightArrow">
            <a:avLst>
              <a:gd name="adj1" fmla="val 62000"/>
              <a:gd name="adj2" fmla="val 50000"/>
            </a:avLst>
          </a:prstGeom>
          <a:solidFill>
            <a:srgbClr val="000D3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7701058" y="13863163"/>
            <a:ext cx="4397169" cy="1173639"/>
          </a:xfrm>
          <a:prstGeom prst="rect">
            <a:avLst/>
          </a:prstGeom>
          <a:solidFill>
            <a:srgbClr val="000D36"/>
          </a:solidFill>
          <a:ln w="76200" cap="rnd" cmpd="sng">
            <a:solidFill>
              <a:srgbClr val="000036"/>
            </a:solidFill>
          </a:ln>
          <a:effectLst/>
        </p:spPr>
        <p:txBody>
          <a:bodyPr vert="horz" lIns="313502" tIns="156751" rIns="313502" bIns="156751" rtlCol="0" anchor="b">
            <a:noAutofit/>
          </a:bodyPr>
          <a:lstStyle>
            <a:lvl1pPr marL="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8200" b="1" kern="1200">
                <a:solidFill>
                  <a:srgbClr val="191B5E"/>
                </a:solidFill>
                <a:latin typeface="+mn-lt"/>
                <a:ea typeface="+mn-ea"/>
                <a:cs typeface="+mn-cs"/>
              </a:defRPr>
            </a:lvl1pPr>
            <a:lvl2pPr marL="156751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ln>
                  <a:solidFill>
                    <a:srgbClr val="FFFFFF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Swim Lanes</a:t>
            </a:r>
            <a:endParaRPr lang="en-US" sz="6000" dirty="0">
              <a:ln>
                <a:solidFill>
                  <a:srgbClr val="FFFFFF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16722093" y="13863163"/>
            <a:ext cx="4268467" cy="1173639"/>
          </a:xfrm>
          <a:prstGeom prst="rect">
            <a:avLst/>
          </a:prstGeom>
          <a:solidFill>
            <a:srgbClr val="000D36"/>
          </a:solidFill>
          <a:ln w="76200" cap="rnd" cmpd="sng">
            <a:solidFill>
              <a:srgbClr val="000036"/>
            </a:solidFill>
          </a:ln>
          <a:effectLst/>
        </p:spPr>
        <p:txBody>
          <a:bodyPr vert="horz" lIns="313502" tIns="156751" rIns="313502" bIns="156751" rtlCol="0" anchor="b">
            <a:noAutofit/>
          </a:bodyPr>
          <a:lstStyle>
            <a:lvl1pPr marL="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8200" b="1" kern="1200">
                <a:solidFill>
                  <a:srgbClr val="191B5E"/>
                </a:solidFill>
                <a:latin typeface="+mn-lt"/>
                <a:ea typeface="+mn-ea"/>
                <a:cs typeface="+mn-cs"/>
              </a:defRPr>
            </a:lvl1pPr>
            <a:lvl2pPr marL="156751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ln>
                  <a:solidFill>
                    <a:srgbClr val="FFFFFF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Results</a:t>
            </a:r>
            <a:endParaRPr lang="en-US" sz="6000" dirty="0">
              <a:ln>
                <a:solidFill>
                  <a:srgbClr val="FFFFFF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12098227" y="5741043"/>
            <a:ext cx="4253483" cy="1173638"/>
          </a:xfrm>
          <a:prstGeom prst="rect">
            <a:avLst/>
          </a:prstGeom>
          <a:solidFill>
            <a:srgbClr val="000D36"/>
          </a:solidFill>
          <a:ln w="76200" cap="rnd" cmpd="sng">
            <a:solidFill>
              <a:srgbClr val="000036"/>
            </a:solidFill>
          </a:ln>
          <a:effectLst/>
        </p:spPr>
        <p:txBody>
          <a:bodyPr vert="horz" lIns="313502" tIns="156751" rIns="313502" bIns="156751" rtlCol="0" anchor="b">
            <a:noAutofit/>
          </a:bodyPr>
          <a:lstStyle>
            <a:lvl1pPr marL="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8200" b="1" kern="1200">
                <a:solidFill>
                  <a:srgbClr val="191B5E"/>
                </a:solidFill>
                <a:latin typeface="+mn-lt"/>
                <a:ea typeface="+mn-ea"/>
                <a:cs typeface="+mn-cs"/>
              </a:defRPr>
            </a:lvl1pPr>
            <a:lvl2pPr marL="156751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ln>
                  <a:solidFill>
                    <a:srgbClr val="FFFFFF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Models</a:t>
            </a:r>
            <a:endParaRPr lang="en-US" sz="6000" dirty="0">
              <a:ln>
                <a:solidFill>
                  <a:srgbClr val="FFFFFF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2913172" y="5741043"/>
            <a:ext cx="4180924" cy="1173638"/>
          </a:xfrm>
          <a:solidFill>
            <a:srgbClr val="000D36"/>
          </a:solidFill>
          <a:ln w="76200" cmpd="sng">
            <a:solidFill>
              <a:srgbClr val="000036"/>
            </a:solidFill>
          </a:ln>
        </p:spPr>
        <p:txBody>
          <a:bodyPr>
            <a:noAutofit/>
          </a:bodyPr>
          <a:lstStyle/>
          <a:p>
            <a:r>
              <a:rPr lang="en-US" sz="6000" dirty="0" smtClean="0">
                <a:ln>
                  <a:solidFill>
                    <a:srgbClr val="FFFFFF"/>
                  </a:solidFill>
                </a:ln>
                <a:solidFill>
                  <a:srgbClr val="C4BD97"/>
                </a:solidFill>
              </a:rPr>
              <a:t>Simulator</a:t>
            </a:r>
            <a:endParaRPr lang="en-US" sz="6000" dirty="0">
              <a:ln>
                <a:solidFill>
                  <a:srgbClr val="FFFFFF"/>
                </a:solidFill>
              </a:ln>
              <a:solidFill>
                <a:srgbClr val="C4BD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12853"/>
      </p:ext>
    </p:extLst>
  </p:cSld>
  <p:clrMapOvr>
    <a:masterClrMapping/>
  </p:clrMapOvr>
</p:sld>
</file>

<file path=ppt/theme/theme1.xml><?xml version="1.0" encoding="utf-8"?>
<a:theme xmlns:a="http://schemas.openxmlformats.org/drawingml/2006/main" name="CU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CUAS.thmx</Template>
  <TotalTime>203</TotalTime>
  <Words>22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CUAS</vt:lpstr>
      <vt:lpstr>Modeling Workload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Goodrich</dc:creator>
  <cp:lastModifiedBy>Michael Goodrich</cp:lastModifiedBy>
  <cp:revision>13</cp:revision>
  <dcterms:created xsi:type="dcterms:W3CDTF">2014-01-27T18:14:01Z</dcterms:created>
  <dcterms:modified xsi:type="dcterms:W3CDTF">2014-01-28T20:07:38Z</dcterms:modified>
</cp:coreProperties>
</file>