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8" r:id="rId2"/>
    <p:sldId id="309" r:id="rId3"/>
    <p:sldId id="285" r:id="rId4"/>
    <p:sldId id="312" r:id="rId5"/>
    <p:sldId id="313" r:id="rId6"/>
    <p:sldId id="315" r:id="rId7"/>
    <p:sldId id="317" r:id="rId8"/>
    <p:sldId id="316"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B5E"/>
    <a:srgbClr val="191B53"/>
    <a:srgbClr val="191B4F"/>
    <a:srgbClr val="191B4A"/>
    <a:srgbClr val="181A48"/>
    <a:srgbClr val="243063"/>
    <a:srgbClr val="000054"/>
    <a:srgbClr val="1B2349"/>
    <a:srgbClr val="1A1C47"/>
    <a:srgbClr val="1A1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99" autoAdjust="0"/>
    <p:restoredTop sz="82039" autoAdjust="0"/>
  </p:normalViewPr>
  <p:slideViewPr>
    <p:cSldViewPr snapToObjects="1">
      <p:cViewPr varScale="1">
        <p:scale>
          <a:sx n="131" d="100"/>
          <a:sy n="131" d="100"/>
        </p:scale>
        <p:origin x="-21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5BB6C9-9EB7-3A4E-A583-884C369CBAAC}" type="datetimeFigureOut">
              <a:rPr lang="en-US" smtClean="0"/>
              <a:t>12/4/13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8C3760-D758-6F4E-BB44-5AD29F8D3BDE}" type="slidenum">
              <a:rPr lang="en-US" smtClean="0"/>
              <a:t>‹#›</a:t>
            </a:fld>
            <a:endParaRPr lang="en-US"/>
          </a:p>
        </p:txBody>
      </p:sp>
    </p:spTree>
    <p:extLst>
      <p:ext uri="{BB962C8B-B14F-4D97-AF65-F5344CB8AC3E}">
        <p14:creationId xmlns:p14="http://schemas.microsoft.com/office/powerpoint/2010/main" val="74264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138516-6C4E-5E40-ACF9-183F75650A9C}" type="datetimeFigureOut">
              <a:rPr lang="en-US" smtClean="0"/>
              <a:t>12/4/13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51E89A-8E65-C34A-8DD6-947F34FD4869}" type="slidenum">
              <a:rPr lang="en-US" smtClean="0"/>
              <a:t>‹#›</a:t>
            </a:fld>
            <a:endParaRPr lang="en-US"/>
          </a:p>
        </p:txBody>
      </p:sp>
    </p:spTree>
    <p:extLst>
      <p:ext uri="{BB962C8B-B14F-4D97-AF65-F5344CB8AC3E}">
        <p14:creationId xmlns:p14="http://schemas.microsoft.com/office/powerpoint/2010/main" val="33539562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Little’s law measures</a:t>
            </a:r>
            <a:r>
              <a:rPr lang="en-US" baseline="0" dirty="0" smtClean="0"/>
              <a:t> throughput of systems. It is often used to tune factories so they can produce more goods.</a:t>
            </a:r>
          </a:p>
          <a:p>
            <a:endParaRPr lang="en-US" baseline="0" dirty="0" smtClean="0"/>
          </a:p>
          <a:p>
            <a:r>
              <a:rPr lang="en-US" baseline="0" dirty="0" smtClean="0"/>
              <a:t>Three components to little’s law:</a:t>
            </a:r>
          </a:p>
          <a:p>
            <a:r>
              <a:rPr lang="en-US" baseline="0" dirty="0" smtClean="0"/>
              <a:t>I is the average number of orders waiting to be processed.</a:t>
            </a:r>
          </a:p>
          <a:p>
            <a:r>
              <a:rPr lang="en-US" baseline="0" dirty="0" smtClean="0"/>
              <a:t>T is the average rate at which products leave.</a:t>
            </a:r>
          </a:p>
          <a:p>
            <a:r>
              <a:rPr lang="en-US" baseline="0" dirty="0" smtClean="0"/>
              <a:t>R is the average amount of time an order waits before it is processed.</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2</a:t>
            </a:fld>
            <a:endParaRPr lang="en-US"/>
          </a:p>
        </p:txBody>
      </p:sp>
    </p:spTree>
    <p:extLst>
      <p:ext uri="{BB962C8B-B14F-4D97-AF65-F5344CB8AC3E}">
        <p14:creationId xmlns:p14="http://schemas.microsoft.com/office/powerpoint/2010/main" val="147127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Shape 42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marL="171450" indent="-171450">
              <a:buFont typeface="Arial" panose="020B0604020202020204" pitchFamily="34" charset="0"/>
              <a:buChar char="•"/>
            </a:pPr>
            <a:r>
              <a:rPr lang="en-US" dirty="0" smtClean="0"/>
              <a:t>In</a:t>
            </a:r>
            <a:r>
              <a:rPr lang="en-US" baseline="0" dirty="0" smtClean="0"/>
              <a:t> our specific system, w</a:t>
            </a:r>
            <a:r>
              <a:rPr lang="en-US" dirty="0" smtClean="0"/>
              <a:t>e</a:t>
            </a:r>
            <a:r>
              <a:rPr lang="en-US" baseline="0" dirty="0" smtClean="0"/>
              <a:t> obtain workload metrics by watching the activity of the directed team graph.</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graph consists of the actors</a:t>
            </a:r>
            <a:r>
              <a:rPr lang="en-US" baseline="0" dirty="0" smtClean="0"/>
              <a:t> in the team, or system, and their channels of communication.</a:t>
            </a:r>
          </a:p>
          <a:p>
            <a:pPr marL="171450" indent="-171450">
              <a:buFont typeface="Arial" panose="020B0604020202020204" pitchFamily="34" charset="0"/>
              <a:buChar char="•"/>
            </a:pPr>
            <a:r>
              <a:rPr lang="en-US" baseline="0" dirty="0" smtClean="0"/>
              <a:t>Each agent is modeled by a state machine.</a:t>
            </a:r>
          </a:p>
          <a:p>
            <a:pPr marL="171450" indent="-171450">
              <a:buFont typeface="Arial" panose="020B0604020202020204" pitchFamily="34" charset="0"/>
              <a:buChar char="•"/>
            </a:pPr>
            <a:r>
              <a:rPr lang="en-US" baseline="0" dirty="0" smtClean="0"/>
              <a:t>Each communication channel is modeled by a wire from one actor to another.</a:t>
            </a:r>
          </a:p>
        </p:txBody>
      </p:sp>
      <p:sp>
        <p:nvSpPr>
          <p:cNvPr id="422" name="Shape 42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Little’s law</a:t>
            </a:r>
            <a:r>
              <a:rPr lang="en-US" baseline="0" dirty="0" smtClean="0"/>
              <a:t> can also apply to state machines, and thereby the simulator we are using to model the </a:t>
            </a:r>
            <a:r>
              <a:rPr lang="en-US" baseline="0" dirty="0" err="1" smtClean="0"/>
              <a:t>WiSAR</a:t>
            </a:r>
            <a:r>
              <a:rPr lang="en-US" baseline="0" dirty="0" smtClean="0"/>
              <a:t> UAS.</a:t>
            </a:r>
          </a:p>
          <a:p>
            <a:endParaRPr lang="en-US" baseline="0" dirty="0" smtClean="0"/>
          </a:p>
          <a:p>
            <a:r>
              <a:rPr lang="en-US" baseline="0" dirty="0" smtClean="0"/>
              <a:t>A mapping between pieces of Little’s Law and appropriate aspects of a state machine is necessary.</a:t>
            </a:r>
          </a:p>
          <a:p>
            <a:endParaRPr lang="en-US" baseline="0" dirty="0" smtClean="0"/>
          </a:p>
          <a:p>
            <a:r>
              <a:rPr lang="en-US" dirty="0" smtClean="0"/>
              <a:t>Consider</a:t>
            </a:r>
          </a:p>
          <a:p>
            <a:r>
              <a:rPr lang="en-US" dirty="0" smtClean="0"/>
              <a:t>I is the average number</a:t>
            </a:r>
            <a:r>
              <a:rPr lang="en-US" baseline="0" dirty="0" smtClean="0"/>
              <a:t> of inputs on a state or system.</a:t>
            </a:r>
          </a:p>
          <a:p>
            <a:r>
              <a:rPr lang="en-US" baseline="0" dirty="0" smtClean="0"/>
              <a:t>T is the average rate at which outputs are generated.</a:t>
            </a:r>
          </a:p>
          <a:p>
            <a:r>
              <a:rPr lang="en-US" baseline="0" dirty="0" smtClean="0"/>
              <a:t>R is the average time an input waits before it is processed.</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4</a:t>
            </a:fld>
            <a:endParaRPr lang="en-US"/>
          </a:p>
        </p:txBody>
      </p:sp>
    </p:spTree>
    <p:extLst>
      <p:ext uri="{BB962C8B-B14F-4D97-AF65-F5344CB8AC3E}">
        <p14:creationId xmlns:p14="http://schemas.microsoft.com/office/powerpoint/2010/main" val="1079973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Interestingly</a:t>
            </a:r>
            <a:r>
              <a:rPr lang="en-US" baseline="0" dirty="0" smtClean="0"/>
              <a:t> there exists some correlation between these aspects of the sate machine and the workload metrics we have been measuring.</a:t>
            </a:r>
          </a:p>
        </p:txBody>
      </p:sp>
      <p:sp>
        <p:nvSpPr>
          <p:cNvPr id="4" name="Slide Number Placeholder 3"/>
          <p:cNvSpPr>
            <a:spLocks noGrp="1"/>
          </p:cNvSpPr>
          <p:nvPr>
            <p:ph type="sldNum" sz="quarter" idx="10"/>
          </p:nvPr>
        </p:nvSpPr>
        <p:spPr/>
        <p:txBody>
          <a:bodyPr/>
          <a:lstStyle/>
          <a:p>
            <a:fld id="{6E51E89A-8E65-C34A-8DD6-947F34FD4869}" type="slidenum">
              <a:rPr lang="en-US" smtClean="0"/>
              <a:t>5</a:t>
            </a:fld>
            <a:endParaRPr lang="en-US"/>
          </a:p>
        </p:txBody>
      </p:sp>
    </p:spTree>
    <p:extLst>
      <p:ext uri="{BB962C8B-B14F-4D97-AF65-F5344CB8AC3E}">
        <p14:creationId xmlns:p14="http://schemas.microsoft.com/office/powerpoint/2010/main" val="3023413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the average number of inputs, corresponds heavily with how we have been measuring resource workload.</a:t>
            </a:r>
          </a:p>
          <a:p>
            <a:endParaRPr lang="en-US" baseline="0" dirty="0" smtClean="0"/>
          </a:p>
          <a:p>
            <a:r>
              <a:rPr lang="en-US" baseline="0" dirty="0" smtClean="0"/>
              <a:t>Channel conflicts, or the number of competing inputs an actor receives, currently governs our measure of resource workload.</a:t>
            </a:r>
          </a:p>
          <a:p>
            <a:endParaRPr lang="en-US" baseline="0" dirty="0" smtClean="0"/>
          </a:p>
          <a:p>
            <a:r>
              <a:rPr lang="en-US" baseline="0" dirty="0" smtClean="0"/>
              <a:t>You may notice that this number and the total number of inputs is similar and actually the same when you disregard the average which could easily be made once the metrics are gathered.</a:t>
            </a:r>
            <a:endParaRPr lang="en-US" dirty="0"/>
          </a:p>
        </p:txBody>
      </p:sp>
      <p:sp>
        <p:nvSpPr>
          <p:cNvPr id="4" name="Slide Number Placeholder 3"/>
          <p:cNvSpPr>
            <a:spLocks noGrp="1"/>
          </p:cNvSpPr>
          <p:nvPr>
            <p:ph type="sldNum" sz="quarter" idx="10"/>
          </p:nvPr>
        </p:nvSpPr>
        <p:spPr/>
        <p:txBody>
          <a:bodyPr/>
          <a:lstStyle/>
          <a:p>
            <a:fld id="{6E51E89A-8E65-C34A-8DD6-947F34FD4869}" type="slidenum">
              <a:rPr lang="en-US" smtClean="0"/>
              <a:t>6</a:t>
            </a:fld>
            <a:endParaRPr lang="en-US"/>
          </a:p>
        </p:txBody>
      </p:sp>
    </p:spTree>
    <p:extLst>
      <p:ext uri="{BB962C8B-B14F-4D97-AF65-F5344CB8AC3E}">
        <p14:creationId xmlns:p14="http://schemas.microsoft.com/office/powerpoint/2010/main" val="229894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 the average rate at which outputs are generated, corresponds to temporal workload.</a:t>
            </a:r>
          </a:p>
          <a:p>
            <a:endParaRPr lang="en-US" baseline="0" dirty="0" smtClean="0"/>
          </a:p>
          <a:p>
            <a:r>
              <a:rPr lang="en-US" baseline="0" dirty="0" smtClean="0"/>
              <a:t>Temporal workload is currently measured as the amount of time it takes an actor to transition which implies outputs since outputs become active after the transition is made.</a:t>
            </a:r>
          </a:p>
          <a:p>
            <a:endParaRPr lang="en-US" baseline="0" dirty="0" smtClean="0"/>
          </a:p>
          <a:p>
            <a:r>
              <a:rPr lang="en-US" baseline="0" dirty="0" smtClean="0"/>
              <a:t>The temporal workload measurement could therefore be called the rate at which outputs are generated, which is the same as T.</a:t>
            </a:r>
            <a:endParaRPr lang="en-US" baseline="0" dirty="0" smtClean="0"/>
          </a:p>
        </p:txBody>
      </p:sp>
      <p:sp>
        <p:nvSpPr>
          <p:cNvPr id="4" name="Slide Number Placeholder 3"/>
          <p:cNvSpPr>
            <a:spLocks noGrp="1"/>
          </p:cNvSpPr>
          <p:nvPr>
            <p:ph type="sldNum" sz="quarter" idx="10"/>
          </p:nvPr>
        </p:nvSpPr>
        <p:spPr/>
        <p:txBody>
          <a:bodyPr/>
          <a:lstStyle/>
          <a:p>
            <a:fld id="{6E51E89A-8E65-C34A-8DD6-947F34FD4869}" type="slidenum">
              <a:rPr lang="en-US" smtClean="0"/>
              <a:t>7</a:t>
            </a:fld>
            <a:endParaRPr lang="en-US"/>
          </a:p>
        </p:txBody>
      </p:sp>
    </p:spTree>
    <p:extLst>
      <p:ext uri="{BB962C8B-B14F-4D97-AF65-F5344CB8AC3E}">
        <p14:creationId xmlns:p14="http://schemas.microsoft.com/office/powerpoint/2010/main" val="399267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R,</a:t>
            </a:r>
            <a:r>
              <a:rPr lang="en-US" baseline="0" dirty="0" smtClean="0"/>
              <a:t> </a:t>
            </a:r>
            <a:r>
              <a:rPr lang="en-US" baseline="0" dirty="0" smtClean="0"/>
              <a:t>the average time an input waits before it is processed, does not seem to correspond to decision workload.</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Decision workload currently measures the number of transitions available to an actor at a</a:t>
            </a:r>
            <a:r>
              <a:rPr lang="en-US" baseline="0" dirty="0" smtClean="0"/>
              <a:t> given state. The effect is an attempt at measuring how difficult it is for the actor to decide what to do next.</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While the wait time of an input could also  be indicative of how difficult it may be to make a transition, the way we measure decision workload would not produce a value that equals R.</a:t>
            </a:r>
            <a:endParaRPr lang="en-US" dirty="0" smtClean="0"/>
          </a:p>
        </p:txBody>
      </p:sp>
      <p:sp>
        <p:nvSpPr>
          <p:cNvPr id="4" name="Slide Number Placeholder 3"/>
          <p:cNvSpPr>
            <a:spLocks noGrp="1"/>
          </p:cNvSpPr>
          <p:nvPr>
            <p:ph type="sldNum" sz="quarter" idx="10"/>
          </p:nvPr>
        </p:nvSpPr>
        <p:spPr/>
        <p:txBody>
          <a:bodyPr/>
          <a:lstStyle/>
          <a:p>
            <a:fld id="{6E51E89A-8E65-C34A-8DD6-947F34FD4869}" type="slidenum">
              <a:rPr lang="en-US" smtClean="0"/>
              <a:t>8</a:t>
            </a:fld>
            <a:endParaRPr lang="en-US"/>
          </a:p>
        </p:txBody>
      </p:sp>
    </p:spTree>
    <p:extLst>
      <p:ext uri="{BB962C8B-B14F-4D97-AF65-F5344CB8AC3E}">
        <p14:creationId xmlns:p14="http://schemas.microsoft.com/office/powerpoint/2010/main" val="170402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1828800" y="3142113"/>
            <a:ext cx="6629400" cy="1470025"/>
          </a:xfrm>
        </p:spPr>
        <p:txBody>
          <a:bodyPr wrap="square">
            <a:noAutofit/>
          </a:bodyPr>
          <a:lstStyle>
            <a:lvl1pPr algn="r">
              <a:defRPr>
                <a:solidFill>
                  <a:srgbClr val="191B5E"/>
                </a:solidFill>
              </a:defRPr>
            </a:lvl1pPr>
          </a:lstStyle>
          <a:p>
            <a:pPr algn="r">
              <a:lnSpc>
                <a:spcPts val="4000"/>
              </a:lnSpc>
            </a:pPr>
            <a:r>
              <a:rPr lang="en-US" sz="4300" smtClean="0">
                <a:solidFill>
                  <a:srgbClr val="191B5E"/>
                </a:solidFill>
                <a:latin typeface="Calibri"/>
                <a:cs typeface="Calibri"/>
              </a:rPr>
              <a:t>Click to edit Master title style</a:t>
            </a:r>
            <a:endParaRPr lang="en-US" sz="4300" dirty="0">
              <a:solidFill>
                <a:srgbClr val="191B5E"/>
              </a:solidFill>
              <a:latin typeface="Calibri"/>
              <a:cs typeface="Calibri"/>
            </a:endParaRPr>
          </a:p>
        </p:txBody>
      </p:sp>
      <p:sp>
        <p:nvSpPr>
          <p:cNvPr id="8" name="Subtitle 2"/>
          <p:cNvSpPr>
            <a:spLocks noGrp="1"/>
          </p:cNvSpPr>
          <p:nvPr>
            <p:ph type="subTitle" idx="1"/>
          </p:nvPr>
        </p:nvSpPr>
        <p:spPr>
          <a:xfrm>
            <a:off x="2669940" y="4800600"/>
            <a:ext cx="5788260" cy="1143000"/>
          </a:xfrm>
        </p:spPr>
        <p:txBody>
          <a:bodyPr>
            <a:normAutofit/>
          </a:bodyPr>
          <a:lstStyle>
            <a:lvl1pPr marL="0" indent="0" algn="r">
              <a:buNone/>
              <a:defRPr>
                <a:solidFill>
                  <a:schemeClr val="bg1">
                    <a:lumMod val="50000"/>
                  </a:schemeClr>
                </a:solidFill>
              </a:defRPr>
            </a:lvl1pPr>
          </a:lstStyle>
          <a:p>
            <a:pPr algn="r">
              <a:lnSpc>
                <a:spcPts val="2400"/>
              </a:lnSpc>
            </a:pPr>
            <a:r>
              <a:rPr lang="en-US" sz="2800" smtClean="0"/>
              <a:t>Click to edit Master subtitle style</a:t>
            </a:r>
            <a:endParaRPr lang="en-US" sz="2800" dirty="0"/>
          </a:p>
        </p:txBody>
      </p:sp>
      <p:pic>
        <p:nvPicPr>
          <p:cNvPr id="9" name="Picture 8" descr="C-UASfinalppt_2.png"/>
          <p:cNvPicPr>
            <a:picLocks noChangeAspect="1"/>
          </p:cNvPicPr>
          <p:nvPr/>
        </p:nvPicPr>
        <p:blipFill>
          <a:blip r:embed="rId2"/>
          <a:stretch>
            <a:fillRect/>
          </a:stretch>
        </p:blipFill>
        <p:spPr>
          <a:xfrm>
            <a:off x="1066800" y="1676400"/>
            <a:ext cx="3449682" cy="1125601"/>
          </a:xfrm>
          <a:prstGeom prst="rect">
            <a:avLst/>
          </a:prstGeom>
        </p:spPr>
      </p:pic>
      <p:cxnSp>
        <p:nvCxnSpPr>
          <p:cNvPr id="10" name="Straight Connector 9"/>
          <p:cNvCxnSpPr/>
          <p:nvPr/>
        </p:nvCxnSpPr>
        <p:spPr>
          <a:xfrm>
            <a:off x="1066800" y="3124200"/>
            <a:ext cx="7391400" cy="0"/>
          </a:xfrm>
          <a:prstGeom prst="line">
            <a:avLst/>
          </a:prstGeom>
          <a:ln w="3175" cap="flat" cmpd="sng" algn="ctr">
            <a:solidFill>
              <a:srgbClr val="191B5E"/>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191B5E"/>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solidFill>
                  <a:srgbClr val="191B5E"/>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cxnSp>
        <p:nvCxnSpPr>
          <p:cNvPr id="8" name="Straight Connector 7"/>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0" name="Picture 9"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91B5E"/>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7" name="Picture 6"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4"/>
          </a:xfrm>
        </p:spPr>
        <p:txBody>
          <a:bodyPr/>
          <a:lstStyle>
            <a:lvl1pPr>
              <a:defRPr>
                <a:solidFill>
                  <a:srgbClr val="191B5E"/>
                </a:solidFill>
              </a:defRPr>
            </a:lvl1pPr>
            <a:lvl2pPr>
              <a:defRPr>
                <a:solidFill>
                  <a:srgbClr val="191B5E"/>
                </a:solidFill>
              </a:defRPr>
            </a:lvl2pPr>
            <a:lvl3pPr>
              <a:defRPr>
                <a:solidFill>
                  <a:srgbClr val="191B5E"/>
                </a:solidFill>
              </a:defRPr>
            </a:lvl3pPr>
            <a:lvl4pPr>
              <a:defRPr>
                <a:solidFill>
                  <a:srgbClr val="191B5E"/>
                </a:solidFill>
              </a:defRPr>
            </a:lvl4pPr>
            <a:lvl5pPr>
              <a:defRPr>
                <a:solidFill>
                  <a:srgbClr val="191B5E"/>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sp>
        <p:nvSpPr>
          <p:cNvPr id="7" name="Title 1"/>
          <p:cNvSpPr>
            <a:spLocks noGrp="1"/>
          </p:cNvSpPr>
          <p:nvPr>
            <p:ph type="ctrTitle"/>
          </p:nvPr>
        </p:nvSpPr>
        <p:spPr>
          <a:xfrm>
            <a:off x="457200" y="130175"/>
            <a:ext cx="8229600" cy="860425"/>
          </a:xfrm>
        </p:spPr>
        <p:txBody>
          <a:bodyPr>
            <a:normAutofit/>
          </a:bodyPr>
          <a:lstStyle>
            <a:lvl1pPr>
              <a:lnSpc>
                <a:spcPts val="4000"/>
              </a:lnSpc>
              <a:defRPr sz="4300">
                <a:solidFill>
                  <a:srgbClr val="191B5E"/>
                </a:solidFill>
              </a:defRPr>
            </a:lvl1pPr>
          </a:lstStyle>
          <a:p>
            <a:r>
              <a:rPr lang="en-US" smtClean="0"/>
              <a:t>Click to edit Master title style</a:t>
            </a:r>
            <a:endParaRPr lang="en-US" dirty="0"/>
          </a:p>
        </p:txBody>
      </p:sp>
      <p:cxnSp>
        <p:nvCxnSpPr>
          <p:cNvPr id="9" name="Straight Connector 8"/>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rgbClr val="191B5E"/>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0303D5-BFAE-BF45-A6DE-E2DC10F811E7}" type="datetimeFigureOut">
              <a:rPr lang="en-US" smtClean="0"/>
              <a:t>12/4/13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5CDB65-6EFA-E843-8801-691FF1BE9754}" type="slidenum">
              <a:rPr lang="en-US" smtClean="0"/>
              <a:t>‹#›</a:t>
            </a:fld>
            <a:endParaRPr lang="en-US"/>
          </a:p>
        </p:txBody>
      </p:sp>
      <p:pic>
        <p:nvPicPr>
          <p:cNvPr id="7" name="Picture 6" descr="C-UASfinalppt_2.png"/>
          <p:cNvPicPr>
            <a:picLocks noChangeAspect="1"/>
          </p:cNvPicPr>
          <p:nvPr/>
        </p:nvPicPr>
        <p:blipFill>
          <a:blip r:embed="rId2"/>
          <a:stretch>
            <a:fillRect/>
          </a:stretch>
        </p:blipFill>
        <p:spPr>
          <a:xfrm>
            <a:off x="734887" y="1762980"/>
            <a:ext cx="3449682" cy="11256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219200"/>
            <a:ext cx="8229600" cy="4906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07454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solidFill>
                  <a:srgbClr val="191B5E"/>
                </a:solidFill>
              </a:defRPr>
            </a:lvl1pPr>
            <a:lvl2pPr>
              <a:defRPr sz="2400">
                <a:solidFill>
                  <a:srgbClr val="191B5E"/>
                </a:solidFill>
              </a:defRPr>
            </a:lvl2pPr>
            <a:lvl3pPr>
              <a:defRPr sz="2000">
                <a:solidFill>
                  <a:srgbClr val="191B5E"/>
                </a:solidFill>
              </a:defRPr>
            </a:lvl3pPr>
            <a:lvl4pPr>
              <a:defRPr sz="1800">
                <a:solidFill>
                  <a:srgbClr val="191B5E"/>
                </a:solidFill>
              </a:defRPr>
            </a:lvl4pPr>
            <a:lvl5pPr>
              <a:defRPr sz="1800">
                <a:solidFill>
                  <a:srgbClr val="191B5E"/>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cxnSp>
        <p:nvCxnSpPr>
          <p:cNvPr id="9" name="Straight Connector 8"/>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0" name="Picture 9"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1" name="Picture 10"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extLst>
      <p:ext uri="{BB962C8B-B14F-4D97-AF65-F5344CB8AC3E}">
        <p14:creationId xmlns:p14="http://schemas.microsoft.com/office/powerpoint/2010/main" val="259227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B5E"/>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191B5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solidFill>
                  <a:srgbClr val="191B5E"/>
                </a:solidFill>
              </a:defRPr>
            </a:lvl1pPr>
            <a:lvl2pPr>
              <a:defRPr sz="2000">
                <a:solidFill>
                  <a:srgbClr val="191B5E"/>
                </a:solidFill>
              </a:defRPr>
            </a:lvl2pPr>
            <a:lvl3pPr>
              <a:defRPr sz="1800">
                <a:solidFill>
                  <a:srgbClr val="191B5E"/>
                </a:solidFill>
              </a:defRPr>
            </a:lvl3pPr>
            <a:lvl4pPr>
              <a:defRPr sz="1600">
                <a:solidFill>
                  <a:srgbClr val="191B5E"/>
                </a:solidFill>
              </a:defRPr>
            </a:lvl4pPr>
            <a:lvl5pPr>
              <a:defRPr sz="1600">
                <a:solidFill>
                  <a:srgbClr val="191B5E"/>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5CDB65-6EFA-E843-8801-691FF1BE9754}" type="slidenum">
              <a:rPr lang="en-US" smtClean="0"/>
              <a:t>‹#›</a:t>
            </a:fld>
            <a:endParaRPr lang="en-US"/>
          </a:p>
        </p:txBody>
      </p:sp>
      <p:cxnSp>
        <p:nvCxnSpPr>
          <p:cNvPr id="11" name="Straight Connector 10"/>
          <p:cNvCxnSpPr/>
          <p:nvPr/>
        </p:nvCxnSpPr>
        <p:spPr>
          <a:xfrm>
            <a:off x="457200" y="1415925"/>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12" name="Picture 11"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13" name="Picture 12"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lvl1pPr>
              <a:defRPr>
                <a:solidFill>
                  <a:srgbClr val="191B5E"/>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5CDB65-6EFA-E843-8801-691FF1BE9754}" type="slidenum">
              <a:rPr lang="en-US" smtClean="0"/>
              <a:t>‹#›</a:t>
            </a:fld>
            <a:endParaRPr lang="en-US"/>
          </a:p>
        </p:txBody>
      </p:sp>
      <p:cxnSp>
        <p:nvCxnSpPr>
          <p:cNvPr id="7" name="Straight Connector 6"/>
          <p:cNvCxnSpPr/>
          <p:nvPr/>
        </p:nvCxnSpPr>
        <p:spPr>
          <a:xfrm>
            <a:off x="457200" y="990600"/>
            <a:ext cx="8229600" cy="1713"/>
          </a:xfrm>
          <a:prstGeom prst="line">
            <a:avLst/>
          </a:prstGeom>
          <a:ln w="3175" cap="flat" cmpd="sng" algn="ctr">
            <a:solidFill>
              <a:srgbClr val="1A1C47"/>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pic>
        <p:nvPicPr>
          <p:cNvPr id="8" name="Picture 7"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9" name="Picture 8"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5CDB65-6EFA-E843-8801-691FF1BE9754}" type="slidenum">
              <a:rPr lang="en-US" smtClean="0"/>
              <a:t>‹#›</a:t>
            </a:fld>
            <a:endParaRPr lang="en-US"/>
          </a:p>
        </p:txBody>
      </p:sp>
      <p:pic>
        <p:nvPicPr>
          <p:cNvPr id="6" name="Picture 5"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5" name="Picture 4"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339096"/>
            <a:ext cx="1524000" cy="44270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191B5E"/>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rgbClr val="191B5E"/>
                </a:solidFill>
              </a:defRPr>
            </a:lvl1pPr>
            <a:lvl2pPr>
              <a:defRPr sz="2800">
                <a:solidFill>
                  <a:srgbClr val="191B5E"/>
                </a:solidFill>
              </a:defRPr>
            </a:lvl2pPr>
            <a:lvl3pPr>
              <a:defRPr sz="2400">
                <a:solidFill>
                  <a:srgbClr val="191B5E"/>
                </a:solidFill>
              </a:defRPr>
            </a:lvl3pPr>
            <a:lvl4pPr>
              <a:defRPr sz="2000">
                <a:solidFill>
                  <a:srgbClr val="191B5E"/>
                </a:solidFill>
              </a:defRPr>
            </a:lvl4pPr>
            <a:lvl5pPr>
              <a:defRPr sz="2000">
                <a:solidFill>
                  <a:srgbClr val="191B5E"/>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solidFill>
                  <a:srgbClr val="191B5E"/>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5CDB65-6EFA-E843-8801-691FF1BE9754}" type="slidenum">
              <a:rPr lang="en-US" smtClean="0"/>
              <a:t>‹#›</a:t>
            </a:fld>
            <a:endParaRPr lang="en-US"/>
          </a:p>
        </p:txBody>
      </p:sp>
      <p:pic>
        <p:nvPicPr>
          <p:cNvPr id="9" name="Picture 8" descr="logo-transparen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324600"/>
            <a:ext cx="1524000" cy="442704"/>
          </a:xfrm>
          <a:prstGeom prst="rect">
            <a:avLst/>
          </a:prstGeom>
        </p:spPr>
      </p:pic>
      <p:pic>
        <p:nvPicPr>
          <p:cNvPr id="8" name="Picture 7" descr="logo-transpar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896"/>
            <a:ext cx="1524000" cy="44270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303D5-BFAE-BF45-A6DE-E2DC10F811E7}" type="datetimeFigureOut">
              <a:rPr lang="en-US" smtClean="0"/>
              <a:t>12/4/13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5CDB65-6EFA-E843-8801-691FF1BE9754}" type="slidenum">
              <a:rPr lang="en-US" smtClean="0"/>
              <a:t>‹#›</a:t>
            </a:fld>
            <a:endParaRPr lang="en-US"/>
          </a:p>
        </p:txBody>
      </p:sp>
      <p:pic>
        <p:nvPicPr>
          <p:cNvPr id="7" name="Picture 6" descr="C-UAS_finalppt_1.jpg"/>
          <p:cNvPicPr>
            <a:picLocks noChangeAspect="1"/>
          </p:cNvPicPr>
          <p:nvPr/>
        </p:nvPicPr>
        <p:blipFill>
          <a:blip r:embed="rId14"/>
          <a:stretch>
            <a:fillRect/>
          </a:stretch>
        </p:blipFill>
        <p:spPr>
          <a:xfrm>
            <a:off x="0" y="0"/>
            <a:ext cx="9144000" cy="6858000"/>
          </a:xfrm>
          <a:prstGeom prst="rect">
            <a:avLst/>
          </a:prstGeom>
        </p:spPr>
      </p:pic>
      <p:pic>
        <p:nvPicPr>
          <p:cNvPr id="8" name="Picture 7" descr="C-UAS_finalppt_1.jpg"/>
          <p:cNvPicPr>
            <a:picLocks noChangeAspect="1"/>
          </p:cNvPicPr>
          <p:nvPr userDrawn="1"/>
        </p:nvPicPr>
        <p:blipFill>
          <a:blip r:embed="rId14"/>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Notes On Throughput</a:t>
            </a:r>
            <a:endParaRPr lang="en-US" dirty="0"/>
          </a:p>
        </p:txBody>
      </p:sp>
      <p:sp>
        <p:nvSpPr>
          <p:cNvPr id="5" name="Subtitle 2"/>
          <p:cNvSpPr>
            <a:spLocks noGrp="1"/>
          </p:cNvSpPr>
          <p:nvPr>
            <p:ph type="subTitle" idx="1"/>
          </p:nvPr>
        </p:nvSpPr>
        <p:spPr>
          <a:xfrm>
            <a:off x="2667000" y="4267200"/>
            <a:ext cx="6781800" cy="2209800"/>
          </a:xfrm>
        </p:spPr>
        <p:txBody>
          <a:bodyPr>
            <a:noAutofit/>
          </a:bodyPr>
          <a:lstStyle/>
          <a:p>
            <a:pPr lvl="0" algn="ctr">
              <a:spcBef>
                <a:spcPts val="300"/>
              </a:spcBef>
              <a:buClr>
                <a:srgbClr val="6DB7D7"/>
              </a:buClr>
              <a:buSzPct val="25000"/>
            </a:pPr>
            <a:r>
              <a:rPr lang="en-US" dirty="0" smtClean="0">
                <a:solidFill>
                  <a:srgbClr val="888888"/>
                </a:solidFill>
                <a:latin typeface="Arial"/>
                <a:ea typeface="Arial"/>
                <a:cs typeface="Arial"/>
                <a:sym typeface="Arial"/>
              </a:rPr>
              <a:t>Mike Goodrich, Eric Mercer</a:t>
            </a:r>
          </a:p>
          <a:p>
            <a:pPr lvl="0" algn="ctr">
              <a:spcBef>
                <a:spcPts val="300"/>
              </a:spcBef>
              <a:buClr>
                <a:srgbClr val="6DB7D7"/>
              </a:buClr>
              <a:buSzPct val="25000"/>
            </a:pPr>
            <a:r>
              <a:rPr lang="en-US" dirty="0" smtClean="0">
                <a:solidFill>
                  <a:srgbClr val="888888"/>
                </a:solidFill>
                <a:latin typeface="Arial"/>
                <a:ea typeface="Arial"/>
                <a:cs typeface="Arial"/>
                <a:sym typeface="Arial"/>
              </a:rPr>
              <a:t>TJ Gledhill, Robert </a:t>
            </a:r>
            <a:r>
              <a:rPr lang="en-US" dirty="0" err="1" smtClean="0">
                <a:solidFill>
                  <a:srgbClr val="888888"/>
                </a:solidFill>
                <a:latin typeface="Arial"/>
                <a:ea typeface="Arial"/>
                <a:cs typeface="Arial"/>
                <a:sym typeface="Arial"/>
              </a:rPr>
              <a:t>Ivie</a:t>
            </a:r>
            <a:r>
              <a:rPr lang="en-US" dirty="0" smtClean="0">
                <a:solidFill>
                  <a:srgbClr val="888888"/>
                </a:solidFill>
                <a:latin typeface="Arial"/>
                <a:ea typeface="Arial"/>
                <a:cs typeface="Arial"/>
                <a:sym typeface="Arial"/>
              </a:rPr>
              <a:t>, Jared Moore</a:t>
            </a:r>
          </a:p>
          <a:p>
            <a:pPr lvl="0" algn="ctr">
              <a:spcBef>
                <a:spcPts val="300"/>
              </a:spcBef>
              <a:buClr>
                <a:srgbClr val="6DB7D7"/>
              </a:buClr>
              <a:buSzPct val="25000"/>
            </a:pPr>
            <a:r>
              <a:rPr lang="en-US" dirty="0" smtClean="0">
                <a:solidFill>
                  <a:srgbClr val="888888"/>
                </a:solidFill>
                <a:latin typeface="Arial"/>
                <a:ea typeface="Arial"/>
                <a:cs typeface="Arial"/>
                <a:sym typeface="Arial"/>
              </a:rPr>
              <a:t>Brigham Young University</a:t>
            </a:r>
            <a:endParaRPr lang="en-US" dirty="0">
              <a:solidFill>
                <a:srgbClr val="888888"/>
              </a:solidFill>
              <a:latin typeface="Arial"/>
              <a:ea typeface="Arial"/>
              <a:cs typeface="Arial"/>
              <a:sym typeface="Arial"/>
            </a:endParaRPr>
          </a:p>
        </p:txBody>
      </p:sp>
    </p:spTree>
    <p:extLst>
      <p:ext uri="{BB962C8B-B14F-4D97-AF65-F5344CB8AC3E}">
        <p14:creationId xmlns:p14="http://schemas.microsoft.com/office/powerpoint/2010/main" val="405768772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524000" y="1923702"/>
            <a:ext cx="6163758" cy="4348626"/>
            <a:chOff x="1524000" y="1923702"/>
            <a:chExt cx="6163758" cy="4348626"/>
          </a:xfrm>
        </p:grpSpPr>
        <p:sp>
          <p:nvSpPr>
            <p:cNvPr id="4" name="Rectangle 3"/>
            <p:cNvSpPr/>
            <p:nvPr/>
          </p:nvSpPr>
          <p:spPr>
            <a:xfrm>
              <a:off x="3015949" y="5205528"/>
              <a:ext cx="3200400" cy="1066800"/>
            </a:xfrm>
            <a:prstGeom prst="rect">
              <a:avLst/>
            </a:prstGeom>
            <a:solidFill>
              <a:schemeClr val="tx1">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7" name="Right Triangle 6"/>
            <p:cNvSpPr/>
            <p:nvPr/>
          </p:nvSpPr>
          <p:spPr>
            <a:xfrm>
              <a:off x="3015949" y="4590702"/>
              <a:ext cx="1066800" cy="614825"/>
            </a:xfrm>
            <a:prstGeom prst="rtTriangle">
              <a:avLst/>
            </a:prstGeom>
            <a:solidFill>
              <a:schemeClr val="tx1">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9" name="Right Triangle 8"/>
            <p:cNvSpPr/>
            <p:nvPr/>
          </p:nvSpPr>
          <p:spPr>
            <a:xfrm>
              <a:off x="4082749" y="4590703"/>
              <a:ext cx="1066800" cy="614825"/>
            </a:xfrm>
            <a:prstGeom prst="rtTriangle">
              <a:avLst/>
            </a:prstGeom>
            <a:solidFill>
              <a:schemeClr val="tx1">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sp>
          <p:nvSpPr>
            <p:cNvPr id="11" name="Trapezoid 10"/>
            <p:cNvSpPr/>
            <p:nvPr/>
          </p:nvSpPr>
          <p:spPr>
            <a:xfrm>
              <a:off x="5149549" y="3455638"/>
              <a:ext cx="1066800" cy="1749889"/>
            </a:xfrm>
            <a:prstGeom prst="trapezoid">
              <a:avLst/>
            </a:prstGeom>
            <a:solidFill>
              <a:schemeClr val="tx1">
                <a:lumMod val="50000"/>
                <a:lumOff val="5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920949" y="2647602"/>
              <a:ext cx="990600" cy="685800"/>
            </a:xfrm>
            <a:prstGeom prst="ellipse">
              <a:avLst/>
            </a:prstGeom>
            <a:solidFill>
              <a:schemeClr val="tx1">
                <a:lumMod val="50000"/>
                <a:lumOff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082749" y="2457102"/>
              <a:ext cx="1485900" cy="876300"/>
            </a:xfrm>
            <a:prstGeom prst="ellipse">
              <a:avLst/>
            </a:prstGeom>
            <a:solidFill>
              <a:schemeClr val="tx1">
                <a:lumMod val="50000"/>
                <a:lumOff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73147" y="1923702"/>
              <a:ext cx="1905000" cy="1066800"/>
            </a:xfrm>
            <a:prstGeom prst="ellipse">
              <a:avLst/>
            </a:prstGeom>
            <a:solidFill>
              <a:schemeClr val="tx1">
                <a:lumMod val="50000"/>
                <a:lumOff val="50000"/>
                <a:alpha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a:off x="1524000" y="5279116"/>
              <a:ext cx="1371600" cy="60437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ight Arrow 20"/>
            <p:cNvSpPr/>
            <p:nvPr/>
          </p:nvSpPr>
          <p:spPr>
            <a:xfrm>
              <a:off x="6316158" y="5279114"/>
              <a:ext cx="1371600" cy="60437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Curved Up Arrow 21"/>
            <p:cNvSpPr/>
            <p:nvPr/>
          </p:nvSpPr>
          <p:spPr>
            <a:xfrm>
              <a:off x="4191000" y="5546207"/>
              <a:ext cx="762000" cy="533399"/>
            </a:xfrm>
            <a:prstGeom prst="curvedUpArrow">
              <a:avLst>
                <a:gd name="adj1" fmla="val 50000"/>
                <a:gd name="adj2" fmla="val 50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Curved Up Arrow 25"/>
            <p:cNvSpPr/>
            <p:nvPr/>
          </p:nvSpPr>
          <p:spPr>
            <a:xfrm rot="10800000">
              <a:off x="4191000" y="5012808"/>
              <a:ext cx="762000" cy="533399"/>
            </a:xfrm>
            <a:prstGeom prst="curvedUpArrow">
              <a:avLst>
                <a:gd name="adj1" fmla="val 50000"/>
                <a:gd name="adj2" fmla="val 50000"/>
                <a:gd name="adj3" fmla="val 25000"/>
              </a:avLst>
            </a:prstGeom>
            <a:solidFill>
              <a:schemeClr val="tx1"/>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 name="Content Placeholder 1"/>
          <p:cNvSpPr>
            <a:spLocks noGrp="1"/>
          </p:cNvSpPr>
          <p:nvPr>
            <p:ph idx="1"/>
          </p:nvPr>
        </p:nvSpPr>
        <p:spPr>
          <a:xfrm>
            <a:off x="457200" y="1066800"/>
            <a:ext cx="8229600" cy="2362200"/>
          </a:xfrm>
        </p:spPr>
        <p:txBody>
          <a:bodyPr/>
          <a:lstStyle/>
          <a:p>
            <a:r>
              <a:rPr lang="en-US" dirty="0" smtClean="0"/>
              <a:t>R </a:t>
            </a:r>
            <a:r>
              <a:rPr lang="en-US" dirty="0"/>
              <a:t>= </a:t>
            </a:r>
            <a:r>
              <a:rPr lang="en-US" dirty="0" smtClean="0"/>
              <a:t>I/</a:t>
            </a:r>
            <a:r>
              <a:rPr lang="en-US" dirty="0" smtClean="0"/>
              <a:t>T</a:t>
            </a:r>
          </a:p>
          <a:p>
            <a:r>
              <a:rPr lang="en-US" dirty="0" smtClean="0"/>
              <a:t>I </a:t>
            </a:r>
            <a:r>
              <a:rPr lang="en-US" dirty="0"/>
              <a:t>	:=	Average Number </a:t>
            </a:r>
            <a:r>
              <a:rPr lang="en-US" dirty="0" smtClean="0"/>
              <a:t>In The Line</a:t>
            </a:r>
          </a:p>
          <a:p>
            <a:r>
              <a:rPr lang="en-US" dirty="0" smtClean="0"/>
              <a:t>T	:=	Average Leaving Rate (Throughput</a:t>
            </a:r>
            <a:r>
              <a:rPr lang="en-US" dirty="0"/>
              <a:t>)</a:t>
            </a:r>
          </a:p>
          <a:p>
            <a:r>
              <a:rPr lang="en-US" dirty="0"/>
              <a:t>R	:=	Average Wait </a:t>
            </a:r>
            <a:r>
              <a:rPr lang="en-US" dirty="0" smtClean="0"/>
              <a:t>Time</a:t>
            </a:r>
            <a:endParaRPr lang="en-US" dirty="0"/>
          </a:p>
        </p:txBody>
      </p:sp>
      <p:sp>
        <p:nvSpPr>
          <p:cNvPr id="3" name="Title 2"/>
          <p:cNvSpPr>
            <a:spLocks noGrp="1"/>
          </p:cNvSpPr>
          <p:nvPr>
            <p:ph type="ctrTitle"/>
          </p:nvPr>
        </p:nvSpPr>
        <p:spPr/>
        <p:txBody>
          <a:bodyPr/>
          <a:lstStyle/>
          <a:p>
            <a:r>
              <a:rPr lang="en-US" dirty="0" smtClean="0"/>
              <a:t>Little’s Law and Throughput</a:t>
            </a:r>
            <a:endParaRPr lang="en-US" dirty="0"/>
          </a:p>
        </p:txBody>
      </p:sp>
    </p:spTree>
    <p:extLst>
      <p:ext uri="{BB962C8B-B14F-4D97-AF65-F5344CB8AC3E}">
        <p14:creationId xmlns:p14="http://schemas.microsoft.com/office/powerpoint/2010/main" val="99226383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Shape 402"/>
          <p:cNvSpPr txBox="1">
            <a:spLocks noGrp="1"/>
          </p:cNvSpPr>
          <p:nvPr>
            <p:ph type="title"/>
          </p:nvPr>
        </p:nvSpPr>
        <p:spPr>
          <a:prstGeom prst="rect">
            <a:avLst/>
          </a:prstGeom>
          <a:noFill/>
          <a:ln>
            <a:noFill/>
          </a:ln>
        </p:spPr>
        <p:txBody>
          <a:bodyPr lIns="91425" tIns="45700" rIns="91425" bIns="45700" anchor="b" anchorCtr="0">
            <a:noAutofit/>
          </a:bodyPr>
          <a:lstStyle/>
          <a:p>
            <a:pPr lvl="0">
              <a:spcBef>
                <a:spcPts val="0"/>
              </a:spcBef>
              <a:buClr>
                <a:schemeClr val="accent1"/>
              </a:buClr>
              <a:buSzPct val="25000"/>
            </a:pPr>
            <a:r>
              <a:rPr lang="en-US" sz="4800" dirty="0"/>
              <a:t>Directed </a:t>
            </a:r>
            <a:r>
              <a:rPr lang="en-US" sz="4800" dirty="0" smtClean="0"/>
              <a:t>Team Graph </a:t>
            </a:r>
            <a:r>
              <a:rPr lang="en-US" sz="4800" dirty="0"/>
              <a:t>(</a:t>
            </a:r>
            <a:r>
              <a:rPr lang="en-US" sz="4800" dirty="0" err="1" smtClean="0"/>
              <a:t>DiTG</a:t>
            </a:r>
            <a:r>
              <a:rPr lang="en-US" sz="4800" dirty="0"/>
              <a:t>)</a:t>
            </a:r>
            <a:endParaRPr lang="en-US" sz="4600" b="0" i="0" u="none" strike="noStrike" cap="none" baseline="0" dirty="0">
              <a:solidFill>
                <a:schemeClr val="accent1"/>
              </a:solidFill>
              <a:latin typeface="Arial"/>
              <a:ea typeface="Arial"/>
              <a:cs typeface="Arial"/>
              <a:sym typeface="Arial"/>
            </a:endParaRPr>
          </a:p>
        </p:txBody>
      </p:sp>
      <p:sp>
        <p:nvSpPr>
          <p:cNvPr id="403" name="Shape 403"/>
          <p:cNvSpPr/>
          <p:nvPr/>
        </p:nvSpPr>
        <p:spPr>
          <a:xfrm>
            <a:off x="3728424" y="2057400"/>
            <a:ext cx="1524000" cy="666749"/>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dirty="0">
                <a:solidFill>
                  <a:schemeClr val="lt1"/>
                </a:solidFill>
                <a:latin typeface="Arial"/>
                <a:ea typeface="Arial"/>
                <a:cs typeface="Arial"/>
                <a:sym typeface="Arial"/>
              </a:rPr>
              <a:t>Parent Search</a:t>
            </a:r>
          </a:p>
        </p:txBody>
      </p:sp>
      <p:sp>
        <p:nvSpPr>
          <p:cNvPr id="404" name="Shape 404"/>
          <p:cNvSpPr/>
          <p:nvPr/>
        </p:nvSpPr>
        <p:spPr>
          <a:xfrm>
            <a:off x="3804625" y="3012803"/>
            <a:ext cx="1371599" cy="667623"/>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a:solidFill>
                  <a:schemeClr val="lt1"/>
                </a:solidFill>
                <a:latin typeface="Arial"/>
                <a:ea typeface="Arial"/>
                <a:cs typeface="Arial"/>
                <a:sym typeface="Arial"/>
              </a:rPr>
              <a:t>Mission Manager</a:t>
            </a:r>
          </a:p>
        </p:txBody>
      </p:sp>
      <p:sp>
        <p:nvSpPr>
          <p:cNvPr id="405" name="Shape 405"/>
          <p:cNvSpPr/>
          <p:nvPr/>
        </p:nvSpPr>
        <p:spPr>
          <a:xfrm>
            <a:off x="1728175" y="3574540"/>
            <a:ext cx="1371599" cy="685799"/>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a:solidFill>
                  <a:schemeClr val="lt1"/>
                </a:solidFill>
                <a:latin typeface="Arial"/>
                <a:ea typeface="Arial"/>
                <a:cs typeface="Arial"/>
                <a:sym typeface="Arial"/>
              </a:rPr>
              <a:t>Operator</a:t>
            </a:r>
          </a:p>
        </p:txBody>
      </p:sp>
      <p:sp>
        <p:nvSpPr>
          <p:cNvPr id="406" name="Shape 406"/>
          <p:cNvSpPr/>
          <p:nvPr/>
        </p:nvSpPr>
        <p:spPr>
          <a:xfrm>
            <a:off x="6033475" y="3573666"/>
            <a:ext cx="1371599" cy="686673"/>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a:solidFill>
                  <a:schemeClr val="lt1"/>
                </a:solidFill>
                <a:latin typeface="Arial"/>
                <a:ea typeface="Arial"/>
                <a:cs typeface="Arial"/>
                <a:sym typeface="Arial"/>
              </a:rPr>
              <a:t>Video Operator</a:t>
            </a:r>
          </a:p>
        </p:txBody>
      </p:sp>
      <p:sp>
        <p:nvSpPr>
          <p:cNvPr id="407" name="Shape 407"/>
          <p:cNvSpPr/>
          <p:nvPr/>
        </p:nvSpPr>
        <p:spPr>
          <a:xfrm>
            <a:off x="5842974" y="4544823"/>
            <a:ext cx="1752600" cy="666749"/>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a:solidFill>
                  <a:schemeClr val="lt1"/>
                </a:solidFill>
                <a:latin typeface="Arial"/>
                <a:ea typeface="Arial"/>
                <a:cs typeface="Arial"/>
                <a:sym typeface="Arial"/>
              </a:rPr>
              <a:t>Video Operator GUI</a:t>
            </a:r>
          </a:p>
        </p:txBody>
      </p:sp>
      <p:sp>
        <p:nvSpPr>
          <p:cNvPr id="408" name="Shape 408"/>
          <p:cNvSpPr/>
          <p:nvPr/>
        </p:nvSpPr>
        <p:spPr>
          <a:xfrm>
            <a:off x="1690075" y="4543949"/>
            <a:ext cx="1447800" cy="667623"/>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dirty="0">
                <a:solidFill>
                  <a:schemeClr val="lt1"/>
                </a:solidFill>
                <a:latin typeface="Arial"/>
                <a:ea typeface="Arial"/>
                <a:cs typeface="Arial"/>
                <a:sym typeface="Arial"/>
              </a:rPr>
              <a:t>Operator GUI</a:t>
            </a:r>
          </a:p>
        </p:txBody>
      </p:sp>
      <p:sp>
        <p:nvSpPr>
          <p:cNvPr id="409" name="Shape 409"/>
          <p:cNvSpPr/>
          <p:nvPr/>
        </p:nvSpPr>
        <p:spPr>
          <a:xfrm>
            <a:off x="3918925" y="5211572"/>
            <a:ext cx="1143000" cy="666749"/>
          </a:xfrm>
          <a:prstGeom prst="roundRect">
            <a:avLst>
              <a:gd name="adj" fmla="val 16667"/>
            </a:avLst>
          </a:prstGeom>
          <a:solidFill>
            <a:schemeClr val="tx1">
              <a:lumMod val="65000"/>
              <a:lumOff val="35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r>
              <a:rPr lang="en-US" sz="1800" b="0" i="0" u="none" strike="noStrike" cap="none" baseline="0">
                <a:solidFill>
                  <a:schemeClr val="lt1"/>
                </a:solidFill>
                <a:latin typeface="Arial"/>
                <a:ea typeface="Arial"/>
                <a:cs typeface="Arial"/>
                <a:sym typeface="Arial"/>
              </a:rPr>
              <a:t>UAV</a:t>
            </a:r>
          </a:p>
        </p:txBody>
      </p:sp>
      <p:cxnSp>
        <p:nvCxnSpPr>
          <p:cNvPr id="410" name="Shape 410"/>
          <p:cNvCxnSpPr>
            <a:stCxn id="403" idx="2"/>
            <a:endCxn id="404" idx="0"/>
          </p:cNvCxnSpPr>
          <p:nvPr/>
        </p:nvCxnSpPr>
        <p:spPr>
          <a:xfrm>
            <a:off x="4490424" y="2724149"/>
            <a:ext cx="1" cy="288654"/>
          </a:xfrm>
          <a:prstGeom prst="straightConnector1">
            <a:avLst/>
          </a:prstGeom>
          <a:noFill/>
          <a:ln w="9525" cap="flat">
            <a:solidFill>
              <a:schemeClr val="tx1"/>
            </a:solidFill>
            <a:prstDash val="solid"/>
            <a:round/>
            <a:headEnd type="stealth" w="lg" len="lg"/>
            <a:tailEnd type="stealth" w="lg" len="lg"/>
          </a:ln>
        </p:spPr>
      </p:cxnSp>
      <p:cxnSp>
        <p:nvCxnSpPr>
          <p:cNvPr id="411" name="Shape 411"/>
          <p:cNvCxnSpPr>
            <a:stCxn id="404" idx="1"/>
            <a:endCxn id="405" idx="0"/>
          </p:cNvCxnSpPr>
          <p:nvPr/>
        </p:nvCxnSpPr>
        <p:spPr>
          <a:xfrm flipH="1">
            <a:off x="2413975" y="3346615"/>
            <a:ext cx="1390650" cy="227925"/>
          </a:xfrm>
          <a:prstGeom prst="straightConnector1">
            <a:avLst/>
          </a:prstGeom>
          <a:noFill/>
          <a:ln w="9525" cap="flat">
            <a:solidFill>
              <a:schemeClr val="tx1"/>
            </a:solidFill>
            <a:prstDash val="solid"/>
            <a:round/>
            <a:headEnd type="stealth" w="lg" len="lg"/>
            <a:tailEnd type="stealth" w="lg" len="lg"/>
          </a:ln>
        </p:spPr>
      </p:cxnSp>
      <p:cxnSp>
        <p:nvCxnSpPr>
          <p:cNvPr id="412" name="Shape 412"/>
          <p:cNvCxnSpPr>
            <a:stCxn id="404" idx="3"/>
            <a:endCxn id="406" idx="0"/>
          </p:cNvCxnSpPr>
          <p:nvPr/>
        </p:nvCxnSpPr>
        <p:spPr>
          <a:xfrm>
            <a:off x="5176224" y="3346615"/>
            <a:ext cx="1543051" cy="227051"/>
          </a:xfrm>
          <a:prstGeom prst="straightConnector1">
            <a:avLst/>
          </a:prstGeom>
          <a:noFill/>
          <a:ln w="9525" cap="flat">
            <a:solidFill>
              <a:schemeClr val="tx1"/>
            </a:solidFill>
            <a:prstDash val="solid"/>
            <a:round/>
            <a:headEnd type="stealth" w="lg" len="lg"/>
            <a:tailEnd type="stealth" w="lg" len="lg"/>
          </a:ln>
        </p:spPr>
      </p:cxnSp>
      <p:cxnSp>
        <p:nvCxnSpPr>
          <p:cNvPr id="413" name="Shape 413"/>
          <p:cNvCxnSpPr>
            <a:stCxn id="405" idx="2"/>
            <a:endCxn id="408" idx="0"/>
          </p:cNvCxnSpPr>
          <p:nvPr/>
        </p:nvCxnSpPr>
        <p:spPr>
          <a:xfrm>
            <a:off x="2413975" y="4260339"/>
            <a:ext cx="0" cy="283610"/>
          </a:xfrm>
          <a:prstGeom prst="straightConnector1">
            <a:avLst/>
          </a:prstGeom>
          <a:noFill/>
          <a:ln w="9525" cap="flat">
            <a:solidFill>
              <a:schemeClr val="tx1"/>
            </a:solidFill>
            <a:prstDash val="solid"/>
            <a:round/>
            <a:headEnd type="stealth" w="lg" len="lg"/>
            <a:tailEnd type="stealth" w="lg" len="lg"/>
          </a:ln>
        </p:spPr>
      </p:cxnSp>
      <p:cxnSp>
        <p:nvCxnSpPr>
          <p:cNvPr id="414" name="Shape 414"/>
          <p:cNvCxnSpPr>
            <a:stCxn id="406" idx="2"/>
            <a:endCxn id="407" idx="0"/>
          </p:cNvCxnSpPr>
          <p:nvPr/>
        </p:nvCxnSpPr>
        <p:spPr>
          <a:xfrm flipH="1">
            <a:off x="6719274" y="4260339"/>
            <a:ext cx="1" cy="284484"/>
          </a:xfrm>
          <a:prstGeom prst="straightConnector1">
            <a:avLst/>
          </a:prstGeom>
          <a:noFill/>
          <a:ln w="9525" cap="flat">
            <a:solidFill>
              <a:schemeClr val="tx1"/>
            </a:solidFill>
            <a:prstDash val="solid"/>
            <a:round/>
            <a:headEnd type="stealth" w="lg" len="lg"/>
            <a:tailEnd type="stealth" w="lg" len="lg"/>
          </a:ln>
        </p:spPr>
      </p:cxnSp>
      <p:cxnSp>
        <p:nvCxnSpPr>
          <p:cNvPr id="415" name="Shape 415"/>
          <p:cNvCxnSpPr>
            <a:stCxn id="408" idx="2"/>
            <a:endCxn id="409" idx="1"/>
          </p:cNvCxnSpPr>
          <p:nvPr/>
        </p:nvCxnSpPr>
        <p:spPr>
          <a:xfrm>
            <a:off x="2413975" y="5211572"/>
            <a:ext cx="1504950" cy="333375"/>
          </a:xfrm>
          <a:prstGeom prst="straightConnector1">
            <a:avLst/>
          </a:prstGeom>
          <a:noFill/>
          <a:ln w="9525" cap="flat">
            <a:solidFill>
              <a:schemeClr val="tx1"/>
            </a:solidFill>
            <a:prstDash val="solid"/>
            <a:round/>
            <a:headEnd type="stealth" w="lg" len="lg"/>
            <a:tailEnd type="stealth" w="lg" len="lg"/>
          </a:ln>
        </p:spPr>
      </p:cxnSp>
      <p:cxnSp>
        <p:nvCxnSpPr>
          <p:cNvPr id="416" name="Shape 416"/>
          <p:cNvCxnSpPr>
            <a:stCxn id="407" idx="2"/>
            <a:endCxn id="409" idx="3"/>
          </p:cNvCxnSpPr>
          <p:nvPr/>
        </p:nvCxnSpPr>
        <p:spPr>
          <a:xfrm flipH="1">
            <a:off x="5061925" y="5211572"/>
            <a:ext cx="1657349" cy="333375"/>
          </a:xfrm>
          <a:prstGeom prst="straightConnector1">
            <a:avLst/>
          </a:prstGeom>
          <a:noFill/>
          <a:ln w="9525" cap="flat">
            <a:solidFill>
              <a:schemeClr val="tx1"/>
            </a:solidFill>
            <a:prstDash val="solid"/>
            <a:round/>
            <a:headEnd type="stealth" w="lg" len="lg"/>
            <a:tailEnd type="stealth" w="lg" len="lg"/>
          </a:ln>
        </p:spPr>
      </p:cxnSp>
      <p:cxnSp>
        <p:nvCxnSpPr>
          <p:cNvPr id="417" name="Shape 417"/>
          <p:cNvCxnSpPr>
            <a:stCxn id="408" idx="3"/>
            <a:endCxn id="407" idx="1"/>
          </p:cNvCxnSpPr>
          <p:nvPr/>
        </p:nvCxnSpPr>
        <p:spPr>
          <a:xfrm>
            <a:off x="3137875" y="4877761"/>
            <a:ext cx="2705099" cy="437"/>
          </a:xfrm>
          <a:prstGeom prst="straightConnector1">
            <a:avLst/>
          </a:prstGeom>
          <a:noFill/>
          <a:ln w="9525" cap="flat">
            <a:solidFill>
              <a:schemeClr val="tx1"/>
            </a:solidFill>
            <a:prstDash val="solid"/>
            <a:round/>
            <a:headEnd type="stealth" w="lg" len="lg"/>
            <a:tailEnd type="stealth" w="lg" len="lg"/>
          </a:ln>
        </p:spPr>
      </p:cxnSp>
      <p:cxnSp>
        <p:nvCxnSpPr>
          <p:cNvPr id="418" name="Shape 418"/>
          <p:cNvCxnSpPr>
            <a:stCxn id="405" idx="3"/>
            <a:endCxn id="406" idx="1"/>
          </p:cNvCxnSpPr>
          <p:nvPr/>
        </p:nvCxnSpPr>
        <p:spPr>
          <a:xfrm flipV="1">
            <a:off x="3099774" y="3917003"/>
            <a:ext cx="2933701" cy="437"/>
          </a:xfrm>
          <a:prstGeom prst="straightConnector1">
            <a:avLst/>
          </a:prstGeom>
          <a:noFill/>
          <a:ln w="9525" cap="flat">
            <a:solidFill>
              <a:schemeClr val="tx1"/>
            </a:solidFill>
            <a:prstDash val="solid"/>
            <a:round/>
            <a:headEnd type="stealth" w="lg" len="lg"/>
            <a:tailEnd type="stealth" w="lg" len="lg"/>
          </a:ln>
        </p:spPr>
      </p:cxnSp>
      <p:cxnSp>
        <p:nvCxnSpPr>
          <p:cNvPr id="419" name="Shape 419"/>
          <p:cNvCxnSpPr>
            <a:stCxn id="404" idx="2"/>
            <a:endCxn id="407" idx="1"/>
          </p:cNvCxnSpPr>
          <p:nvPr/>
        </p:nvCxnSpPr>
        <p:spPr>
          <a:xfrm>
            <a:off x="4490425" y="3680426"/>
            <a:ext cx="1352549" cy="1197772"/>
          </a:xfrm>
          <a:prstGeom prst="straightConnector1">
            <a:avLst/>
          </a:prstGeom>
          <a:noFill/>
          <a:ln w="9525" cap="flat">
            <a:solidFill>
              <a:schemeClr val="tx1"/>
            </a:solidFill>
            <a:prstDash val="solid"/>
            <a:round/>
            <a:headEnd type="stealth" w="lg" len="lg"/>
            <a:tailEnd type="stealth" w="lg" len="lg"/>
          </a:ln>
        </p:spPr>
      </p:cxnSp>
    </p:spTree>
    <p:extLst>
      <p:ext uri="{BB962C8B-B14F-4D97-AF65-F5344CB8AC3E}">
        <p14:creationId xmlns:p14="http://schemas.microsoft.com/office/powerpoint/2010/main" val="26249148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t>
            </a:r>
            <a:r>
              <a:rPr lang="en-US" dirty="0" smtClean="0"/>
              <a:t> </a:t>
            </a:r>
            <a:r>
              <a:rPr lang="en-US" dirty="0"/>
              <a:t>= I</a:t>
            </a:r>
            <a:r>
              <a:rPr lang="en-US" dirty="0" smtClean="0"/>
              <a:t>/</a:t>
            </a:r>
            <a:r>
              <a:rPr lang="en-US" dirty="0" smtClean="0"/>
              <a:t>T</a:t>
            </a:r>
          </a:p>
          <a:p>
            <a:r>
              <a:rPr lang="en-US" dirty="0" smtClean="0"/>
              <a:t>I </a:t>
            </a:r>
            <a:r>
              <a:rPr lang="en-US" dirty="0"/>
              <a:t>	:=	Average Number </a:t>
            </a:r>
            <a:r>
              <a:rPr lang="en-US" dirty="0" smtClean="0"/>
              <a:t>of Inputs</a:t>
            </a:r>
          </a:p>
          <a:p>
            <a:r>
              <a:rPr lang="en-US" dirty="0" smtClean="0"/>
              <a:t>T	:=	Average Output </a:t>
            </a:r>
            <a:r>
              <a:rPr lang="en-US" dirty="0"/>
              <a:t>Rate</a:t>
            </a:r>
          </a:p>
          <a:p>
            <a:r>
              <a:rPr lang="en-US" dirty="0"/>
              <a:t>R	:=	Average Duration of a </a:t>
            </a:r>
            <a:r>
              <a:rPr lang="en-US" dirty="0" smtClean="0"/>
              <a:t>Transition</a:t>
            </a:r>
            <a:endParaRPr lang="en-US" dirty="0"/>
          </a:p>
        </p:txBody>
      </p:sp>
      <p:sp>
        <p:nvSpPr>
          <p:cNvPr id="3" name="Title 2"/>
          <p:cNvSpPr>
            <a:spLocks noGrp="1"/>
          </p:cNvSpPr>
          <p:nvPr>
            <p:ph type="ctrTitle"/>
          </p:nvPr>
        </p:nvSpPr>
        <p:spPr/>
        <p:txBody>
          <a:bodyPr/>
          <a:lstStyle/>
          <a:p>
            <a:r>
              <a:rPr lang="en-US" dirty="0" smtClean="0"/>
              <a:t>State Machines and Throughput</a:t>
            </a:r>
            <a:endParaRPr lang="en-US" dirty="0"/>
          </a:p>
        </p:txBody>
      </p:sp>
      <p:grpSp>
        <p:nvGrpSpPr>
          <p:cNvPr id="33" name="Group 32"/>
          <p:cNvGrpSpPr/>
          <p:nvPr/>
        </p:nvGrpSpPr>
        <p:grpSpPr>
          <a:xfrm>
            <a:off x="1524000" y="4114800"/>
            <a:ext cx="6163758" cy="2590799"/>
            <a:chOff x="1524000" y="4114800"/>
            <a:chExt cx="6163758" cy="2590799"/>
          </a:xfrm>
        </p:grpSpPr>
        <p:grpSp>
          <p:nvGrpSpPr>
            <p:cNvPr id="15" name="Group 14"/>
            <p:cNvGrpSpPr/>
            <p:nvPr/>
          </p:nvGrpSpPr>
          <p:grpSpPr>
            <a:xfrm>
              <a:off x="3048000" y="4114800"/>
              <a:ext cx="3124200" cy="2590799"/>
              <a:chOff x="1690074" y="2743203"/>
              <a:chExt cx="5905495" cy="3820926"/>
            </a:xfrm>
            <a:solidFill>
              <a:schemeClr val="tx1">
                <a:lumMod val="50000"/>
                <a:lumOff val="50000"/>
                <a:alpha val="36000"/>
              </a:schemeClr>
            </a:solidFill>
          </p:grpSpPr>
          <p:sp>
            <p:nvSpPr>
              <p:cNvPr id="16" name="Shape 403"/>
              <p:cNvSpPr/>
              <p:nvPr/>
            </p:nvSpPr>
            <p:spPr>
              <a:xfrm>
                <a:off x="3728421" y="2743203"/>
                <a:ext cx="1523998" cy="66675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7" name="Shape 404"/>
              <p:cNvSpPr/>
              <p:nvPr/>
            </p:nvSpPr>
            <p:spPr>
              <a:xfrm>
                <a:off x="3804623" y="3698608"/>
                <a:ext cx="1371599" cy="667623"/>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8" name="Shape 405"/>
              <p:cNvSpPr/>
              <p:nvPr/>
            </p:nvSpPr>
            <p:spPr>
              <a:xfrm>
                <a:off x="1728174" y="4260345"/>
                <a:ext cx="1371599" cy="68580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9" name="Shape 406"/>
              <p:cNvSpPr/>
              <p:nvPr/>
            </p:nvSpPr>
            <p:spPr>
              <a:xfrm>
                <a:off x="6033471" y="4259471"/>
                <a:ext cx="1371599" cy="686673"/>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20" name="Shape 407"/>
              <p:cNvSpPr/>
              <p:nvPr/>
            </p:nvSpPr>
            <p:spPr>
              <a:xfrm>
                <a:off x="5842970" y="5230630"/>
                <a:ext cx="1752599" cy="66675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21" name="Shape 408"/>
              <p:cNvSpPr/>
              <p:nvPr/>
            </p:nvSpPr>
            <p:spPr>
              <a:xfrm>
                <a:off x="1690074" y="5229756"/>
                <a:ext cx="1447798" cy="667623"/>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22" name="Shape 409"/>
              <p:cNvSpPr/>
              <p:nvPr/>
            </p:nvSpPr>
            <p:spPr>
              <a:xfrm>
                <a:off x="3918922" y="5897379"/>
                <a:ext cx="1143000" cy="66675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cxnSp>
            <p:nvCxnSpPr>
              <p:cNvPr id="23" name="Shape 410"/>
              <p:cNvCxnSpPr>
                <a:stCxn id="16" idx="2"/>
                <a:endCxn id="17" idx="0"/>
              </p:cNvCxnSpPr>
              <p:nvPr/>
            </p:nvCxnSpPr>
            <p:spPr>
              <a:xfrm>
                <a:off x="4490422" y="3409951"/>
                <a:ext cx="0" cy="288655"/>
              </a:xfrm>
              <a:prstGeom prst="straightConnector1">
                <a:avLst/>
              </a:prstGeom>
              <a:grpFill/>
              <a:ln>
                <a:solidFill>
                  <a:schemeClr val="bg1">
                    <a:lumMod val="65000"/>
                  </a:schemeClr>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24" name="Shape 411"/>
              <p:cNvCxnSpPr>
                <a:stCxn id="17" idx="1"/>
                <a:endCxn id="18" idx="0"/>
              </p:cNvCxnSpPr>
              <p:nvPr/>
            </p:nvCxnSpPr>
            <p:spPr>
              <a:xfrm flipH="1">
                <a:off x="2413973" y="4032418"/>
                <a:ext cx="1390650" cy="227925"/>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5" name="Shape 412"/>
              <p:cNvCxnSpPr>
                <a:stCxn id="17" idx="3"/>
                <a:endCxn id="19" idx="0"/>
              </p:cNvCxnSpPr>
              <p:nvPr/>
            </p:nvCxnSpPr>
            <p:spPr>
              <a:xfrm>
                <a:off x="5176222" y="4032418"/>
                <a:ext cx="1543049" cy="227051"/>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6" name="Shape 413"/>
              <p:cNvCxnSpPr>
                <a:stCxn id="18" idx="2"/>
                <a:endCxn id="21" idx="0"/>
              </p:cNvCxnSpPr>
              <p:nvPr/>
            </p:nvCxnSpPr>
            <p:spPr>
              <a:xfrm>
                <a:off x="2413973" y="4946142"/>
                <a:ext cx="0" cy="283610"/>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7" name="Shape 414"/>
              <p:cNvCxnSpPr>
                <a:stCxn id="19" idx="2"/>
                <a:endCxn id="20" idx="0"/>
              </p:cNvCxnSpPr>
              <p:nvPr/>
            </p:nvCxnSpPr>
            <p:spPr>
              <a:xfrm flipH="1">
                <a:off x="6719271" y="4946142"/>
                <a:ext cx="0" cy="284484"/>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8" name="Shape 415"/>
              <p:cNvCxnSpPr>
                <a:stCxn id="21" idx="2"/>
                <a:endCxn id="22" idx="1"/>
              </p:cNvCxnSpPr>
              <p:nvPr/>
            </p:nvCxnSpPr>
            <p:spPr>
              <a:xfrm>
                <a:off x="2413973" y="5897377"/>
                <a:ext cx="1504950" cy="333376"/>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9" name="Shape 416"/>
              <p:cNvCxnSpPr>
                <a:stCxn id="20" idx="2"/>
                <a:endCxn id="22" idx="3"/>
              </p:cNvCxnSpPr>
              <p:nvPr/>
            </p:nvCxnSpPr>
            <p:spPr>
              <a:xfrm flipH="1">
                <a:off x="5061922" y="5897375"/>
                <a:ext cx="1657349" cy="333376"/>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30" name="Shape 417"/>
              <p:cNvCxnSpPr>
                <a:stCxn id="21" idx="3"/>
                <a:endCxn id="20" idx="1"/>
              </p:cNvCxnSpPr>
              <p:nvPr/>
            </p:nvCxnSpPr>
            <p:spPr>
              <a:xfrm>
                <a:off x="3137872" y="5563563"/>
                <a:ext cx="2705099" cy="438"/>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31" name="Shape 418"/>
              <p:cNvCxnSpPr>
                <a:stCxn id="18" idx="3"/>
                <a:endCxn id="19" idx="1"/>
              </p:cNvCxnSpPr>
              <p:nvPr/>
            </p:nvCxnSpPr>
            <p:spPr>
              <a:xfrm flipV="1">
                <a:off x="3099772" y="4602806"/>
                <a:ext cx="2933700" cy="438"/>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32" name="Shape 419"/>
              <p:cNvCxnSpPr>
                <a:stCxn id="17" idx="2"/>
                <a:endCxn id="20" idx="1"/>
              </p:cNvCxnSpPr>
              <p:nvPr/>
            </p:nvCxnSpPr>
            <p:spPr>
              <a:xfrm>
                <a:off x="4490425" y="4366226"/>
                <a:ext cx="1352548" cy="1197773"/>
              </a:xfrm>
              <a:prstGeom prst="straightConnector1">
                <a:avLst/>
              </a:prstGeom>
              <a:grpFill/>
              <a:ln w="9525" cap="flat">
                <a:solidFill>
                  <a:schemeClr val="bg1">
                    <a:lumMod val="65000"/>
                  </a:schemeClr>
                </a:solidFill>
                <a:prstDash val="solid"/>
                <a:round/>
                <a:headEnd type="stealth" w="lg" len="lg"/>
                <a:tailEnd type="stealth" w="lg" len="lg"/>
              </a:ln>
            </p:spPr>
          </p:cxnSp>
        </p:grpSp>
        <p:sp>
          <p:nvSpPr>
            <p:cNvPr id="11" name="Right Arrow 10"/>
            <p:cNvSpPr/>
            <p:nvPr/>
          </p:nvSpPr>
          <p:spPr>
            <a:xfrm>
              <a:off x="1524000" y="5279116"/>
              <a:ext cx="1371600" cy="60437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ight Arrow 11"/>
            <p:cNvSpPr/>
            <p:nvPr/>
          </p:nvSpPr>
          <p:spPr>
            <a:xfrm>
              <a:off x="6316158" y="5279114"/>
              <a:ext cx="1371600" cy="60437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urved Up Arrow 12"/>
            <p:cNvSpPr/>
            <p:nvPr/>
          </p:nvSpPr>
          <p:spPr>
            <a:xfrm>
              <a:off x="4180115" y="5581303"/>
              <a:ext cx="762000" cy="533399"/>
            </a:xfrm>
            <a:prstGeom prst="curvedUpArrow">
              <a:avLst>
                <a:gd name="adj1" fmla="val 50000"/>
                <a:gd name="adj2" fmla="val 50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urved Up Arrow 13"/>
            <p:cNvSpPr/>
            <p:nvPr/>
          </p:nvSpPr>
          <p:spPr>
            <a:xfrm rot="10800000">
              <a:off x="4180115" y="5047904"/>
              <a:ext cx="762000" cy="533399"/>
            </a:xfrm>
            <a:prstGeom prst="curvedUpArrow">
              <a:avLst>
                <a:gd name="adj1" fmla="val 50000"/>
                <a:gd name="adj2" fmla="val 50000"/>
                <a:gd name="adj3" fmla="val 25000"/>
              </a:avLst>
            </a:prstGeom>
            <a:solidFill>
              <a:schemeClr val="tx1"/>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0824439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 </a:t>
            </a:r>
            <a:r>
              <a:rPr lang="en-US" dirty="0" smtClean="0"/>
              <a:t>and Resource </a:t>
            </a:r>
            <a:r>
              <a:rPr lang="en-US" dirty="0" smtClean="0"/>
              <a:t>Workload</a:t>
            </a:r>
          </a:p>
          <a:p>
            <a:r>
              <a:rPr lang="en-US" dirty="0" smtClean="0"/>
              <a:t>T and Temporal Workload</a:t>
            </a:r>
          </a:p>
          <a:p>
            <a:r>
              <a:rPr lang="en-US" dirty="0"/>
              <a:t>R </a:t>
            </a:r>
            <a:r>
              <a:rPr lang="en-US" dirty="0" smtClean="0"/>
              <a:t>vs. Decision Workload</a:t>
            </a:r>
            <a:endParaRPr lang="en-US" dirty="0"/>
          </a:p>
        </p:txBody>
      </p:sp>
      <p:sp>
        <p:nvSpPr>
          <p:cNvPr id="3" name="Title 2"/>
          <p:cNvSpPr>
            <a:spLocks noGrp="1"/>
          </p:cNvSpPr>
          <p:nvPr>
            <p:ph type="ctrTitle"/>
          </p:nvPr>
        </p:nvSpPr>
        <p:spPr/>
        <p:txBody>
          <a:bodyPr/>
          <a:lstStyle/>
          <a:p>
            <a:r>
              <a:rPr lang="en-US" dirty="0" smtClean="0"/>
              <a:t>Workload Metrics and Throughput</a:t>
            </a:r>
            <a:endParaRPr lang="en-US" dirty="0"/>
          </a:p>
        </p:txBody>
      </p:sp>
      <p:grpSp>
        <p:nvGrpSpPr>
          <p:cNvPr id="4" name="Group 3"/>
          <p:cNvGrpSpPr/>
          <p:nvPr/>
        </p:nvGrpSpPr>
        <p:grpSpPr>
          <a:xfrm>
            <a:off x="1524000" y="4114800"/>
            <a:ext cx="6163758" cy="2590799"/>
            <a:chOff x="1524000" y="4114800"/>
            <a:chExt cx="6163758" cy="2590799"/>
          </a:xfrm>
        </p:grpSpPr>
        <p:grpSp>
          <p:nvGrpSpPr>
            <p:cNvPr id="5" name="Group 4"/>
            <p:cNvGrpSpPr/>
            <p:nvPr/>
          </p:nvGrpSpPr>
          <p:grpSpPr>
            <a:xfrm>
              <a:off x="3048000" y="4114800"/>
              <a:ext cx="3124200" cy="2590799"/>
              <a:chOff x="1690074" y="2743203"/>
              <a:chExt cx="5905495" cy="3820926"/>
            </a:xfrm>
            <a:solidFill>
              <a:schemeClr val="tx1">
                <a:lumMod val="50000"/>
                <a:lumOff val="50000"/>
                <a:alpha val="36000"/>
              </a:schemeClr>
            </a:solidFill>
          </p:grpSpPr>
          <p:sp>
            <p:nvSpPr>
              <p:cNvPr id="10" name="Shape 403"/>
              <p:cNvSpPr/>
              <p:nvPr/>
            </p:nvSpPr>
            <p:spPr>
              <a:xfrm>
                <a:off x="3728421" y="2743203"/>
                <a:ext cx="1523998" cy="66675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1" name="Shape 404"/>
              <p:cNvSpPr/>
              <p:nvPr/>
            </p:nvSpPr>
            <p:spPr>
              <a:xfrm>
                <a:off x="3804623" y="3698608"/>
                <a:ext cx="1371599" cy="667623"/>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 name="Shape 405"/>
              <p:cNvSpPr/>
              <p:nvPr/>
            </p:nvSpPr>
            <p:spPr>
              <a:xfrm>
                <a:off x="1728174" y="4260345"/>
                <a:ext cx="1371599" cy="68580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3" name="Shape 406"/>
              <p:cNvSpPr/>
              <p:nvPr/>
            </p:nvSpPr>
            <p:spPr>
              <a:xfrm>
                <a:off x="6033471" y="4259471"/>
                <a:ext cx="1371599" cy="686673"/>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4" name="Shape 407"/>
              <p:cNvSpPr/>
              <p:nvPr/>
            </p:nvSpPr>
            <p:spPr>
              <a:xfrm>
                <a:off x="5842970" y="5230630"/>
                <a:ext cx="1752599" cy="66675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5" name="Shape 408"/>
              <p:cNvSpPr/>
              <p:nvPr/>
            </p:nvSpPr>
            <p:spPr>
              <a:xfrm>
                <a:off x="1690074" y="5229756"/>
                <a:ext cx="1447798" cy="667623"/>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6" name="Shape 409"/>
              <p:cNvSpPr/>
              <p:nvPr/>
            </p:nvSpPr>
            <p:spPr>
              <a:xfrm>
                <a:off x="3918922" y="5897379"/>
                <a:ext cx="1143000" cy="666750"/>
              </a:xfrm>
              <a:prstGeom prst="roundRect">
                <a:avLst>
                  <a:gd name="adj" fmla="val 16667"/>
                </a:avLst>
              </a:prstGeom>
              <a:grpFill/>
              <a:ln w="12700" cap="flat">
                <a:solidFill>
                  <a:schemeClr val="bg1">
                    <a:lumMod val="6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cxnSp>
            <p:nvCxnSpPr>
              <p:cNvPr id="17" name="Shape 410"/>
              <p:cNvCxnSpPr>
                <a:stCxn id="10" idx="2"/>
                <a:endCxn id="11" idx="0"/>
              </p:cNvCxnSpPr>
              <p:nvPr/>
            </p:nvCxnSpPr>
            <p:spPr>
              <a:xfrm>
                <a:off x="4490422" y="3409951"/>
                <a:ext cx="0" cy="288655"/>
              </a:xfrm>
              <a:prstGeom prst="straightConnector1">
                <a:avLst/>
              </a:prstGeom>
              <a:grpFill/>
              <a:ln>
                <a:solidFill>
                  <a:schemeClr val="bg1">
                    <a:lumMod val="65000"/>
                  </a:schemeClr>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18" name="Shape 411"/>
              <p:cNvCxnSpPr>
                <a:stCxn id="11" idx="1"/>
                <a:endCxn id="12" idx="0"/>
              </p:cNvCxnSpPr>
              <p:nvPr/>
            </p:nvCxnSpPr>
            <p:spPr>
              <a:xfrm flipH="1">
                <a:off x="2413973" y="4032418"/>
                <a:ext cx="1390650" cy="227925"/>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19" name="Shape 412"/>
              <p:cNvCxnSpPr>
                <a:stCxn id="11" idx="3"/>
                <a:endCxn id="13" idx="0"/>
              </p:cNvCxnSpPr>
              <p:nvPr/>
            </p:nvCxnSpPr>
            <p:spPr>
              <a:xfrm>
                <a:off x="5176222" y="4032418"/>
                <a:ext cx="1543049" cy="227051"/>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0" name="Shape 413"/>
              <p:cNvCxnSpPr>
                <a:stCxn id="12" idx="2"/>
                <a:endCxn id="15" idx="0"/>
              </p:cNvCxnSpPr>
              <p:nvPr/>
            </p:nvCxnSpPr>
            <p:spPr>
              <a:xfrm>
                <a:off x="2413973" y="4946142"/>
                <a:ext cx="0" cy="283610"/>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1" name="Shape 414"/>
              <p:cNvCxnSpPr>
                <a:stCxn id="13" idx="2"/>
                <a:endCxn id="14" idx="0"/>
              </p:cNvCxnSpPr>
              <p:nvPr/>
            </p:nvCxnSpPr>
            <p:spPr>
              <a:xfrm flipH="1">
                <a:off x="6719271" y="4946142"/>
                <a:ext cx="0" cy="284484"/>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2" name="Shape 415"/>
              <p:cNvCxnSpPr>
                <a:stCxn id="15" idx="2"/>
                <a:endCxn id="16" idx="1"/>
              </p:cNvCxnSpPr>
              <p:nvPr/>
            </p:nvCxnSpPr>
            <p:spPr>
              <a:xfrm>
                <a:off x="2413973" y="5897377"/>
                <a:ext cx="1504950" cy="333376"/>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3" name="Shape 416"/>
              <p:cNvCxnSpPr>
                <a:stCxn id="14" idx="2"/>
                <a:endCxn id="16" idx="3"/>
              </p:cNvCxnSpPr>
              <p:nvPr/>
            </p:nvCxnSpPr>
            <p:spPr>
              <a:xfrm flipH="1">
                <a:off x="5061922" y="5897375"/>
                <a:ext cx="1657349" cy="333376"/>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4" name="Shape 417"/>
              <p:cNvCxnSpPr>
                <a:stCxn id="15" idx="3"/>
                <a:endCxn id="14" idx="1"/>
              </p:cNvCxnSpPr>
              <p:nvPr/>
            </p:nvCxnSpPr>
            <p:spPr>
              <a:xfrm>
                <a:off x="3137872" y="5563563"/>
                <a:ext cx="2705099" cy="438"/>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5" name="Shape 418"/>
              <p:cNvCxnSpPr>
                <a:stCxn id="12" idx="3"/>
                <a:endCxn id="13" idx="1"/>
              </p:cNvCxnSpPr>
              <p:nvPr/>
            </p:nvCxnSpPr>
            <p:spPr>
              <a:xfrm flipV="1">
                <a:off x="3099772" y="4602806"/>
                <a:ext cx="2933700" cy="438"/>
              </a:xfrm>
              <a:prstGeom prst="straightConnector1">
                <a:avLst/>
              </a:prstGeom>
              <a:grpFill/>
              <a:ln w="9525" cap="flat">
                <a:solidFill>
                  <a:schemeClr val="bg1">
                    <a:lumMod val="65000"/>
                  </a:schemeClr>
                </a:solidFill>
                <a:prstDash val="solid"/>
                <a:round/>
                <a:headEnd type="stealth" w="lg" len="lg"/>
                <a:tailEnd type="stealth" w="lg" len="lg"/>
              </a:ln>
            </p:spPr>
          </p:cxnSp>
          <p:cxnSp>
            <p:nvCxnSpPr>
              <p:cNvPr id="26" name="Shape 419"/>
              <p:cNvCxnSpPr>
                <a:stCxn id="11" idx="2"/>
                <a:endCxn id="14" idx="1"/>
              </p:cNvCxnSpPr>
              <p:nvPr/>
            </p:nvCxnSpPr>
            <p:spPr>
              <a:xfrm>
                <a:off x="4490425" y="4366226"/>
                <a:ext cx="1352548" cy="1197773"/>
              </a:xfrm>
              <a:prstGeom prst="straightConnector1">
                <a:avLst/>
              </a:prstGeom>
              <a:grpFill/>
              <a:ln w="9525" cap="flat">
                <a:solidFill>
                  <a:schemeClr val="bg1">
                    <a:lumMod val="65000"/>
                  </a:schemeClr>
                </a:solidFill>
                <a:prstDash val="solid"/>
                <a:round/>
                <a:headEnd type="stealth" w="lg" len="lg"/>
                <a:tailEnd type="stealth" w="lg" len="lg"/>
              </a:ln>
            </p:spPr>
          </p:cxnSp>
        </p:grpSp>
        <p:sp>
          <p:nvSpPr>
            <p:cNvPr id="6" name="Right Arrow 5"/>
            <p:cNvSpPr/>
            <p:nvPr/>
          </p:nvSpPr>
          <p:spPr>
            <a:xfrm>
              <a:off x="1524000" y="5279116"/>
              <a:ext cx="1371600" cy="60437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ight Arrow 6"/>
            <p:cNvSpPr/>
            <p:nvPr/>
          </p:nvSpPr>
          <p:spPr>
            <a:xfrm>
              <a:off x="6316158" y="5279114"/>
              <a:ext cx="1371600" cy="604376"/>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Curved Up Arrow 7"/>
            <p:cNvSpPr/>
            <p:nvPr/>
          </p:nvSpPr>
          <p:spPr>
            <a:xfrm>
              <a:off x="4180115" y="5581303"/>
              <a:ext cx="762000" cy="533399"/>
            </a:xfrm>
            <a:prstGeom prst="curvedUpArrow">
              <a:avLst>
                <a:gd name="adj1" fmla="val 50000"/>
                <a:gd name="adj2" fmla="val 50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urved Up Arrow 8"/>
            <p:cNvSpPr/>
            <p:nvPr/>
          </p:nvSpPr>
          <p:spPr>
            <a:xfrm rot="10800000">
              <a:off x="4180115" y="5047904"/>
              <a:ext cx="762000" cy="533399"/>
            </a:xfrm>
            <a:prstGeom prst="curvedUpArrow">
              <a:avLst>
                <a:gd name="adj1" fmla="val 50000"/>
                <a:gd name="adj2" fmla="val 50000"/>
                <a:gd name="adj3" fmla="val 25000"/>
              </a:avLst>
            </a:prstGeom>
            <a:solidFill>
              <a:schemeClr val="tx1"/>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160833507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I </a:t>
            </a:r>
            <a:r>
              <a:rPr lang="en-US" dirty="0" smtClean="0"/>
              <a:t>is a measure of how many items are entering a system.</a:t>
            </a:r>
          </a:p>
          <a:p>
            <a:r>
              <a:rPr lang="en-US" dirty="0" smtClean="0"/>
              <a:t>Resource Workload is a measure of how many inputs the actor uses while deciding the next state</a:t>
            </a:r>
            <a:r>
              <a:rPr lang="en-US" dirty="0" smtClean="0"/>
              <a:t>.</a:t>
            </a:r>
            <a:endParaRPr lang="en-US" dirty="0" smtClean="0"/>
          </a:p>
        </p:txBody>
      </p:sp>
      <p:sp>
        <p:nvSpPr>
          <p:cNvPr id="3" name="Title 2"/>
          <p:cNvSpPr>
            <a:spLocks noGrp="1"/>
          </p:cNvSpPr>
          <p:nvPr>
            <p:ph type="ctrTitle"/>
          </p:nvPr>
        </p:nvSpPr>
        <p:spPr/>
        <p:txBody>
          <a:bodyPr/>
          <a:lstStyle/>
          <a:p>
            <a:r>
              <a:rPr lang="en-US" dirty="0"/>
              <a:t>I and Resource Workload (number)</a:t>
            </a:r>
          </a:p>
        </p:txBody>
      </p:sp>
      <p:grpSp>
        <p:nvGrpSpPr>
          <p:cNvPr id="76" name="Group 75"/>
          <p:cNvGrpSpPr/>
          <p:nvPr/>
        </p:nvGrpSpPr>
        <p:grpSpPr>
          <a:xfrm>
            <a:off x="585176" y="3276600"/>
            <a:ext cx="7377625" cy="3171752"/>
            <a:chOff x="585176" y="3276600"/>
            <a:chExt cx="7377625" cy="3171752"/>
          </a:xfrm>
        </p:grpSpPr>
        <p:sp>
          <p:nvSpPr>
            <p:cNvPr id="77" name="Rounded Rectangular Callout 76"/>
            <p:cNvSpPr/>
            <p:nvPr/>
          </p:nvSpPr>
          <p:spPr>
            <a:xfrm>
              <a:off x="3771801" y="3276600"/>
              <a:ext cx="4191000" cy="3171752"/>
            </a:xfrm>
            <a:prstGeom prst="wedgeRoundRectCallout">
              <a:avLst>
                <a:gd name="adj1" fmla="val -84404"/>
                <a:gd name="adj2" fmla="val 10046"/>
                <a:gd name="adj3" fmla="val 16667"/>
              </a:avLst>
            </a:prstGeom>
            <a:solidFill>
              <a:schemeClr val="bg1">
                <a:alpha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4247258" y="3726719"/>
              <a:ext cx="3182143" cy="2353233"/>
              <a:chOff x="3670300" y="2407439"/>
              <a:chExt cx="4114800" cy="3069994"/>
            </a:xfrm>
          </p:grpSpPr>
          <p:sp>
            <p:nvSpPr>
              <p:cNvPr id="99" name="Shape 403"/>
              <p:cNvSpPr/>
              <p:nvPr/>
            </p:nvSpPr>
            <p:spPr>
              <a:xfrm>
                <a:off x="3670300" y="2407439"/>
                <a:ext cx="4114800" cy="3069994"/>
              </a:xfrm>
              <a:prstGeom prst="roundRect">
                <a:avLst>
                  <a:gd name="adj" fmla="val 16667"/>
                </a:avLst>
              </a:prstGeom>
              <a:solidFill>
                <a:schemeClr val="tx1">
                  <a:lumMod val="65000"/>
                  <a:lumOff val="35000"/>
                  <a:alpha val="47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2800" b="0" i="0" u="none" strike="noStrike" cap="none" baseline="0" dirty="0" smtClean="0">
                  <a:solidFill>
                    <a:schemeClr val="lt1"/>
                  </a:solidFill>
                  <a:latin typeface="Arial"/>
                  <a:ea typeface="Arial"/>
                  <a:cs typeface="Arial"/>
                  <a:sym typeface="Arial"/>
                </a:endParaRPr>
              </a:p>
            </p:txBody>
          </p:sp>
          <p:sp>
            <p:nvSpPr>
              <p:cNvPr id="100" name="Oval 99"/>
              <p:cNvSpPr/>
              <p:nvPr/>
            </p:nvSpPr>
            <p:spPr>
              <a:xfrm>
                <a:off x="3822700" y="3124200"/>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100"/>
              <p:cNvSpPr/>
              <p:nvPr/>
            </p:nvSpPr>
            <p:spPr>
              <a:xfrm>
                <a:off x="4876800" y="4098787"/>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6400800" y="3124200"/>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3" name="Curved Connector 102"/>
              <p:cNvCxnSpPr>
                <a:stCxn id="100" idx="4"/>
                <a:endCxn id="101" idx="2"/>
              </p:cNvCxnSpPr>
              <p:nvPr/>
            </p:nvCxnSpPr>
            <p:spPr>
              <a:xfrm rot="16200000" flipH="1">
                <a:off x="4506982" y="4370318"/>
                <a:ext cx="333237" cy="406400"/>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104" name="Curved Connector 103"/>
              <p:cNvCxnSpPr>
                <a:endCxn id="102" idx="4"/>
              </p:cNvCxnSpPr>
              <p:nvPr/>
            </p:nvCxnSpPr>
            <p:spPr>
              <a:xfrm flipV="1">
                <a:off x="6172200" y="4406900"/>
                <a:ext cx="876300" cy="333237"/>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105" name="Curved Connector 104"/>
              <p:cNvCxnSpPr>
                <a:stCxn id="101" idx="0"/>
                <a:endCxn id="100" idx="6"/>
              </p:cNvCxnSpPr>
              <p:nvPr/>
            </p:nvCxnSpPr>
            <p:spPr>
              <a:xfrm rot="16200000" flipV="1">
                <a:off x="5154682" y="3728969"/>
                <a:ext cx="333237" cy="406400"/>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106" name="Curved Connector 105"/>
              <p:cNvCxnSpPr>
                <a:stCxn id="102" idx="1"/>
                <a:endCxn id="100" idx="7"/>
              </p:cNvCxnSpPr>
              <p:nvPr/>
            </p:nvCxnSpPr>
            <p:spPr>
              <a:xfrm rot="16200000" flipV="1">
                <a:off x="5759450" y="2480990"/>
                <a:ext cx="12700" cy="1662114"/>
              </a:xfrm>
              <a:prstGeom prst="curvedConnector3">
                <a:avLst>
                  <a:gd name="adj1" fmla="val 1579110"/>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79" name="TextBox 78"/>
            <p:cNvSpPr txBox="1"/>
            <p:nvPr/>
          </p:nvSpPr>
          <p:spPr>
            <a:xfrm>
              <a:off x="4235948" y="3736268"/>
              <a:ext cx="3182142" cy="523220"/>
            </a:xfrm>
            <a:prstGeom prst="rect">
              <a:avLst/>
            </a:prstGeom>
            <a:noFill/>
          </p:spPr>
          <p:txBody>
            <a:bodyPr wrap="square" rtlCol="0">
              <a:spAutoFit/>
            </a:bodyPr>
            <a:lstStyle/>
            <a:p>
              <a:pPr algn="ctr"/>
              <a:r>
                <a:rPr lang="en-US" sz="2800" dirty="0" smtClean="0">
                  <a:solidFill>
                    <a:schemeClr val="bg1"/>
                  </a:solidFill>
                </a:rPr>
                <a:t>Mission Manager</a:t>
              </a:r>
              <a:endParaRPr lang="en-US" sz="2800" dirty="0">
                <a:solidFill>
                  <a:schemeClr val="bg1"/>
                </a:solidFill>
              </a:endParaRPr>
            </a:p>
          </p:txBody>
        </p:sp>
        <p:sp>
          <p:nvSpPr>
            <p:cNvPr id="80" name="Rounded Rectangle 79"/>
            <p:cNvSpPr/>
            <p:nvPr/>
          </p:nvSpPr>
          <p:spPr>
            <a:xfrm>
              <a:off x="1203128" y="5123639"/>
              <a:ext cx="1107583" cy="505302"/>
            </a:xfrm>
            <a:prstGeom prst="roundRect">
              <a:avLst/>
            </a:prstGeom>
            <a:solidFill>
              <a:schemeClr val="bg1">
                <a:alpha val="4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a:off x="585176" y="4830367"/>
              <a:ext cx="2443776" cy="1617985"/>
              <a:chOff x="1690075" y="2743201"/>
              <a:chExt cx="5905497" cy="3820924"/>
            </a:xfrm>
          </p:grpSpPr>
          <p:sp>
            <p:nvSpPr>
              <p:cNvPr id="82" name="Shape 403"/>
              <p:cNvSpPr/>
              <p:nvPr/>
            </p:nvSpPr>
            <p:spPr>
              <a:xfrm>
                <a:off x="3728422" y="2743201"/>
                <a:ext cx="15240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83" name="Shape 404"/>
              <p:cNvSpPr/>
              <p:nvPr/>
            </p:nvSpPr>
            <p:spPr>
              <a:xfrm>
                <a:off x="3804625" y="3698606"/>
                <a:ext cx="1371600" cy="66762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84" name="Shape 405"/>
              <p:cNvSpPr/>
              <p:nvPr/>
            </p:nvSpPr>
            <p:spPr>
              <a:xfrm>
                <a:off x="1728174" y="4260342"/>
                <a:ext cx="1371600" cy="685801"/>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85" name="Shape 406"/>
              <p:cNvSpPr/>
              <p:nvPr/>
            </p:nvSpPr>
            <p:spPr>
              <a:xfrm>
                <a:off x="6033473" y="4259468"/>
                <a:ext cx="1371600" cy="68667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86" name="Shape 407"/>
              <p:cNvSpPr/>
              <p:nvPr/>
            </p:nvSpPr>
            <p:spPr>
              <a:xfrm>
                <a:off x="5842972" y="5230627"/>
                <a:ext cx="17526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87" name="Shape 408"/>
              <p:cNvSpPr/>
              <p:nvPr/>
            </p:nvSpPr>
            <p:spPr>
              <a:xfrm>
                <a:off x="1690075" y="5229753"/>
                <a:ext cx="1447798" cy="66762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88" name="Shape 409"/>
              <p:cNvSpPr/>
              <p:nvPr/>
            </p:nvSpPr>
            <p:spPr>
              <a:xfrm>
                <a:off x="3918923" y="5897375"/>
                <a:ext cx="11430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cxnSp>
            <p:nvCxnSpPr>
              <p:cNvPr id="89" name="Shape 410"/>
              <p:cNvCxnSpPr>
                <a:stCxn id="82" idx="2"/>
                <a:endCxn id="83" idx="0"/>
              </p:cNvCxnSpPr>
              <p:nvPr/>
            </p:nvCxnSpPr>
            <p:spPr>
              <a:xfrm>
                <a:off x="4490424" y="3409949"/>
                <a:ext cx="0" cy="288655"/>
              </a:xfrm>
              <a:prstGeom prst="straightConnector1">
                <a:avLst/>
              </a:prstGeom>
              <a:ln>
                <a:solidFill>
                  <a:schemeClr val="bg1">
                    <a:lumMod val="75000"/>
                  </a:schemeClr>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90" name="Shape 411"/>
              <p:cNvCxnSpPr>
                <a:stCxn id="83" idx="1"/>
                <a:endCxn id="84" idx="0"/>
              </p:cNvCxnSpPr>
              <p:nvPr/>
            </p:nvCxnSpPr>
            <p:spPr>
              <a:xfrm flipH="1">
                <a:off x="2413973" y="4032416"/>
                <a:ext cx="1390650" cy="227926"/>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1" name="Shape 412"/>
              <p:cNvCxnSpPr>
                <a:stCxn id="83" idx="3"/>
                <a:endCxn id="85" idx="0"/>
              </p:cNvCxnSpPr>
              <p:nvPr/>
            </p:nvCxnSpPr>
            <p:spPr>
              <a:xfrm>
                <a:off x="5176225" y="4032416"/>
                <a:ext cx="1543049" cy="227052"/>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2" name="Shape 413"/>
              <p:cNvCxnSpPr>
                <a:stCxn id="84" idx="2"/>
                <a:endCxn id="87" idx="0"/>
              </p:cNvCxnSpPr>
              <p:nvPr/>
            </p:nvCxnSpPr>
            <p:spPr>
              <a:xfrm>
                <a:off x="2413973" y="4946140"/>
                <a:ext cx="0" cy="283611"/>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3" name="Shape 414"/>
              <p:cNvCxnSpPr>
                <a:stCxn id="85" idx="2"/>
                <a:endCxn id="86" idx="0"/>
              </p:cNvCxnSpPr>
              <p:nvPr/>
            </p:nvCxnSpPr>
            <p:spPr>
              <a:xfrm flipH="1">
                <a:off x="6719274" y="4946140"/>
                <a:ext cx="0" cy="284484"/>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4" name="Shape 415"/>
              <p:cNvCxnSpPr>
                <a:stCxn id="87" idx="2"/>
                <a:endCxn id="88" idx="1"/>
              </p:cNvCxnSpPr>
              <p:nvPr/>
            </p:nvCxnSpPr>
            <p:spPr>
              <a:xfrm>
                <a:off x="2413973" y="5897373"/>
                <a:ext cx="1504950" cy="333375"/>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5" name="Shape 416"/>
              <p:cNvCxnSpPr>
                <a:stCxn id="86" idx="2"/>
                <a:endCxn id="88" idx="3"/>
              </p:cNvCxnSpPr>
              <p:nvPr/>
            </p:nvCxnSpPr>
            <p:spPr>
              <a:xfrm flipH="1">
                <a:off x="5061925" y="5897373"/>
                <a:ext cx="1657349" cy="333375"/>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6" name="Shape 417"/>
              <p:cNvCxnSpPr>
                <a:stCxn id="87" idx="3"/>
                <a:endCxn id="86" idx="1"/>
              </p:cNvCxnSpPr>
              <p:nvPr/>
            </p:nvCxnSpPr>
            <p:spPr>
              <a:xfrm>
                <a:off x="3137873" y="5563563"/>
                <a:ext cx="2705101" cy="437"/>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7" name="Shape 418"/>
              <p:cNvCxnSpPr>
                <a:stCxn id="84" idx="3"/>
                <a:endCxn id="85" idx="1"/>
              </p:cNvCxnSpPr>
              <p:nvPr/>
            </p:nvCxnSpPr>
            <p:spPr>
              <a:xfrm flipV="1">
                <a:off x="3099774" y="4602807"/>
                <a:ext cx="2933701" cy="437"/>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98" name="Shape 419"/>
              <p:cNvCxnSpPr>
                <a:stCxn id="83" idx="2"/>
                <a:endCxn id="86" idx="1"/>
              </p:cNvCxnSpPr>
              <p:nvPr/>
            </p:nvCxnSpPr>
            <p:spPr>
              <a:xfrm>
                <a:off x="4490424" y="4366226"/>
                <a:ext cx="1352548" cy="1197772"/>
              </a:xfrm>
              <a:prstGeom prst="straightConnector1">
                <a:avLst/>
              </a:prstGeom>
              <a:noFill/>
              <a:ln w="9525" cap="flat">
                <a:solidFill>
                  <a:schemeClr val="bg1">
                    <a:lumMod val="75000"/>
                  </a:schemeClr>
                </a:solidFill>
                <a:prstDash val="solid"/>
                <a:round/>
                <a:headEnd type="stealth" w="lg" len="lg"/>
                <a:tailEnd type="stealth" w="lg" len="lg"/>
              </a:ln>
            </p:spPr>
          </p:cxnSp>
        </p:grpSp>
      </p:grpSp>
      <p:sp>
        <p:nvSpPr>
          <p:cNvPr id="107" name="Down Arrow 106"/>
          <p:cNvSpPr/>
          <p:nvPr/>
        </p:nvSpPr>
        <p:spPr>
          <a:xfrm>
            <a:off x="4936651" y="3124200"/>
            <a:ext cx="576903" cy="685800"/>
          </a:xfrm>
          <a:prstGeom prst="downArrow">
            <a:avLst>
              <a:gd name="adj1" fmla="val 100000"/>
              <a:gd name="adj2"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a:t>
            </a:r>
            <a:endParaRPr lang="en-US" dirty="0"/>
          </a:p>
        </p:txBody>
      </p:sp>
    </p:spTree>
    <p:extLst>
      <p:ext uri="{BB962C8B-B14F-4D97-AF65-F5344CB8AC3E}">
        <p14:creationId xmlns:p14="http://schemas.microsoft.com/office/powerpoint/2010/main" val="208129593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 </a:t>
            </a:r>
            <a:r>
              <a:rPr lang="en-US" dirty="0" smtClean="0"/>
              <a:t>is a measure of how quickly </a:t>
            </a:r>
            <a:r>
              <a:rPr lang="en-US" dirty="0" smtClean="0"/>
              <a:t>items leave the system.</a:t>
            </a:r>
            <a:endParaRPr lang="en-US" dirty="0" smtClean="0"/>
          </a:p>
          <a:p>
            <a:r>
              <a:rPr lang="en-US" dirty="0" smtClean="0"/>
              <a:t>Temporal Workload </a:t>
            </a:r>
            <a:r>
              <a:rPr lang="en-US" dirty="0" smtClean="0"/>
              <a:t>is a measure of how quickly the actor </a:t>
            </a:r>
            <a:r>
              <a:rPr lang="en-US" dirty="0" smtClean="0"/>
              <a:t>is forming outputs.</a:t>
            </a:r>
            <a:endParaRPr lang="en-US" dirty="0" smtClean="0"/>
          </a:p>
        </p:txBody>
      </p:sp>
      <p:sp>
        <p:nvSpPr>
          <p:cNvPr id="3" name="Title 2"/>
          <p:cNvSpPr>
            <a:spLocks noGrp="1"/>
          </p:cNvSpPr>
          <p:nvPr>
            <p:ph type="ctrTitle"/>
          </p:nvPr>
        </p:nvSpPr>
        <p:spPr/>
        <p:txBody>
          <a:bodyPr/>
          <a:lstStyle/>
          <a:p>
            <a:r>
              <a:rPr lang="en-US" dirty="0"/>
              <a:t>T and </a:t>
            </a:r>
            <a:r>
              <a:rPr lang="en-US" dirty="0" smtClean="0"/>
              <a:t>Temporal Workload </a:t>
            </a:r>
            <a:r>
              <a:rPr lang="en-US" dirty="0"/>
              <a:t>(time)</a:t>
            </a:r>
          </a:p>
        </p:txBody>
      </p:sp>
      <p:grpSp>
        <p:nvGrpSpPr>
          <p:cNvPr id="52" name="Group 51"/>
          <p:cNvGrpSpPr/>
          <p:nvPr/>
        </p:nvGrpSpPr>
        <p:grpSpPr>
          <a:xfrm>
            <a:off x="585176" y="3276600"/>
            <a:ext cx="7377625" cy="3171752"/>
            <a:chOff x="585176" y="3276600"/>
            <a:chExt cx="7377625" cy="3171752"/>
          </a:xfrm>
        </p:grpSpPr>
        <p:sp>
          <p:nvSpPr>
            <p:cNvPr id="17" name="Rounded Rectangular Callout 16"/>
            <p:cNvSpPr/>
            <p:nvPr/>
          </p:nvSpPr>
          <p:spPr>
            <a:xfrm>
              <a:off x="3771801" y="3276600"/>
              <a:ext cx="4191000" cy="3171752"/>
            </a:xfrm>
            <a:prstGeom prst="wedgeRoundRectCallout">
              <a:avLst>
                <a:gd name="adj1" fmla="val -84404"/>
                <a:gd name="adj2" fmla="val 10046"/>
                <a:gd name="adj3" fmla="val 16667"/>
              </a:avLst>
            </a:prstGeom>
            <a:solidFill>
              <a:schemeClr val="bg1">
                <a:alpha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4247258" y="3726719"/>
              <a:ext cx="3182143" cy="2353233"/>
              <a:chOff x="3670300" y="2407439"/>
              <a:chExt cx="4114800" cy="3069994"/>
            </a:xfrm>
          </p:grpSpPr>
          <p:sp>
            <p:nvSpPr>
              <p:cNvPr id="19" name="Shape 403"/>
              <p:cNvSpPr/>
              <p:nvPr/>
            </p:nvSpPr>
            <p:spPr>
              <a:xfrm>
                <a:off x="3670300" y="2407439"/>
                <a:ext cx="4114800" cy="3069994"/>
              </a:xfrm>
              <a:prstGeom prst="roundRect">
                <a:avLst>
                  <a:gd name="adj" fmla="val 16667"/>
                </a:avLst>
              </a:prstGeom>
              <a:solidFill>
                <a:schemeClr val="tx1">
                  <a:lumMod val="65000"/>
                  <a:lumOff val="35000"/>
                  <a:alpha val="47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2800" b="0" i="0" u="none" strike="noStrike" cap="none" baseline="0" dirty="0" smtClean="0">
                  <a:solidFill>
                    <a:schemeClr val="lt1"/>
                  </a:solidFill>
                  <a:latin typeface="Arial"/>
                  <a:ea typeface="Arial"/>
                  <a:cs typeface="Arial"/>
                  <a:sym typeface="Arial"/>
                </a:endParaRPr>
              </a:p>
            </p:txBody>
          </p:sp>
          <p:sp>
            <p:nvSpPr>
              <p:cNvPr id="20" name="Oval 19"/>
              <p:cNvSpPr/>
              <p:nvPr/>
            </p:nvSpPr>
            <p:spPr>
              <a:xfrm>
                <a:off x="3822700" y="3124200"/>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876800" y="4098787"/>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6400800" y="3124200"/>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Curved Connector 22"/>
              <p:cNvCxnSpPr>
                <a:stCxn id="20" idx="4"/>
                <a:endCxn id="21" idx="2"/>
              </p:cNvCxnSpPr>
              <p:nvPr/>
            </p:nvCxnSpPr>
            <p:spPr>
              <a:xfrm rot="16200000" flipH="1">
                <a:off x="4506982" y="4370318"/>
                <a:ext cx="333237" cy="406400"/>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24" name="Curved Connector 23"/>
              <p:cNvCxnSpPr>
                <a:endCxn id="22" idx="4"/>
              </p:cNvCxnSpPr>
              <p:nvPr/>
            </p:nvCxnSpPr>
            <p:spPr>
              <a:xfrm flipV="1">
                <a:off x="6172200" y="4406900"/>
                <a:ext cx="876300" cy="333237"/>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25" name="Curved Connector 24"/>
              <p:cNvCxnSpPr>
                <a:stCxn id="21" idx="0"/>
                <a:endCxn id="20" idx="6"/>
              </p:cNvCxnSpPr>
              <p:nvPr/>
            </p:nvCxnSpPr>
            <p:spPr>
              <a:xfrm rot="16200000" flipV="1">
                <a:off x="5154682" y="3728969"/>
                <a:ext cx="333237" cy="406400"/>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26" name="Curved Connector 25"/>
              <p:cNvCxnSpPr>
                <a:stCxn id="22" idx="1"/>
                <a:endCxn id="20" idx="7"/>
              </p:cNvCxnSpPr>
              <p:nvPr/>
            </p:nvCxnSpPr>
            <p:spPr>
              <a:xfrm rot="16200000" flipV="1">
                <a:off x="5759450" y="2480990"/>
                <a:ext cx="12700" cy="1662114"/>
              </a:xfrm>
              <a:prstGeom prst="curvedConnector3">
                <a:avLst>
                  <a:gd name="adj1" fmla="val 1579110"/>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27" name="TextBox 26"/>
            <p:cNvSpPr txBox="1"/>
            <p:nvPr/>
          </p:nvSpPr>
          <p:spPr>
            <a:xfrm>
              <a:off x="4235948" y="3736268"/>
              <a:ext cx="3182142" cy="523220"/>
            </a:xfrm>
            <a:prstGeom prst="rect">
              <a:avLst/>
            </a:prstGeom>
            <a:noFill/>
          </p:spPr>
          <p:txBody>
            <a:bodyPr wrap="square" rtlCol="0">
              <a:spAutoFit/>
            </a:bodyPr>
            <a:lstStyle/>
            <a:p>
              <a:pPr algn="ctr"/>
              <a:r>
                <a:rPr lang="en-US" sz="2800" dirty="0" smtClean="0">
                  <a:solidFill>
                    <a:schemeClr val="bg1"/>
                  </a:solidFill>
                </a:rPr>
                <a:t>Mission Manager</a:t>
              </a:r>
              <a:endParaRPr lang="en-US" sz="2800" dirty="0">
                <a:solidFill>
                  <a:schemeClr val="bg1"/>
                </a:solidFill>
              </a:endParaRPr>
            </a:p>
          </p:txBody>
        </p:sp>
        <p:sp>
          <p:nvSpPr>
            <p:cNvPr id="33" name="Rounded Rectangle 32"/>
            <p:cNvSpPr/>
            <p:nvPr/>
          </p:nvSpPr>
          <p:spPr>
            <a:xfrm>
              <a:off x="1203128" y="5123639"/>
              <a:ext cx="1107583" cy="505302"/>
            </a:xfrm>
            <a:prstGeom prst="roundRect">
              <a:avLst/>
            </a:prstGeom>
            <a:solidFill>
              <a:schemeClr val="bg1">
                <a:alpha val="4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p:cNvGrpSpPr/>
            <p:nvPr/>
          </p:nvGrpSpPr>
          <p:grpSpPr>
            <a:xfrm>
              <a:off x="585176" y="4830367"/>
              <a:ext cx="2443776" cy="1617985"/>
              <a:chOff x="1690075" y="2743201"/>
              <a:chExt cx="5905497" cy="3820924"/>
            </a:xfrm>
          </p:grpSpPr>
          <p:sp>
            <p:nvSpPr>
              <p:cNvPr id="35" name="Shape 403"/>
              <p:cNvSpPr/>
              <p:nvPr/>
            </p:nvSpPr>
            <p:spPr>
              <a:xfrm>
                <a:off x="3728422" y="2743201"/>
                <a:ext cx="15240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36" name="Shape 404"/>
              <p:cNvSpPr/>
              <p:nvPr/>
            </p:nvSpPr>
            <p:spPr>
              <a:xfrm>
                <a:off x="3804625" y="3698606"/>
                <a:ext cx="1371600" cy="66762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37" name="Shape 405"/>
              <p:cNvSpPr/>
              <p:nvPr/>
            </p:nvSpPr>
            <p:spPr>
              <a:xfrm>
                <a:off x="1728174" y="4260342"/>
                <a:ext cx="1371600" cy="685801"/>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38" name="Shape 406"/>
              <p:cNvSpPr/>
              <p:nvPr/>
            </p:nvSpPr>
            <p:spPr>
              <a:xfrm>
                <a:off x="6033473" y="4259468"/>
                <a:ext cx="1371600" cy="68667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39" name="Shape 407"/>
              <p:cNvSpPr/>
              <p:nvPr/>
            </p:nvSpPr>
            <p:spPr>
              <a:xfrm>
                <a:off x="5842972" y="5230627"/>
                <a:ext cx="17526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40" name="Shape 408"/>
              <p:cNvSpPr/>
              <p:nvPr/>
            </p:nvSpPr>
            <p:spPr>
              <a:xfrm>
                <a:off x="1690075" y="5229753"/>
                <a:ext cx="1447798" cy="66762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41" name="Shape 409"/>
              <p:cNvSpPr/>
              <p:nvPr/>
            </p:nvSpPr>
            <p:spPr>
              <a:xfrm>
                <a:off x="3918923" y="5897375"/>
                <a:ext cx="11430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cxnSp>
            <p:nvCxnSpPr>
              <p:cNvPr id="42" name="Shape 410"/>
              <p:cNvCxnSpPr>
                <a:stCxn id="35" idx="2"/>
                <a:endCxn id="36" idx="0"/>
              </p:cNvCxnSpPr>
              <p:nvPr/>
            </p:nvCxnSpPr>
            <p:spPr>
              <a:xfrm>
                <a:off x="4490424" y="3409949"/>
                <a:ext cx="0" cy="288655"/>
              </a:xfrm>
              <a:prstGeom prst="straightConnector1">
                <a:avLst/>
              </a:prstGeom>
              <a:ln>
                <a:solidFill>
                  <a:schemeClr val="bg1">
                    <a:lumMod val="75000"/>
                  </a:schemeClr>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43" name="Shape 411"/>
              <p:cNvCxnSpPr>
                <a:stCxn id="36" idx="1"/>
                <a:endCxn id="37" idx="0"/>
              </p:cNvCxnSpPr>
              <p:nvPr/>
            </p:nvCxnSpPr>
            <p:spPr>
              <a:xfrm flipH="1">
                <a:off x="2413973" y="4032416"/>
                <a:ext cx="1390650" cy="227926"/>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44" name="Shape 412"/>
              <p:cNvCxnSpPr>
                <a:stCxn id="36" idx="3"/>
                <a:endCxn id="38" idx="0"/>
              </p:cNvCxnSpPr>
              <p:nvPr/>
            </p:nvCxnSpPr>
            <p:spPr>
              <a:xfrm>
                <a:off x="5176225" y="4032416"/>
                <a:ext cx="1543049" cy="227052"/>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45" name="Shape 413"/>
              <p:cNvCxnSpPr>
                <a:stCxn id="37" idx="2"/>
                <a:endCxn id="40" idx="0"/>
              </p:cNvCxnSpPr>
              <p:nvPr/>
            </p:nvCxnSpPr>
            <p:spPr>
              <a:xfrm>
                <a:off x="2413973" y="4946140"/>
                <a:ext cx="0" cy="283611"/>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46" name="Shape 414"/>
              <p:cNvCxnSpPr>
                <a:stCxn id="38" idx="2"/>
                <a:endCxn id="39" idx="0"/>
              </p:cNvCxnSpPr>
              <p:nvPr/>
            </p:nvCxnSpPr>
            <p:spPr>
              <a:xfrm flipH="1">
                <a:off x="6719274" y="4946140"/>
                <a:ext cx="0" cy="284484"/>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47" name="Shape 415"/>
              <p:cNvCxnSpPr>
                <a:stCxn id="40" idx="2"/>
                <a:endCxn id="41" idx="1"/>
              </p:cNvCxnSpPr>
              <p:nvPr/>
            </p:nvCxnSpPr>
            <p:spPr>
              <a:xfrm>
                <a:off x="2413973" y="5897373"/>
                <a:ext cx="1504950" cy="333375"/>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48" name="Shape 416"/>
              <p:cNvCxnSpPr>
                <a:stCxn id="39" idx="2"/>
                <a:endCxn id="41" idx="3"/>
              </p:cNvCxnSpPr>
              <p:nvPr/>
            </p:nvCxnSpPr>
            <p:spPr>
              <a:xfrm flipH="1">
                <a:off x="5061925" y="5897373"/>
                <a:ext cx="1657349" cy="333375"/>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49" name="Shape 417"/>
              <p:cNvCxnSpPr>
                <a:stCxn id="40" idx="3"/>
                <a:endCxn id="39" idx="1"/>
              </p:cNvCxnSpPr>
              <p:nvPr/>
            </p:nvCxnSpPr>
            <p:spPr>
              <a:xfrm>
                <a:off x="3137873" y="5563563"/>
                <a:ext cx="2705101" cy="437"/>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50" name="Shape 418"/>
              <p:cNvCxnSpPr>
                <a:stCxn id="37" idx="3"/>
                <a:endCxn id="38" idx="1"/>
              </p:cNvCxnSpPr>
              <p:nvPr/>
            </p:nvCxnSpPr>
            <p:spPr>
              <a:xfrm flipV="1">
                <a:off x="3099774" y="4602807"/>
                <a:ext cx="2933701" cy="437"/>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51" name="Shape 419"/>
              <p:cNvCxnSpPr>
                <a:stCxn id="36" idx="2"/>
                <a:endCxn id="39" idx="1"/>
              </p:cNvCxnSpPr>
              <p:nvPr/>
            </p:nvCxnSpPr>
            <p:spPr>
              <a:xfrm>
                <a:off x="4490424" y="4366226"/>
                <a:ext cx="1352548" cy="1197772"/>
              </a:xfrm>
              <a:prstGeom prst="straightConnector1">
                <a:avLst/>
              </a:prstGeom>
              <a:noFill/>
              <a:ln w="9525" cap="flat">
                <a:solidFill>
                  <a:schemeClr val="bg1">
                    <a:lumMod val="75000"/>
                  </a:schemeClr>
                </a:solidFill>
                <a:prstDash val="solid"/>
                <a:round/>
                <a:headEnd type="stealth" w="lg" len="lg"/>
                <a:tailEnd type="stealth" w="lg" len="lg"/>
              </a:ln>
            </p:spPr>
          </p:cxnSp>
        </p:grpSp>
      </p:grpSp>
      <p:grpSp>
        <p:nvGrpSpPr>
          <p:cNvPr id="55" name="Group 54"/>
          <p:cNvGrpSpPr/>
          <p:nvPr/>
        </p:nvGrpSpPr>
        <p:grpSpPr>
          <a:xfrm>
            <a:off x="4977651" y="4190999"/>
            <a:ext cx="1600199" cy="1628189"/>
            <a:chOff x="5350865" y="4489784"/>
            <a:chExt cx="762000" cy="1066798"/>
          </a:xfrm>
        </p:grpSpPr>
        <p:sp>
          <p:nvSpPr>
            <p:cNvPr id="53" name="Curved Up Arrow 52"/>
            <p:cNvSpPr/>
            <p:nvPr/>
          </p:nvSpPr>
          <p:spPr>
            <a:xfrm>
              <a:off x="5350865" y="5023183"/>
              <a:ext cx="762000" cy="533399"/>
            </a:xfrm>
            <a:prstGeom prst="curvedUpArrow">
              <a:avLst>
                <a:gd name="adj1" fmla="val 50000"/>
                <a:gd name="adj2" fmla="val 50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time</a:t>
              </a:r>
              <a:endParaRPr lang="en-US" dirty="0">
                <a:solidFill>
                  <a:schemeClr val="bg1"/>
                </a:solidFill>
              </a:endParaRPr>
            </a:p>
          </p:txBody>
        </p:sp>
        <p:sp>
          <p:nvSpPr>
            <p:cNvPr id="54" name="Curved Up Arrow 53"/>
            <p:cNvSpPr/>
            <p:nvPr/>
          </p:nvSpPr>
          <p:spPr>
            <a:xfrm rot="10800000">
              <a:off x="5350865" y="4489784"/>
              <a:ext cx="762000" cy="533399"/>
            </a:xfrm>
            <a:prstGeom prst="curvedUpArrow">
              <a:avLst>
                <a:gd name="adj1" fmla="val 50000"/>
                <a:gd name="adj2" fmla="val 50000"/>
                <a:gd name="adj3" fmla="val 25000"/>
              </a:avLst>
            </a:prstGeom>
            <a:solidFill>
              <a:schemeClr val="tx1"/>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
        <p:nvSpPr>
          <p:cNvPr id="58" name="Up Arrow 57"/>
          <p:cNvSpPr/>
          <p:nvPr/>
        </p:nvSpPr>
        <p:spPr>
          <a:xfrm>
            <a:off x="6182040" y="3124200"/>
            <a:ext cx="576903" cy="685800"/>
          </a:xfrm>
          <a:prstGeom prst="upArrow">
            <a:avLst>
              <a:gd name="adj1" fmla="val 100000"/>
              <a:gd name="adj2"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a:t>
            </a:r>
            <a:endParaRPr lang="en-US" dirty="0"/>
          </a:p>
        </p:txBody>
      </p:sp>
    </p:spTree>
    <p:extLst>
      <p:ext uri="{BB962C8B-B14F-4D97-AF65-F5344CB8AC3E}">
        <p14:creationId xmlns:p14="http://schemas.microsoft.com/office/powerpoint/2010/main" val="2510887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R </a:t>
            </a:r>
            <a:r>
              <a:rPr lang="en-US" dirty="0" smtClean="0"/>
              <a:t>is a measure of how often items are being processed.</a:t>
            </a:r>
          </a:p>
          <a:p>
            <a:r>
              <a:rPr lang="en-US" dirty="0" smtClean="0"/>
              <a:t>Decision Workload </a:t>
            </a:r>
            <a:r>
              <a:rPr lang="en-US" dirty="0" smtClean="0"/>
              <a:t>is a measure of how </a:t>
            </a:r>
            <a:r>
              <a:rPr lang="en-US" dirty="0" smtClean="0"/>
              <a:t>many transitions are available to the actor.</a:t>
            </a:r>
            <a:endParaRPr lang="en-US" dirty="0" smtClean="0"/>
          </a:p>
        </p:txBody>
      </p:sp>
      <p:sp>
        <p:nvSpPr>
          <p:cNvPr id="3" name="Title 2"/>
          <p:cNvSpPr>
            <a:spLocks noGrp="1"/>
          </p:cNvSpPr>
          <p:nvPr>
            <p:ph type="ctrTitle"/>
          </p:nvPr>
        </p:nvSpPr>
        <p:spPr/>
        <p:txBody>
          <a:bodyPr/>
          <a:lstStyle/>
          <a:p>
            <a:r>
              <a:rPr lang="en-US" dirty="0"/>
              <a:t>R </a:t>
            </a:r>
            <a:r>
              <a:rPr lang="en-US" dirty="0" smtClean="0"/>
              <a:t>vs. Decision Workload </a:t>
            </a:r>
            <a:r>
              <a:rPr lang="en-US" dirty="0"/>
              <a:t>(rate)</a:t>
            </a:r>
          </a:p>
        </p:txBody>
      </p:sp>
      <p:grpSp>
        <p:nvGrpSpPr>
          <p:cNvPr id="116" name="Group 115"/>
          <p:cNvGrpSpPr/>
          <p:nvPr/>
        </p:nvGrpSpPr>
        <p:grpSpPr>
          <a:xfrm>
            <a:off x="585176" y="3276600"/>
            <a:ext cx="7377625" cy="3171752"/>
            <a:chOff x="585176" y="3276600"/>
            <a:chExt cx="7377625" cy="3171752"/>
          </a:xfrm>
        </p:grpSpPr>
        <p:sp>
          <p:nvSpPr>
            <p:cNvPr id="117" name="Rounded Rectangular Callout 116"/>
            <p:cNvSpPr/>
            <p:nvPr/>
          </p:nvSpPr>
          <p:spPr>
            <a:xfrm>
              <a:off x="3771801" y="3276600"/>
              <a:ext cx="4191000" cy="3171752"/>
            </a:xfrm>
            <a:prstGeom prst="wedgeRoundRectCallout">
              <a:avLst>
                <a:gd name="adj1" fmla="val -84404"/>
                <a:gd name="adj2" fmla="val 10046"/>
                <a:gd name="adj3" fmla="val 16667"/>
              </a:avLst>
            </a:prstGeom>
            <a:solidFill>
              <a:schemeClr val="bg1">
                <a:alpha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p:cNvGrpSpPr/>
            <p:nvPr/>
          </p:nvGrpSpPr>
          <p:grpSpPr>
            <a:xfrm>
              <a:off x="4247258" y="3726719"/>
              <a:ext cx="3182143" cy="2353233"/>
              <a:chOff x="3670300" y="2407439"/>
              <a:chExt cx="4114800" cy="3069994"/>
            </a:xfrm>
          </p:grpSpPr>
          <p:sp>
            <p:nvSpPr>
              <p:cNvPr id="139" name="Shape 403"/>
              <p:cNvSpPr/>
              <p:nvPr/>
            </p:nvSpPr>
            <p:spPr>
              <a:xfrm>
                <a:off x="3670300" y="2407439"/>
                <a:ext cx="4114800" cy="3069994"/>
              </a:xfrm>
              <a:prstGeom prst="roundRect">
                <a:avLst>
                  <a:gd name="adj" fmla="val 16667"/>
                </a:avLst>
              </a:prstGeom>
              <a:solidFill>
                <a:schemeClr val="tx1">
                  <a:lumMod val="65000"/>
                  <a:lumOff val="35000"/>
                  <a:alpha val="47000"/>
                </a:schemeClr>
              </a:solidFill>
              <a:ln w="12700" cap="flat">
                <a:no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2800" b="0" i="0" u="none" strike="noStrike" cap="none" baseline="0" dirty="0" smtClean="0">
                  <a:solidFill>
                    <a:schemeClr val="lt1"/>
                  </a:solidFill>
                  <a:latin typeface="Arial"/>
                  <a:ea typeface="Arial"/>
                  <a:cs typeface="Arial"/>
                  <a:sym typeface="Arial"/>
                </a:endParaRPr>
              </a:p>
            </p:txBody>
          </p:sp>
          <p:sp>
            <p:nvSpPr>
              <p:cNvPr id="140" name="Oval 139"/>
              <p:cNvSpPr/>
              <p:nvPr/>
            </p:nvSpPr>
            <p:spPr>
              <a:xfrm>
                <a:off x="3822700" y="3124200"/>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140"/>
              <p:cNvSpPr/>
              <p:nvPr/>
            </p:nvSpPr>
            <p:spPr>
              <a:xfrm>
                <a:off x="4876800" y="4098787"/>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141"/>
              <p:cNvSpPr/>
              <p:nvPr/>
            </p:nvSpPr>
            <p:spPr>
              <a:xfrm>
                <a:off x="6400800" y="3124200"/>
                <a:ext cx="1295400" cy="1282700"/>
              </a:xfrm>
              <a:prstGeom prst="ellipse">
                <a:avLst/>
              </a:prstGeom>
              <a:solidFill>
                <a:schemeClr val="tx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3" name="Curved Connector 142"/>
              <p:cNvCxnSpPr>
                <a:stCxn id="140" idx="4"/>
                <a:endCxn id="141" idx="2"/>
              </p:cNvCxnSpPr>
              <p:nvPr/>
            </p:nvCxnSpPr>
            <p:spPr>
              <a:xfrm rot="16200000" flipH="1">
                <a:off x="4506982" y="4370318"/>
                <a:ext cx="333237" cy="406400"/>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144" name="Curved Connector 143"/>
              <p:cNvCxnSpPr>
                <a:endCxn id="142" idx="4"/>
              </p:cNvCxnSpPr>
              <p:nvPr/>
            </p:nvCxnSpPr>
            <p:spPr>
              <a:xfrm flipV="1">
                <a:off x="6172200" y="4406900"/>
                <a:ext cx="876300" cy="333237"/>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145" name="Curved Connector 144"/>
              <p:cNvCxnSpPr>
                <a:stCxn id="141" idx="0"/>
                <a:endCxn id="140" idx="6"/>
              </p:cNvCxnSpPr>
              <p:nvPr/>
            </p:nvCxnSpPr>
            <p:spPr>
              <a:xfrm rot="16200000" flipV="1">
                <a:off x="5154682" y="3728969"/>
                <a:ext cx="333237" cy="406400"/>
              </a:xfrm>
              <a:prstGeom prst="curvedConnector2">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cxnSp>
            <p:nvCxnSpPr>
              <p:cNvPr id="146" name="Curved Connector 145"/>
              <p:cNvCxnSpPr>
                <a:stCxn id="142" idx="1"/>
                <a:endCxn id="140" idx="7"/>
              </p:cNvCxnSpPr>
              <p:nvPr/>
            </p:nvCxnSpPr>
            <p:spPr>
              <a:xfrm rot="16200000" flipV="1">
                <a:off x="5759450" y="2480990"/>
                <a:ext cx="12700" cy="1662114"/>
              </a:xfrm>
              <a:prstGeom prst="curvedConnector3">
                <a:avLst>
                  <a:gd name="adj1" fmla="val 1579110"/>
                </a:avLst>
              </a:prstGeom>
              <a:ln>
                <a:solidFill>
                  <a:schemeClr val="bg1">
                    <a:lumMod val="75000"/>
                  </a:schemeClr>
                </a:solidFill>
                <a:tailEnd type="arrow"/>
              </a:ln>
              <a:effectLst/>
            </p:spPr>
            <p:style>
              <a:lnRef idx="2">
                <a:schemeClr val="dk1"/>
              </a:lnRef>
              <a:fillRef idx="0">
                <a:schemeClr val="dk1"/>
              </a:fillRef>
              <a:effectRef idx="1">
                <a:schemeClr val="dk1"/>
              </a:effectRef>
              <a:fontRef idx="minor">
                <a:schemeClr val="tx1"/>
              </a:fontRef>
            </p:style>
          </p:cxnSp>
        </p:grpSp>
        <p:sp>
          <p:nvSpPr>
            <p:cNvPr id="119" name="TextBox 118"/>
            <p:cNvSpPr txBox="1"/>
            <p:nvPr/>
          </p:nvSpPr>
          <p:spPr>
            <a:xfrm>
              <a:off x="4235948" y="3736268"/>
              <a:ext cx="3182142" cy="523220"/>
            </a:xfrm>
            <a:prstGeom prst="rect">
              <a:avLst/>
            </a:prstGeom>
            <a:noFill/>
          </p:spPr>
          <p:txBody>
            <a:bodyPr wrap="square" rtlCol="0">
              <a:spAutoFit/>
            </a:bodyPr>
            <a:lstStyle/>
            <a:p>
              <a:pPr algn="ctr"/>
              <a:r>
                <a:rPr lang="en-US" sz="2800" dirty="0" smtClean="0">
                  <a:solidFill>
                    <a:schemeClr val="bg1"/>
                  </a:solidFill>
                </a:rPr>
                <a:t>Mission Manager</a:t>
              </a:r>
              <a:endParaRPr lang="en-US" sz="2800" dirty="0">
                <a:solidFill>
                  <a:schemeClr val="bg1"/>
                </a:solidFill>
              </a:endParaRPr>
            </a:p>
          </p:txBody>
        </p:sp>
        <p:sp>
          <p:nvSpPr>
            <p:cNvPr id="120" name="Rounded Rectangle 119"/>
            <p:cNvSpPr/>
            <p:nvPr/>
          </p:nvSpPr>
          <p:spPr>
            <a:xfrm>
              <a:off x="1203128" y="5123639"/>
              <a:ext cx="1107583" cy="505302"/>
            </a:xfrm>
            <a:prstGeom prst="roundRect">
              <a:avLst/>
            </a:prstGeom>
            <a:solidFill>
              <a:schemeClr val="bg1">
                <a:alpha val="44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p:cNvGrpSpPr/>
            <p:nvPr/>
          </p:nvGrpSpPr>
          <p:grpSpPr>
            <a:xfrm>
              <a:off x="585176" y="4830367"/>
              <a:ext cx="2443776" cy="1617985"/>
              <a:chOff x="1690075" y="2743201"/>
              <a:chExt cx="5905497" cy="3820924"/>
            </a:xfrm>
          </p:grpSpPr>
          <p:sp>
            <p:nvSpPr>
              <p:cNvPr id="122" name="Shape 403"/>
              <p:cNvSpPr/>
              <p:nvPr/>
            </p:nvSpPr>
            <p:spPr>
              <a:xfrm>
                <a:off x="3728422" y="2743201"/>
                <a:ext cx="15240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3" name="Shape 404"/>
              <p:cNvSpPr/>
              <p:nvPr/>
            </p:nvSpPr>
            <p:spPr>
              <a:xfrm>
                <a:off x="3804625" y="3698606"/>
                <a:ext cx="1371600" cy="66762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4" name="Shape 405"/>
              <p:cNvSpPr/>
              <p:nvPr/>
            </p:nvSpPr>
            <p:spPr>
              <a:xfrm>
                <a:off x="1728174" y="4260342"/>
                <a:ext cx="1371600" cy="685801"/>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5" name="Shape 406"/>
              <p:cNvSpPr/>
              <p:nvPr/>
            </p:nvSpPr>
            <p:spPr>
              <a:xfrm>
                <a:off x="6033473" y="4259468"/>
                <a:ext cx="1371600" cy="68667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6" name="Shape 407"/>
              <p:cNvSpPr/>
              <p:nvPr/>
            </p:nvSpPr>
            <p:spPr>
              <a:xfrm>
                <a:off x="5842972" y="5230627"/>
                <a:ext cx="17526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7" name="Shape 408"/>
              <p:cNvSpPr/>
              <p:nvPr/>
            </p:nvSpPr>
            <p:spPr>
              <a:xfrm>
                <a:off x="1690075" y="5229753"/>
                <a:ext cx="1447798" cy="667622"/>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sp>
            <p:nvSpPr>
              <p:cNvPr id="128" name="Shape 409"/>
              <p:cNvSpPr/>
              <p:nvPr/>
            </p:nvSpPr>
            <p:spPr>
              <a:xfrm>
                <a:off x="3918923" y="5897375"/>
                <a:ext cx="1143000" cy="666750"/>
              </a:xfrm>
              <a:prstGeom prst="roundRect">
                <a:avLst>
                  <a:gd name="adj" fmla="val 16667"/>
                </a:avLst>
              </a:prstGeom>
              <a:solidFill>
                <a:schemeClr val="tx1">
                  <a:lumMod val="65000"/>
                  <a:lumOff val="35000"/>
                  <a:alpha val="45000"/>
                </a:schemeClr>
              </a:solidFill>
              <a:ln w="12700" cap="flat">
                <a:solidFill>
                  <a:schemeClr val="bg1">
                    <a:lumMod val="75000"/>
                  </a:schemeClr>
                </a:solidFill>
                <a:prstDash val="solid"/>
                <a:round/>
                <a:headEnd type="none" w="med" len="med"/>
                <a:tailEnd type="none" w="med" len="med"/>
              </a:ln>
            </p:spPr>
            <p:txBody>
              <a:bodyPr lIns="91425" tIns="45700" rIns="91425" bIns="45700" anchor="ctr" anchorCtr="0">
                <a:noAutofit/>
              </a:bodyPr>
              <a:lstStyle/>
              <a:p>
                <a:pPr marL="0" marR="0" lvl="0" indent="0" algn="ctr" rtl="0">
                  <a:buSzPct val="25000"/>
                  <a:buNone/>
                </a:pPr>
                <a:endParaRPr lang="en-US" sz="1800" b="0" i="0" u="none" strike="noStrike" cap="none" baseline="0" dirty="0">
                  <a:solidFill>
                    <a:schemeClr val="lt1"/>
                  </a:solidFill>
                  <a:latin typeface="Arial"/>
                  <a:ea typeface="Arial"/>
                  <a:cs typeface="Arial"/>
                  <a:sym typeface="Arial"/>
                </a:endParaRPr>
              </a:p>
            </p:txBody>
          </p:sp>
          <p:cxnSp>
            <p:nvCxnSpPr>
              <p:cNvPr id="129" name="Shape 410"/>
              <p:cNvCxnSpPr>
                <a:stCxn id="122" idx="2"/>
                <a:endCxn id="123" idx="0"/>
              </p:cNvCxnSpPr>
              <p:nvPr/>
            </p:nvCxnSpPr>
            <p:spPr>
              <a:xfrm>
                <a:off x="4490424" y="3409949"/>
                <a:ext cx="0" cy="288655"/>
              </a:xfrm>
              <a:prstGeom prst="straightConnector1">
                <a:avLst/>
              </a:prstGeom>
              <a:ln>
                <a:solidFill>
                  <a:schemeClr val="bg1">
                    <a:lumMod val="75000"/>
                  </a:schemeClr>
                </a:solidFill>
                <a:headEnd type="stealth" w="lg" len="lg"/>
                <a:tailEnd type="stealth" w="lg" len="lg"/>
              </a:ln>
            </p:spPr>
            <p:style>
              <a:lnRef idx="1">
                <a:schemeClr val="dk1"/>
              </a:lnRef>
              <a:fillRef idx="0">
                <a:schemeClr val="dk1"/>
              </a:fillRef>
              <a:effectRef idx="0">
                <a:schemeClr val="dk1"/>
              </a:effectRef>
              <a:fontRef idx="minor">
                <a:schemeClr val="tx1"/>
              </a:fontRef>
            </p:style>
          </p:cxnSp>
          <p:cxnSp>
            <p:nvCxnSpPr>
              <p:cNvPr id="130" name="Shape 411"/>
              <p:cNvCxnSpPr>
                <a:stCxn id="123" idx="1"/>
                <a:endCxn id="124" idx="0"/>
              </p:cNvCxnSpPr>
              <p:nvPr/>
            </p:nvCxnSpPr>
            <p:spPr>
              <a:xfrm flipH="1">
                <a:off x="2413973" y="4032416"/>
                <a:ext cx="1390650" cy="227926"/>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1" name="Shape 412"/>
              <p:cNvCxnSpPr>
                <a:stCxn id="123" idx="3"/>
                <a:endCxn id="125" idx="0"/>
              </p:cNvCxnSpPr>
              <p:nvPr/>
            </p:nvCxnSpPr>
            <p:spPr>
              <a:xfrm>
                <a:off x="5176225" y="4032416"/>
                <a:ext cx="1543049" cy="227052"/>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2" name="Shape 413"/>
              <p:cNvCxnSpPr>
                <a:stCxn id="124" idx="2"/>
                <a:endCxn id="127" idx="0"/>
              </p:cNvCxnSpPr>
              <p:nvPr/>
            </p:nvCxnSpPr>
            <p:spPr>
              <a:xfrm>
                <a:off x="2413973" y="4946140"/>
                <a:ext cx="0" cy="283611"/>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3" name="Shape 414"/>
              <p:cNvCxnSpPr>
                <a:stCxn id="125" idx="2"/>
                <a:endCxn id="126" idx="0"/>
              </p:cNvCxnSpPr>
              <p:nvPr/>
            </p:nvCxnSpPr>
            <p:spPr>
              <a:xfrm flipH="1">
                <a:off x="6719274" y="4946140"/>
                <a:ext cx="0" cy="284484"/>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4" name="Shape 415"/>
              <p:cNvCxnSpPr>
                <a:stCxn id="127" idx="2"/>
                <a:endCxn id="128" idx="1"/>
              </p:cNvCxnSpPr>
              <p:nvPr/>
            </p:nvCxnSpPr>
            <p:spPr>
              <a:xfrm>
                <a:off x="2413973" y="5897373"/>
                <a:ext cx="1504950" cy="333375"/>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5" name="Shape 416"/>
              <p:cNvCxnSpPr>
                <a:stCxn id="126" idx="2"/>
                <a:endCxn id="128" idx="3"/>
              </p:cNvCxnSpPr>
              <p:nvPr/>
            </p:nvCxnSpPr>
            <p:spPr>
              <a:xfrm flipH="1">
                <a:off x="5061925" y="5897373"/>
                <a:ext cx="1657349" cy="333375"/>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6" name="Shape 417"/>
              <p:cNvCxnSpPr>
                <a:stCxn id="127" idx="3"/>
                <a:endCxn id="126" idx="1"/>
              </p:cNvCxnSpPr>
              <p:nvPr/>
            </p:nvCxnSpPr>
            <p:spPr>
              <a:xfrm>
                <a:off x="3137873" y="5563563"/>
                <a:ext cx="2705101" cy="437"/>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7" name="Shape 418"/>
              <p:cNvCxnSpPr>
                <a:stCxn id="124" idx="3"/>
                <a:endCxn id="125" idx="1"/>
              </p:cNvCxnSpPr>
              <p:nvPr/>
            </p:nvCxnSpPr>
            <p:spPr>
              <a:xfrm flipV="1">
                <a:off x="3099774" y="4602807"/>
                <a:ext cx="2933701" cy="437"/>
              </a:xfrm>
              <a:prstGeom prst="straightConnector1">
                <a:avLst/>
              </a:prstGeom>
              <a:noFill/>
              <a:ln w="9525" cap="flat">
                <a:solidFill>
                  <a:schemeClr val="bg1">
                    <a:lumMod val="75000"/>
                  </a:schemeClr>
                </a:solidFill>
                <a:prstDash val="solid"/>
                <a:round/>
                <a:headEnd type="stealth" w="lg" len="lg"/>
                <a:tailEnd type="stealth" w="lg" len="lg"/>
              </a:ln>
            </p:spPr>
          </p:cxnSp>
          <p:cxnSp>
            <p:nvCxnSpPr>
              <p:cNvPr id="138" name="Shape 419"/>
              <p:cNvCxnSpPr>
                <a:stCxn id="123" idx="2"/>
                <a:endCxn id="126" idx="1"/>
              </p:cNvCxnSpPr>
              <p:nvPr/>
            </p:nvCxnSpPr>
            <p:spPr>
              <a:xfrm>
                <a:off x="4490424" y="4366226"/>
                <a:ext cx="1352548" cy="1197772"/>
              </a:xfrm>
              <a:prstGeom prst="straightConnector1">
                <a:avLst/>
              </a:prstGeom>
              <a:noFill/>
              <a:ln w="9525" cap="flat">
                <a:solidFill>
                  <a:schemeClr val="bg1">
                    <a:lumMod val="75000"/>
                  </a:schemeClr>
                </a:solidFill>
                <a:prstDash val="solid"/>
                <a:round/>
                <a:headEnd type="stealth" w="lg" len="lg"/>
                <a:tailEnd type="stealth" w="lg" len="lg"/>
              </a:ln>
            </p:spPr>
          </p:cxnSp>
        </p:grpSp>
      </p:grpSp>
      <p:sp>
        <p:nvSpPr>
          <p:cNvPr id="156" name="Down Arrow 155"/>
          <p:cNvSpPr/>
          <p:nvPr/>
        </p:nvSpPr>
        <p:spPr>
          <a:xfrm>
            <a:off x="4936651" y="3124200"/>
            <a:ext cx="576903" cy="685800"/>
          </a:xfrm>
          <a:prstGeom prst="downArrow">
            <a:avLst>
              <a:gd name="adj1" fmla="val 100000"/>
              <a:gd name="adj2"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a:t>
            </a:r>
            <a:endParaRPr lang="en-US" dirty="0"/>
          </a:p>
        </p:txBody>
      </p:sp>
      <p:sp>
        <p:nvSpPr>
          <p:cNvPr id="159" name="Up Arrow 158"/>
          <p:cNvSpPr/>
          <p:nvPr/>
        </p:nvSpPr>
        <p:spPr>
          <a:xfrm>
            <a:off x="6182040" y="3124200"/>
            <a:ext cx="576903" cy="685800"/>
          </a:xfrm>
          <a:prstGeom prst="upArrow">
            <a:avLst>
              <a:gd name="adj1" fmla="val 100000"/>
              <a:gd name="adj2" fmla="val 50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out</a:t>
            </a:r>
            <a:endParaRPr lang="en-US" dirty="0"/>
          </a:p>
        </p:txBody>
      </p:sp>
      <p:grpSp>
        <p:nvGrpSpPr>
          <p:cNvPr id="163" name="Group 162"/>
          <p:cNvGrpSpPr/>
          <p:nvPr/>
        </p:nvGrpSpPr>
        <p:grpSpPr>
          <a:xfrm>
            <a:off x="4977651" y="4190999"/>
            <a:ext cx="1600199" cy="1628189"/>
            <a:chOff x="5350865" y="4489784"/>
            <a:chExt cx="762000" cy="1066798"/>
          </a:xfrm>
        </p:grpSpPr>
        <p:sp>
          <p:nvSpPr>
            <p:cNvPr id="164" name="Curved Up Arrow 163"/>
            <p:cNvSpPr/>
            <p:nvPr/>
          </p:nvSpPr>
          <p:spPr>
            <a:xfrm>
              <a:off x="5350865" y="5023183"/>
              <a:ext cx="762000" cy="533399"/>
            </a:xfrm>
            <a:prstGeom prst="curvedUpArrow">
              <a:avLst>
                <a:gd name="adj1" fmla="val 50000"/>
                <a:gd name="adj2" fmla="val 50000"/>
                <a:gd name="adj3" fmla="val 25000"/>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time</a:t>
              </a:r>
              <a:endParaRPr lang="en-US" dirty="0">
                <a:solidFill>
                  <a:schemeClr val="bg1"/>
                </a:solidFill>
              </a:endParaRPr>
            </a:p>
          </p:txBody>
        </p:sp>
        <p:sp>
          <p:nvSpPr>
            <p:cNvPr id="165" name="Curved Up Arrow 164"/>
            <p:cNvSpPr/>
            <p:nvPr/>
          </p:nvSpPr>
          <p:spPr>
            <a:xfrm rot="10800000">
              <a:off x="5350865" y="4489784"/>
              <a:ext cx="762000" cy="533399"/>
            </a:xfrm>
            <a:prstGeom prst="curvedUpArrow">
              <a:avLst>
                <a:gd name="adj1" fmla="val 50000"/>
                <a:gd name="adj2" fmla="val 50000"/>
                <a:gd name="adj3" fmla="val 25000"/>
              </a:avLst>
            </a:prstGeom>
            <a:solidFill>
              <a:schemeClr val="tx1"/>
            </a:solidFill>
            <a:ln w="381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260834506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C-UAS template PPT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6102</TotalTime>
  <Words>661</Words>
  <Application>Microsoft Macintosh PowerPoint</Application>
  <PresentationFormat>On-screen Show (4:3)</PresentationFormat>
  <Paragraphs>84</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C-UAS template PPT template 1</vt:lpstr>
      <vt:lpstr>Notes On Throughput</vt:lpstr>
      <vt:lpstr>Little’s Law and Throughput</vt:lpstr>
      <vt:lpstr>Directed Team Graph (DiTG)</vt:lpstr>
      <vt:lpstr>State Machines and Throughput</vt:lpstr>
      <vt:lpstr>Workload Metrics and Throughput</vt:lpstr>
      <vt:lpstr>I and Resource Workload (number)</vt:lpstr>
      <vt:lpstr>T and Temporal Workload (time)</vt:lpstr>
      <vt:lpstr>R vs. Decision Workload (rate)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dc:creator>
  <cp:lastModifiedBy>Michael Goodrich</cp:lastModifiedBy>
  <cp:revision>82</cp:revision>
  <dcterms:created xsi:type="dcterms:W3CDTF">2011-06-18T17:31:48Z</dcterms:created>
  <dcterms:modified xsi:type="dcterms:W3CDTF">2013-12-04T18:08:12Z</dcterms:modified>
</cp:coreProperties>
</file>