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8" r:id="rId2"/>
    <p:sldId id="260" r:id="rId3"/>
    <p:sldId id="270" r:id="rId4"/>
    <p:sldId id="274" r:id="rId5"/>
    <p:sldId id="273" r:id="rId6"/>
    <p:sldId id="283" r:id="rId7"/>
    <p:sldId id="284" r:id="rId8"/>
    <p:sldId id="261" r:id="rId9"/>
    <p:sldId id="286" r:id="rId10"/>
    <p:sldId id="288" r:id="rId11"/>
    <p:sldId id="291" r:id="rId12"/>
    <p:sldId id="292" r:id="rId13"/>
    <p:sldId id="289" r:id="rId14"/>
    <p:sldId id="295" r:id="rId15"/>
    <p:sldId id="290" r:id="rId16"/>
    <p:sldId id="294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293" r:id="rId27"/>
    <p:sldId id="299" r:id="rId28"/>
    <p:sldId id="285" r:id="rId29"/>
    <p:sldId id="277" r:id="rId30"/>
    <p:sldId id="278" r:id="rId31"/>
    <p:sldId id="279" r:id="rId32"/>
    <p:sldId id="262" r:id="rId33"/>
    <p:sldId id="265" r:id="rId34"/>
    <p:sldId id="266" r:id="rId35"/>
    <p:sldId id="267" r:id="rId36"/>
    <p:sldId id="268" r:id="rId37"/>
    <p:sldId id="276" r:id="rId38"/>
    <p:sldId id="271" r:id="rId39"/>
    <p:sldId id="275" r:id="rId40"/>
    <p:sldId id="281" r:id="rId41"/>
    <p:sldId id="263" r:id="rId42"/>
    <p:sldId id="28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5E"/>
    <a:srgbClr val="191B53"/>
    <a:srgbClr val="191B4F"/>
    <a:srgbClr val="191B4A"/>
    <a:srgbClr val="181A48"/>
    <a:srgbClr val="243063"/>
    <a:srgbClr val="000054"/>
    <a:srgbClr val="1B2349"/>
    <a:srgbClr val="1A1C47"/>
    <a:srgbClr val="1A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8" autoAdjust="0"/>
    <p:restoredTop sz="94765" autoAdjust="0"/>
  </p:normalViewPr>
  <p:slideViewPr>
    <p:cSldViewPr snapToObjects="1">
      <p:cViewPr varScale="1">
        <p:scale>
          <a:sx n="88" d="100"/>
          <a:sy n="88" d="100"/>
        </p:scale>
        <p:origin x="-15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searcher:git:WISAR_MODEL:src:csvFiles:Highest%20Cumulative%20Decision%20Workloa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Total Active Inputs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v>Total Enabled Transitions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v>Op Tempo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Sheet1!$E$1:$E$6</c:f>
              <c:numCache>
                <c:formatCode>General</c:formatCode>
                <c:ptCount val="6"/>
                <c:pt idx="1">
                  <c:v>10.0</c:v>
                </c:pt>
                <c:pt idx="3">
                  <c:v>20.0</c:v>
                </c:pt>
                <c:pt idx="5">
                  <c:v>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6782696"/>
        <c:axId val="2067524344"/>
      </c:scatterChart>
      <c:valAx>
        <c:axId val="2066782696"/>
        <c:scaling>
          <c:orientation val="minMax"/>
          <c:max val="5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067524344"/>
        <c:crosses val="autoZero"/>
        <c:crossBetween val="midCat"/>
      </c:valAx>
      <c:valAx>
        <c:axId val="2067524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06678269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'Highest Cumulative Decision Wor'!$C$1</c:f>
              <c:strCache>
                <c:ptCount val="1"/>
                <c:pt idx="0">
                  <c:v> Total Active Inputs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Wor'!$C$2:$C$96</c:f>
              <c:numCache>
                <c:formatCode>General</c:formatCode>
                <c:ptCount val="95"/>
                <c:pt idx="0">
                  <c:v>4.0</c:v>
                </c:pt>
                <c:pt idx="1">
                  <c:v>5.0</c:v>
                </c:pt>
                <c:pt idx="2">
                  <c:v>5.0</c:v>
                </c:pt>
                <c:pt idx="3">
                  <c:v>6.0</c:v>
                </c:pt>
                <c:pt idx="4">
                  <c:v>5.0</c:v>
                </c:pt>
                <c:pt idx="5">
                  <c:v>6.0</c:v>
                </c:pt>
                <c:pt idx="6">
                  <c:v>4.0</c:v>
                </c:pt>
                <c:pt idx="7">
                  <c:v>6.0</c:v>
                </c:pt>
                <c:pt idx="8">
                  <c:v>7.0</c:v>
                </c:pt>
                <c:pt idx="9">
                  <c:v>7.0</c:v>
                </c:pt>
                <c:pt idx="10">
                  <c:v>6.0</c:v>
                </c:pt>
                <c:pt idx="11">
                  <c:v>7.0</c:v>
                </c:pt>
                <c:pt idx="12">
                  <c:v>4.0</c:v>
                </c:pt>
                <c:pt idx="13">
                  <c:v>4.0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4.0</c:v>
                </c:pt>
                <c:pt idx="18">
                  <c:v>5.0</c:v>
                </c:pt>
                <c:pt idx="19">
                  <c:v>6.0</c:v>
                </c:pt>
                <c:pt idx="20">
                  <c:v>5.0</c:v>
                </c:pt>
                <c:pt idx="21">
                  <c:v>6.0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6.0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  <c:pt idx="29">
                  <c:v>7.0</c:v>
                </c:pt>
                <c:pt idx="30">
                  <c:v>8.0</c:v>
                </c:pt>
                <c:pt idx="31">
                  <c:v>7.0</c:v>
                </c:pt>
                <c:pt idx="32">
                  <c:v>6.0</c:v>
                </c:pt>
                <c:pt idx="33">
                  <c:v>6.0</c:v>
                </c:pt>
                <c:pt idx="34">
                  <c:v>6.0</c:v>
                </c:pt>
                <c:pt idx="35">
                  <c:v>6.0</c:v>
                </c:pt>
                <c:pt idx="36">
                  <c:v>6.0</c:v>
                </c:pt>
                <c:pt idx="37">
                  <c:v>6.0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6.0</c:v>
                </c:pt>
                <c:pt idx="42">
                  <c:v>5.0</c:v>
                </c:pt>
                <c:pt idx="43">
                  <c:v>6.0</c:v>
                </c:pt>
                <c:pt idx="44">
                  <c:v>6.0</c:v>
                </c:pt>
                <c:pt idx="45">
                  <c:v>5.0</c:v>
                </c:pt>
                <c:pt idx="46">
                  <c:v>6.0</c:v>
                </c:pt>
                <c:pt idx="47">
                  <c:v>7.0</c:v>
                </c:pt>
                <c:pt idx="48">
                  <c:v>6.0</c:v>
                </c:pt>
                <c:pt idx="49">
                  <c:v>5.0</c:v>
                </c:pt>
                <c:pt idx="50">
                  <c:v>6.0</c:v>
                </c:pt>
                <c:pt idx="51">
                  <c:v>7.0</c:v>
                </c:pt>
                <c:pt idx="52">
                  <c:v>6.0</c:v>
                </c:pt>
                <c:pt idx="53">
                  <c:v>7.0</c:v>
                </c:pt>
                <c:pt idx="54">
                  <c:v>6.0</c:v>
                </c:pt>
                <c:pt idx="55">
                  <c:v>5.0</c:v>
                </c:pt>
                <c:pt idx="56">
                  <c:v>6.0</c:v>
                </c:pt>
                <c:pt idx="57">
                  <c:v>7.0</c:v>
                </c:pt>
                <c:pt idx="58">
                  <c:v>6.0</c:v>
                </c:pt>
                <c:pt idx="59">
                  <c:v>7.0</c:v>
                </c:pt>
                <c:pt idx="60">
                  <c:v>6.0</c:v>
                </c:pt>
                <c:pt idx="61">
                  <c:v>5.0</c:v>
                </c:pt>
                <c:pt idx="62">
                  <c:v>6.0</c:v>
                </c:pt>
                <c:pt idx="63">
                  <c:v>7.0</c:v>
                </c:pt>
                <c:pt idx="64">
                  <c:v>6.0</c:v>
                </c:pt>
                <c:pt idx="65">
                  <c:v>7.0</c:v>
                </c:pt>
                <c:pt idx="66">
                  <c:v>6.0</c:v>
                </c:pt>
                <c:pt idx="67">
                  <c:v>5.0</c:v>
                </c:pt>
                <c:pt idx="68">
                  <c:v>6.0</c:v>
                </c:pt>
                <c:pt idx="69">
                  <c:v>7.0</c:v>
                </c:pt>
                <c:pt idx="70">
                  <c:v>6.0</c:v>
                </c:pt>
                <c:pt idx="71">
                  <c:v>7.0</c:v>
                </c:pt>
                <c:pt idx="72">
                  <c:v>6.0</c:v>
                </c:pt>
                <c:pt idx="73">
                  <c:v>5.0</c:v>
                </c:pt>
                <c:pt idx="74">
                  <c:v>6.0</c:v>
                </c:pt>
                <c:pt idx="75">
                  <c:v>7.0</c:v>
                </c:pt>
                <c:pt idx="76">
                  <c:v>6.0</c:v>
                </c:pt>
                <c:pt idx="77">
                  <c:v>7.0</c:v>
                </c:pt>
                <c:pt idx="78">
                  <c:v>6.0</c:v>
                </c:pt>
                <c:pt idx="79">
                  <c:v>5.0</c:v>
                </c:pt>
                <c:pt idx="80">
                  <c:v>6.0</c:v>
                </c:pt>
                <c:pt idx="81">
                  <c:v>7.0</c:v>
                </c:pt>
                <c:pt idx="82">
                  <c:v>6.0</c:v>
                </c:pt>
                <c:pt idx="83">
                  <c:v>7.0</c:v>
                </c:pt>
                <c:pt idx="84">
                  <c:v>6.0</c:v>
                </c:pt>
                <c:pt idx="85">
                  <c:v>5.0</c:v>
                </c:pt>
                <c:pt idx="86">
                  <c:v>6.0</c:v>
                </c:pt>
                <c:pt idx="87">
                  <c:v>7.0</c:v>
                </c:pt>
                <c:pt idx="88">
                  <c:v>6.0</c:v>
                </c:pt>
                <c:pt idx="89">
                  <c:v>7.0</c:v>
                </c:pt>
                <c:pt idx="90">
                  <c:v>6.0</c:v>
                </c:pt>
                <c:pt idx="91">
                  <c:v>5.0</c:v>
                </c:pt>
                <c:pt idx="92">
                  <c:v>6.0</c:v>
                </c:pt>
                <c:pt idx="93">
                  <c:v>7.0</c:v>
                </c:pt>
                <c:pt idx="94">
                  <c:v>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'Highest Cumulative Decision Wor'!$E$1</c:f>
              <c:strCache>
                <c:ptCount val="1"/>
                <c:pt idx="0">
                  <c:v> Total Enabled Transitions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Wor'!$E$2:$E$96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3.0</c:v>
                </c:pt>
                <c:pt idx="10">
                  <c:v>2.0</c:v>
                </c:pt>
                <c:pt idx="11">
                  <c:v>2.0</c:v>
                </c:pt>
                <c:pt idx="12">
                  <c:v>2.0</c:v>
                </c:pt>
                <c:pt idx="13">
                  <c:v>1.0</c:v>
                </c:pt>
                <c:pt idx="14">
                  <c:v>2.0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2.0</c:v>
                </c:pt>
                <c:pt idx="22">
                  <c:v>2.0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3.0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2.0</c:v>
                </c:pt>
                <c:pt idx="31">
                  <c:v>2.0</c:v>
                </c:pt>
                <c:pt idx="32">
                  <c:v>3.0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2.0</c:v>
                </c:pt>
                <c:pt idx="37">
                  <c:v>4.0</c:v>
                </c:pt>
                <c:pt idx="38">
                  <c:v>4.0</c:v>
                </c:pt>
                <c:pt idx="39">
                  <c:v>1.0</c:v>
                </c:pt>
                <c:pt idx="40">
                  <c:v>1.0</c:v>
                </c:pt>
                <c:pt idx="41">
                  <c:v>3.0</c:v>
                </c:pt>
                <c:pt idx="42">
                  <c:v>3.0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2.0</c:v>
                </c:pt>
                <c:pt idx="48">
                  <c:v>3.0</c:v>
                </c:pt>
                <c:pt idx="49">
                  <c:v>4.0</c:v>
                </c:pt>
                <c:pt idx="50">
                  <c:v>2.0</c:v>
                </c:pt>
                <c:pt idx="51">
                  <c:v>1.0</c:v>
                </c:pt>
                <c:pt idx="52">
                  <c:v>1.0</c:v>
                </c:pt>
                <c:pt idx="53">
                  <c:v>2.0</c:v>
                </c:pt>
                <c:pt idx="54">
                  <c:v>3.0</c:v>
                </c:pt>
                <c:pt idx="55">
                  <c:v>4.0</c:v>
                </c:pt>
                <c:pt idx="56">
                  <c:v>2.0</c:v>
                </c:pt>
                <c:pt idx="57">
                  <c:v>1.0</c:v>
                </c:pt>
                <c:pt idx="58">
                  <c:v>1.0</c:v>
                </c:pt>
                <c:pt idx="59">
                  <c:v>2.0</c:v>
                </c:pt>
                <c:pt idx="60">
                  <c:v>3.0</c:v>
                </c:pt>
                <c:pt idx="61">
                  <c:v>4.0</c:v>
                </c:pt>
                <c:pt idx="62">
                  <c:v>2.0</c:v>
                </c:pt>
                <c:pt idx="63">
                  <c:v>1.0</c:v>
                </c:pt>
                <c:pt idx="64">
                  <c:v>1.0</c:v>
                </c:pt>
                <c:pt idx="65">
                  <c:v>2.0</c:v>
                </c:pt>
                <c:pt idx="66">
                  <c:v>3.0</c:v>
                </c:pt>
                <c:pt idx="67">
                  <c:v>4.0</c:v>
                </c:pt>
                <c:pt idx="68">
                  <c:v>2.0</c:v>
                </c:pt>
                <c:pt idx="69">
                  <c:v>1.0</c:v>
                </c:pt>
                <c:pt idx="70">
                  <c:v>1.0</c:v>
                </c:pt>
                <c:pt idx="71">
                  <c:v>2.0</c:v>
                </c:pt>
                <c:pt idx="72">
                  <c:v>3.0</c:v>
                </c:pt>
                <c:pt idx="73">
                  <c:v>4.0</c:v>
                </c:pt>
                <c:pt idx="74">
                  <c:v>2.0</c:v>
                </c:pt>
                <c:pt idx="75">
                  <c:v>1.0</c:v>
                </c:pt>
                <c:pt idx="76">
                  <c:v>1.0</c:v>
                </c:pt>
                <c:pt idx="77">
                  <c:v>2.0</c:v>
                </c:pt>
                <c:pt idx="78">
                  <c:v>3.0</c:v>
                </c:pt>
                <c:pt idx="79">
                  <c:v>4.0</c:v>
                </c:pt>
                <c:pt idx="80">
                  <c:v>2.0</c:v>
                </c:pt>
                <c:pt idx="81">
                  <c:v>1.0</c:v>
                </c:pt>
                <c:pt idx="82">
                  <c:v>1.0</c:v>
                </c:pt>
                <c:pt idx="83">
                  <c:v>2.0</c:v>
                </c:pt>
                <c:pt idx="84">
                  <c:v>3.0</c:v>
                </c:pt>
                <c:pt idx="85">
                  <c:v>4.0</c:v>
                </c:pt>
                <c:pt idx="86">
                  <c:v>2.0</c:v>
                </c:pt>
                <c:pt idx="87">
                  <c:v>1.0</c:v>
                </c:pt>
                <c:pt idx="88">
                  <c:v>1.0</c:v>
                </c:pt>
                <c:pt idx="89">
                  <c:v>2.0</c:v>
                </c:pt>
                <c:pt idx="90">
                  <c:v>3.0</c:v>
                </c:pt>
                <c:pt idx="91">
                  <c:v>4.0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'Highest Cumulative Decision Wor'!$J$1</c:f>
              <c:strCache>
                <c:ptCount val="1"/>
                <c:pt idx="0">
                  <c:v> Op Tempo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Wor'!$J$2:$J$96</c:f>
              <c:numCache>
                <c:formatCode>General</c:formatCode>
                <c:ptCount val="95"/>
                <c:pt idx="12">
                  <c:v>0.655172413793103</c:v>
                </c:pt>
                <c:pt idx="15">
                  <c:v>0.103448275862068</c:v>
                </c:pt>
                <c:pt idx="20">
                  <c:v>0.172413793103448</c:v>
                </c:pt>
                <c:pt idx="32">
                  <c:v>0.517241379310344</c:v>
                </c:pt>
                <c:pt idx="39">
                  <c:v>0.379310344827586</c:v>
                </c:pt>
                <c:pt idx="41">
                  <c:v>0.0689655172413793</c:v>
                </c:pt>
                <c:pt idx="52">
                  <c:v>0.448275862068965</c:v>
                </c:pt>
                <c:pt idx="64">
                  <c:v>0.551724137931034</c:v>
                </c:pt>
                <c:pt idx="76">
                  <c:v>0.551724137931034</c:v>
                </c:pt>
                <c:pt idx="88">
                  <c:v>0.551724137931034</c:v>
                </c:pt>
                <c:pt idx="94">
                  <c:v>0.275862068965517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1287096"/>
        <c:axId val="2111018904"/>
      </c:scatterChart>
      <c:valAx>
        <c:axId val="2111287096"/>
        <c:scaling>
          <c:orientation val="minMax"/>
          <c:max val="30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11018904"/>
        <c:crosses val="autoZero"/>
        <c:crossBetween val="midCat"/>
      </c:valAx>
      <c:valAx>
        <c:axId val="2111018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211128709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8516-6C4E-5E40-ACF9-183F75650A9C}" type="datetimeFigureOut">
              <a:rPr lang="en-US" smtClean="0"/>
              <a:t>3/19/14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E89A-8E65-C34A-8DD6-947F34FD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schedules on the event simulator.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non-determinism</a:t>
            </a:r>
            <a:r>
              <a:rPr lang="en-US" baseline="0" dirty="0" smtClean="0"/>
              <a:t> in the enabled events in each actor so they have a choice. That models decisions workload.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enabled transitions are sent to the simulator. It resolves the choice on priority first, and the coin-flip if tie (or order of appearance in the table)’</a:t>
            </a:r>
          </a:p>
          <a:p>
            <a:r>
              <a:rPr lang="en-US" baseline="0" dirty="0" smtClean="0"/>
              <a:t>If you post the same transition, then the simulator sticks with it. If you post a new transition, then the simulator replaces your scheduled transition with the new transition.</a:t>
            </a:r>
          </a:p>
          <a:p>
            <a:r>
              <a:rPr lang="en-US" baseline="0" dirty="0" smtClean="0"/>
              <a:t>You can create models which loop infinitely without firing any transition (</a:t>
            </a:r>
            <a:r>
              <a:rPr lang="en-US" baseline="0" dirty="0" err="1" smtClean="0"/>
              <a:t>zeno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shrondingers</a:t>
            </a:r>
            <a:r>
              <a:rPr lang="en-US" baseline="0" dirty="0" smtClean="0"/>
              <a:t> cat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non-determinism</a:t>
            </a:r>
            <a:r>
              <a:rPr lang="en-US" baseline="0" dirty="0" smtClean="0"/>
              <a:t> in the enabled events in each actor so they have a choice. That models decisions workload.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visual and input connection</a:t>
            </a:r>
            <a:r>
              <a:rPr lang="en-US" baseline="0" dirty="0" smtClean="0"/>
              <a:t> on MM to Payload GUI.  All of the actors is A and V only.  Add DATA channel between Payload GUI and UAV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Add visual channel to UAV operator and UAV. Add data channels between GUIs and UAV.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vary</a:t>
            </a:r>
            <a:r>
              <a:rPr lang="en-US" baseline="0" dirty="0" smtClean="0"/>
              <a:t> by system size, Currently our actor contains nearly </a:t>
            </a:r>
            <a:r>
              <a:rPr lang="en-US" dirty="0" smtClean="0"/>
              <a:t>200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03D5-BFAE-BF45-A6DE-E2DC10F811E7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3D5-BFAE-BF45-A6DE-E2DC10F811E7}" type="datetimeFigureOut">
              <a:rPr lang="en-US" smtClean="0"/>
              <a:t>3/19/14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Role Fusion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781800" cy="2209800"/>
          </a:xfrm>
        </p:spPr>
        <p:txBody>
          <a:bodyPr>
            <a:noAutofit/>
          </a:bodyPr>
          <a:lstStyle/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Mike Goodrich, Eric Mercer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TJ Gledhill, Robert </a:t>
            </a:r>
            <a:r>
              <a:rPr lang="en-US" dirty="0" err="1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Ivie</a:t>
            </a: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 Jared Moore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Brigham Young University</a:t>
            </a:r>
            <a:endParaRPr lang="en-US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8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5"/>
            <a:ext cx="10668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066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93781"/>
              </p:ext>
            </p:extLst>
          </p:nvPr>
        </p:nvGraphicFramePr>
        <p:xfrm>
          <a:off x="304798" y="4780059"/>
          <a:ext cx="8610602" cy="767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4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43535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5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066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43535"/>
            <a:ext cx="10668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143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143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34436"/>
              </p:ext>
            </p:extLst>
          </p:nvPr>
        </p:nvGraphicFramePr>
        <p:xfrm>
          <a:off x="304798" y="4780059"/>
          <a:ext cx="8610602" cy="11330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048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414"/>
              </p:ext>
            </p:extLst>
          </p:nvPr>
        </p:nvGraphicFramePr>
        <p:xfrm>
          <a:off x="304798" y="4780059"/>
          <a:ext cx="8610602" cy="7673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4" name="Straight Connector 123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5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15240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1600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6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1600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15240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152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150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7150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16002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1600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86550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1" name="Straight Connector 150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8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5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5066"/>
            <a:ext cx="990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150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7150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34142"/>
              </p:ext>
            </p:extLst>
          </p:nvPr>
        </p:nvGraphicFramePr>
        <p:xfrm>
          <a:off x="304798" y="477012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0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150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7150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68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150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7150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4839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981200" y="999532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150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7150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286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1905000" y="3350568"/>
            <a:ext cx="22860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54744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24200" y="9906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191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150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7150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13112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0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150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7150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6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150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7150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43334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1400" y="995066"/>
            <a:ext cx="21336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21336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81400" y="1981200"/>
            <a:ext cx="2133600" cy="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7150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7150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88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69847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654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31543"/>
              </p:ext>
            </p:extLst>
          </p:nvPr>
        </p:nvGraphicFramePr>
        <p:xfrm>
          <a:off x="304798" y="4800600"/>
          <a:ext cx="8610602" cy="11635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4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98295"/>
              </p:ext>
            </p:extLst>
          </p:nvPr>
        </p:nvGraphicFramePr>
        <p:xfrm>
          <a:off x="304798" y="4800600"/>
          <a:ext cx="8610602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05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648200" y="3128665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4648200" y="2590800"/>
            <a:ext cx="685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4191000" y="2590800"/>
            <a:ext cx="457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905000" y="2590800"/>
            <a:ext cx="2286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6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990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990600" cy="133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6764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676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1336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981200" y="3056932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81400" y="1528465"/>
            <a:ext cx="1676400" cy="44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676400" cy="44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05000" y="2286000"/>
            <a:ext cx="3429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905000" y="38862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905000" y="3352800"/>
            <a:ext cx="27432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14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114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24200" y="999532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4200" y="1447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267200" y="25908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7200" y="30480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648200" y="33550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648200" y="31286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334000" y="2288232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34000" y="2061864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724400" y="2590800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24400" y="30435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724400" y="3576935"/>
            <a:ext cx="609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6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2" name="Rectangle 131"/>
          <p:cNvSpPr/>
          <p:nvPr/>
        </p:nvSpPr>
        <p:spPr>
          <a:xfrm>
            <a:off x="5334000" y="990600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743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477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543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543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752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590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590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39068"/>
            <a:ext cx="16764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72936"/>
            <a:ext cx="16764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553200" y="2595265"/>
            <a:ext cx="990600" cy="133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553200" y="3034601"/>
            <a:ext cx="990600" cy="133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752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752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7" idx="3"/>
          </p:cNvCxnSpPr>
          <p:nvPr/>
        </p:nvCxnSpPr>
        <p:spPr>
          <a:xfrm flipV="1">
            <a:off x="5334000" y="1752601"/>
            <a:ext cx="2286000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410200" y="2048468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5410200" y="2505668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543800" y="2061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543800" y="2288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08" idx="1"/>
          </p:cNvCxnSpPr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50" name="Rectangle 149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endCxn id="150" idx="1"/>
          </p:cNvCxnSpPr>
          <p:nvPr/>
        </p:nvCxnSpPr>
        <p:spPr>
          <a:xfrm>
            <a:off x="1905000" y="3886200"/>
            <a:ext cx="4572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75438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75438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V="1">
            <a:off x="4724400" y="3124200"/>
            <a:ext cx="16764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4724400" y="3563536"/>
            <a:ext cx="16764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6553200" y="3644201"/>
            <a:ext cx="990600" cy="133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6553200" y="4101401"/>
            <a:ext cx="990600" cy="133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5438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75438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410200" y="1438870"/>
            <a:ext cx="2133600" cy="178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410200" y="972738"/>
            <a:ext cx="2133600" cy="267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75910"/>
              </p:ext>
            </p:extLst>
          </p:nvPr>
        </p:nvGraphicFramePr>
        <p:xfrm>
          <a:off x="304798" y="4800600"/>
          <a:ext cx="8610602" cy="11887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68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3048000" y="990600"/>
            <a:ext cx="4572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2" name="Rectangle 131"/>
          <p:cNvSpPr/>
          <p:nvPr/>
        </p:nvSpPr>
        <p:spPr>
          <a:xfrm>
            <a:off x="5334000" y="990600"/>
            <a:ext cx="22860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SPEAK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05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5000" y="2590800"/>
            <a:ext cx="27432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648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7912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620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05000" y="990600"/>
            <a:ext cx="1143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3505200" y="995066"/>
            <a:ext cx="1828800" cy="45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APATHY= 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34290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4290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9906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57800" y="990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648200" y="2595265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477000" y="2590800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IDLE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5720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720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400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400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543800" y="2590800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543800" y="25908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981200" y="990600"/>
            <a:ext cx="14478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81200" y="1438869"/>
            <a:ext cx="14478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581400" y="1438869"/>
            <a:ext cx="1752600" cy="44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581400" y="999532"/>
            <a:ext cx="1752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981200" y="2581868"/>
            <a:ext cx="2590800" cy="267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981200" y="3039068"/>
            <a:ext cx="25908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724400" y="3039068"/>
            <a:ext cx="16764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724400" y="2572936"/>
            <a:ext cx="16764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553200" y="2595265"/>
            <a:ext cx="990600" cy="133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553200" y="3034601"/>
            <a:ext cx="990600" cy="133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505200" y="1528465"/>
            <a:ext cx="18288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5334000" y="2061865"/>
            <a:ext cx="2286000" cy="45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cxnSp>
        <p:nvCxnSpPr>
          <p:cNvPr id="119" name="Straight Connector 118"/>
          <p:cNvCxnSpPr>
            <a:endCxn id="107" idx="1"/>
          </p:cNvCxnSpPr>
          <p:nvPr/>
        </p:nvCxnSpPr>
        <p:spPr>
          <a:xfrm>
            <a:off x="1905000" y="1752600"/>
            <a:ext cx="16002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81400" y="1532933"/>
            <a:ext cx="1752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581400" y="1976735"/>
            <a:ext cx="1752600" cy="44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07" idx="1"/>
          </p:cNvCxnSpPr>
          <p:nvPr/>
        </p:nvCxnSpPr>
        <p:spPr>
          <a:xfrm flipH="1" flipV="1">
            <a:off x="3505200" y="1754833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1"/>
          </p:cNvCxnSpPr>
          <p:nvPr/>
        </p:nvCxnSpPr>
        <p:spPr>
          <a:xfrm flipV="1">
            <a:off x="35052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19050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9050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1905000" y="28216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05000" y="25952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57800" y="15284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257800" y="17548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7" idx="3"/>
          </p:cNvCxnSpPr>
          <p:nvPr/>
        </p:nvCxnSpPr>
        <p:spPr>
          <a:xfrm flipV="1">
            <a:off x="5334000" y="1752601"/>
            <a:ext cx="2286000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5334000" y="2283768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5334000" y="2057400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410200" y="2048468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5410200" y="2505668"/>
            <a:ext cx="2133600" cy="89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543800" y="20618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7543800" y="22882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08" idx="1"/>
          </p:cNvCxnSpPr>
          <p:nvPr/>
        </p:nvCxnSpPr>
        <p:spPr>
          <a:xfrm>
            <a:off x="1905000" y="2286000"/>
            <a:ext cx="3429000" cy="2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648200" y="3124200"/>
            <a:ext cx="18288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WAVE</a:t>
            </a:r>
            <a:endParaRPr lang="en-US" sz="2400" dirty="0"/>
          </a:p>
        </p:txBody>
      </p:sp>
      <p:sp>
        <p:nvSpPr>
          <p:cNvPr id="150" name="Rectangle 149"/>
          <p:cNvSpPr/>
          <p:nvPr/>
        </p:nvSpPr>
        <p:spPr>
          <a:xfrm>
            <a:off x="6477000" y="3662065"/>
            <a:ext cx="1143000" cy="45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HELLO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endCxn id="150" idx="1"/>
          </p:cNvCxnSpPr>
          <p:nvPr/>
        </p:nvCxnSpPr>
        <p:spPr>
          <a:xfrm>
            <a:off x="1905000" y="3886200"/>
            <a:ext cx="4572000" cy="22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64770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64770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46482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46482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endCxn id="149" idx="1"/>
          </p:cNvCxnSpPr>
          <p:nvPr/>
        </p:nvCxnSpPr>
        <p:spPr>
          <a:xfrm flipV="1">
            <a:off x="1905000" y="3350568"/>
            <a:ext cx="2743200" cy="223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400800" y="31286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6400800" y="33550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7543800" y="3662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7543800" y="3888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6477000" y="3350568"/>
            <a:ext cx="1143000" cy="44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V="1">
            <a:off x="4724400" y="3124200"/>
            <a:ext cx="16764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4724400" y="3563536"/>
            <a:ext cx="1676400" cy="178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6553200" y="3644201"/>
            <a:ext cx="990600" cy="133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6553200" y="4101401"/>
            <a:ext cx="990600" cy="133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543800" y="995065"/>
            <a:ext cx="76200" cy="226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7543800" y="1221433"/>
            <a:ext cx="76200" cy="2263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410200" y="1438870"/>
            <a:ext cx="2133600" cy="178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410200" y="972738"/>
            <a:ext cx="2133600" cy="267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334000" y="914400"/>
            <a:ext cx="0" cy="36576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1800" y="995066"/>
            <a:ext cx="152400" cy="448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971800" y="995066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5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Tabular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4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>
                <a:solidFill>
                  <a:schemeClr val="accent2"/>
                </a:solidFill>
              </a:rPr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>
                <a:solidFill>
                  <a:schemeClr val="accent2"/>
                </a:solidFill>
              </a:rPr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Language and Semantics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48000" y="1219200"/>
            <a:ext cx="2819400" cy="797288"/>
          </a:xfrm>
          <a:prstGeom prst="wedgeRectCallout">
            <a:avLst>
              <a:gd name="adj1" fmla="val -64590"/>
              <a:gd name="adj2" fmla="val 823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State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495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387"/>
          <a:stretch/>
        </p:blipFill>
        <p:spPr>
          <a:xfrm>
            <a:off x="0" y="11786"/>
            <a:ext cx="9144000" cy="68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IDLE</a:t>
            </a:r>
            <a:r>
              <a:rPr lang="en-US" sz="2400" dirty="0" smtClean="0"/>
              <a:t>,[],[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 smtClean="0"/>
              <a:t>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</a:t>
            </a:r>
            <a:r>
              <a:rPr lang="en-US" sz="2400" i="1" dirty="0">
                <a:solidFill>
                  <a:schemeClr val="accent2"/>
                </a:solidFill>
              </a:rPr>
              <a:t>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dirty="0" smtClean="0"/>
              <a:t>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 smtClean="0"/>
              <a:t>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</a:t>
            </a:r>
            <a:r>
              <a:rPr lang="en-US" sz="2400" i="1" dirty="0" smtClean="0">
                <a:solidFill>
                  <a:schemeClr val="accent2"/>
                </a:solidFill>
              </a:rPr>
              <a:t>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</a:t>
            </a:r>
            <a:r>
              <a:rPr lang="en-US" sz="2400" i="1" dirty="0">
                <a:solidFill>
                  <a:schemeClr val="accent2"/>
                </a:solidFill>
              </a:rPr>
              <a:t>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/>
              <a:t>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Language and Semantics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838200" y="2209800"/>
            <a:ext cx="2286000" cy="835388"/>
          </a:xfrm>
          <a:prstGeom prst="wedgeRectCallout">
            <a:avLst>
              <a:gd name="adj1" fmla="val 46752"/>
              <a:gd name="adj2" fmla="val -771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</a:t>
            </a:r>
            <a:endParaRPr lang="en-US" sz="4400" dirty="0"/>
          </a:p>
        </p:txBody>
      </p:sp>
      <p:sp>
        <p:nvSpPr>
          <p:cNvPr id="7" name="Rectangular Callout 6"/>
          <p:cNvSpPr/>
          <p:nvPr/>
        </p:nvSpPr>
        <p:spPr>
          <a:xfrm>
            <a:off x="5334000" y="1219200"/>
            <a:ext cx="2286000" cy="797288"/>
          </a:xfrm>
          <a:prstGeom prst="wedgeRectCallout">
            <a:avLst>
              <a:gd name="adj1" fmla="val -46751"/>
              <a:gd name="adj2" fmla="val 763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8" name="Rectangular Callout 7"/>
          <p:cNvSpPr/>
          <p:nvPr/>
        </p:nvSpPr>
        <p:spPr>
          <a:xfrm>
            <a:off x="2667000" y="3349621"/>
            <a:ext cx="2286000" cy="838200"/>
          </a:xfrm>
          <a:prstGeom prst="wedgeRectCallout">
            <a:avLst>
              <a:gd name="adj1" fmla="val -46751"/>
              <a:gd name="adj2" fmla="val 763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Input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052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Language and Semantics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867400" y="1066800"/>
            <a:ext cx="2819400" cy="757782"/>
          </a:xfrm>
          <a:prstGeom prst="wedgeRectCallout">
            <a:avLst>
              <a:gd name="adj1" fmla="val -69495"/>
              <a:gd name="adj2" fmla="val 486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Probability</a:t>
            </a:r>
            <a:endParaRPr lang="en-US" sz="4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029200" y="2446198"/>
            <a:ext cx="2819400" cy="797288"/>
          </a:xfrm>
          <a:prstGeom prst="wedgeRectCallout">
            <a:avLst>
              <a:gd name="adj1" fmla="val -57008"/>
              <a:gd name="adj2" fmla="val -11167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Duration</a:t>
            </a:r>
            <a:endParaRPr lang="en-US" sz="4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85800" y="1540522"/>
            <a:ext cx="2819400" cy="797288"/>
          </a:xfrm>
          <a:prstGeom prst="wedgeRectCallout">
            <a:avLst>
              <a:gd name="adj1" fmla="val 81239"/>
              <a:gd name="adj2" fmla="val -123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Priority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4617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(0 Seconds)</a:t>
            </a:r>
            <a:endParaRPr lang="en-US" dirty="0"/>
          </a:p>
        </p:txBody>
      </p:sp>
      <p:sp>
        <p:nvSpPr>
          <p:cNvPr id="64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,[],[</a:t>
            </a:r>
            <a:r>
              <a:rPr lang="en-US" sz="2000" i="1" dirty="0">
                <a:solidFill>
                  <a:schemeClr val="accent2"/>
                </a:solidFill>
              </a:rPr>
              <a:t>BOB_HI_ALICE=TRUE</a:t>
            </a:r>
            <a:r>
              <a:rPr lang="en-US" sz="2000" dirty="0">
                <a:solidFill>
                  <a:schemeClr val="accent2"/>
                </a:solidFill>
              </a:rPr>
              <a:t>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TELL_ALICE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V=BOB_REQUEST_ALICE</a:t>
            </a:r>
            <a:r>
              <a:rPr lang="en-US" sz="2000" dirty="0">
                <a:solidFill>
                  <a:schemeClr val="accent2"/>
                </a:solidFill>
              </a:rPr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257800" y="4114800"/>
            <a:ext cx="3657599" cy="2438400"/>
            <a:chOff x="1767304" y="687673"/>
            <a:chExt cx="5388001" cy="4191000"/>
          </a:xfrm>
        </p:grpSpPr>
        <p:sp>
          <p:nvSpPr>
            <p:cNvPr id="41" name="Oval 40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76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164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Cloud Callout 53"/>
            <p:cNvSpPr/>
            <p:nvPr/>
          </p:nvSpPr>
          <p:spPr>
            <a:xfrm>
              <a:off x="3200400" y="687673"/>
              <a:ext cx="1219200" cy="838200"/>
            </a:xfrm>
            <a:prstGeom prst="cloudCallout">
              <a:avLst>
                <a:gd name="adj1" fmla="val -92145"/>
                <a:gd name="adj2" fmla="val 4998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57800" y="4114800"/>
            <a:ext cx="3649896" cy="2438400"/>
            <a:chOff x="1767304" y="687673"/>
            <a:chExt cx="5395496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72200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53200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43600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53200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172200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43600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(10 Seconds)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V=BOB_REQUEST_ALICE</a:t>
            </a:r>
            <a:r>
              <a:rPr lang="en-US" sz="2000" dirty="0">
                <a:solidFill>
                  <a:schemeClr val="accent2"/>
                </a:solidFill>
              </a:rPr>
              <a:t>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RECEIVE_BOB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V=ALICE_ACKNOWLEGE_BOB</a:t>
            </a:r>
            <a:r>
              <a:rPr lang="en-US" sz="2000" dirty="0">
                <a:solidFill>
                  <a:schemeClr val="accent2"/>
                </a:solidFill>
              </a:rPr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sp>
        <p:nvSpPr>
          <p:cNvPr id="23" name="Content Placeholder 11"/>
          <p:cNvSpPr txBox="1">
            <a:spLocks/>
          </p:cNvSpPr>
          <p:nvPr/>
        </p:nvSpPr>
        <p:spPr>
          <a:xfrm>
            <a:off x="457200" y="1112836"/>
            <a:ext cx="8229600" cy="50593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182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4114800"/>
            <a:ext cx="3657600" cy="2438400"/>
            <a:chOff x="1767304" y="687673"/>
            <a:chExt cx="5388001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867400" y="1219200"/>
              <a:ext cx="678307" cy="61147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(20 Seconds)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TELL_ALICE</a:t>
            </a:r>
            <a:r>
              <a:rPr lang="en-US" sz="2000" dirty="0">
                <a:solidFill>
                  <a:schemeClr val="accent2"/>
                </a:solidFill>
              </a:rPr>
              <a:t>,[],[],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A=BOB_HI_ALICE</a:t>
            </a:r>
            <a:r>
              <a:rPr lang="en-US" sz="2000" dirty="0">
                <a:solidFill>
                  <a:schemeClr val="accent2"/>
                </a:solidFill>
              </a:rPr>
              <a:t>],[</a:t>
            </a:r>
            <a:r>
              <a:rPr lang="en-US" sz="2000" i="1" dirty="0">
                <a:solidFill>
                  <a:schemeClr val="accent2"/>
                </a:solidFill>
              </a:rPr>
              <a:t>BOB_HI_ALICE=FALSE</a:t>
            </a:r>
            <a:r>
              <a:rPr lang="en-US" sz="2000" dirty="0">
                <a:solidFill>
                  <a:schemeClr val="accent2"/>
                </a:solidFill>
              </a:rPr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11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4114800"/>
            <a:ext cx="3639457" cy="2439334"/>
            <a:chOff x="1767304" y="687673"/>
            <a:chExt cx="5388001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867400" y="1219200"/>
              <a:ext cx="678307" cy="61147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Oval Callout 6"/>
            <p:cNvSpPr/>
            <p:nvPr/>
          </p:nvSpPr>
          <p:spPr>
            <a:xfrm>
              <a:off x="3429000" y="687673"/>
              <a:ext cx="1066800" cy="838200"/>
            </a:xfrm>
            <a:prstGeom prst="wedgeEllipseCallout">
              <a:avLst>
                <a:gd name="adj1" fmla="val -112168"/>
                <a:gd name="adj2" fmla="val 11972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(30 Seconds)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RECEIVE_BOB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A=BOB_HI_ALICE</a:t>
            </a:r>
            <a:r>
              <a:rPr lang="en-US" sz="2000" dirty="0">
                <a:solidFill>
                  <a:schemeClr val="accent2"/>
                </a:solidFill>
              </a:rPr>
              <a:t>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,[],[</a:t>
            </a:r>
            <a:r>
              <a:rPr lang="en-US" sz="2000" i="1" dirty="0">
                <a:solidFill>
                  <a:schemeClr val="accent2"/>
                </a:solidFill>
              </a:rPr>
              <a:t>BOB_HI_ALICE=TRUE</a:t>
            </a:r>
            <a:r>
              <a:rPr lang="en-US" sz="2000" dirty="0" smtClean="0">
                <a:solidFill>
                  <a:schemeClr val="accent2"/>
                </a:solidFill>
              </a:rPr>
              <a:t>])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2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3962400"/>
            <a:ext cx="3635401" cy="2590799"/>
            <a:chOff x="1767304" y="457200"/>
            <a:chExt cx="5388001" cy="4421473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76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164705" y="1830678"/>
              <a:ext cx="381002" cy="83819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loud Callout 8"/>
            <p:cNvSpPr/>
            <p:nvPr/>
          </p:nvSpPr>
          <p:spPr>
            <a:xfrm>
              <a:off x="4419600" y="457200"/>
              <a:ext cx="1219200" cy="838200"/>
            </a:xfrm>
            <a:prstGeom prst="cloudCallout">
              <a:avLst>
                <a:gd name="adj1" fmla="val 86134"/>
                <a:gd name="adj2" fmla="val 706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(40 Seconds)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44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9094579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Team Diagram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9695" y="1702369"/>
            <a:ext cx="7620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Parent Search</a:t>
            </a:r>
            <a:endParaRPr 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5867400" y="1702369"/>
            <a:ext cx="1524000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867400" y="4267201"/>
            <a:ext cx="1524000" cy="1634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20" name="Rectangle 119"/>
          <p:cNvSpPr/>
          <p:nvPr/>
        </p:nvSpPr>
        <p:spPr>
          <a:xfrm>
            <a:off x="7924800" y="1702369"/>
            <a:ext cx="762000" cy="4194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UAV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3810000" y="1702369"/>
            <a:ext cx="1515068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 Operator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3810000" y="4267201"/>
            <a:ext cx="1515068" cy="162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 Operator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1752600" y="1702369"/>
            <a:ext cx="14478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Mission Manager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31695" y="19812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31695" y="26670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19812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5068" y="19812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1400" y="19812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00400" y="2667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25068" y="2667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91400" y="2667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910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8006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34000" y="4572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34000" y="52578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00400" y="4572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200400" y="52578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91400" y="4572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391400" y="52578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645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3528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528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5410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833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3716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716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5598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578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4460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505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6388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152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5034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79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76962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004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3886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2800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3541058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578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54460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505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6388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152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75034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5079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76962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0342" y="35007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962400" y="37382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95800" y="3653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607858" y="38906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9648" y="1434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(IDLE,[A=MM_POKE_OP],[],3,NEXT,1.0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,[A=OP_ACK_MM],[])</a:t>
            </a:r>
          </a:p>
          <a:p>
            <a:pPr marL="0" indent="0">
              <a:buNone/>
            </a:pPr>
            <a:r>
              <a:rPr lang="en-US" sz="2400" dirty="0"/>
              <a:t>(IDLE,[A=VO_POKE_OP],[],2,NEXT,1.0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X(RX_VO</a:t>
            </a:r>
            <a:r>
              <a:rPr lang="en-US" sz="2400" dirty="0"/>
              <a:t>,[A=OP_ACK_VO],[])</a:t>
            </a:r>
          </a:p>
          <a:p>
            <a:pPr marL="0" indent="0">
              <a:buNone/>
            </a:pPr>
            <a:r>
              <a:rPr lang="en-US" sz="2400" dirty="0"/>
              <a:t>(IDLE,[A=VO_POKE_OP,A=MM_POKE_OP],[],4,NEXT,1.0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,[A=OP_ACK_MM,A=OP_BUSY_VO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/>
              <a:t>(IDLE,[V!=UAV_LANDED_OP],[],1,NEXT,1.0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X(OBSERVING_OGUI</a:t>
            </a:r>
            <a:r>
              <a:rPr lang="en-US" sz="2400" dirty="0"/>
              <a:t>,[],[])</a:t>
            </a:r>
          </a:p>
          <a:p>
            <a:pPr marL="0" indent="0">
              <a:buNone/>
            </a:pPr>
            <a:r>
              <a:rPr lang="en-US" sz="2400" dirty="0"/>
              <a:t>(IDLE,[V=UAV_LANDED_OP],[],1,NEXT,1.0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X(POST_FLIGHT</a:t>
            </a:r>
            <a:r>
              <a:rPr lang="en-US" sz="2400" dirty="0"/>
              <a:t>,[D=OP_POST_FLIGHT_UAV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How can we reduce the number of operators within an unmanned aerial system such that the new system is equally effective?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Through forming and measuring models of prospective systems we can find an effective system with fewer operators.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24864"/>
              </p:ext>
            </p:extLst>
          </p:nvPr>
        </p:nvGraphicFramePr>
        <p:xfrm>
          <a:off x="457200" y="1910080"/>
          <a:ext cx="822960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Transitions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Parent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Mission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8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84160"/>
              </p:ext>
            </p:extLst>
          </p:nvPr>
        </p:nvGraphicFramePr>
        <p:xfrm>
          <a:off x="456313" y="1066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5715000" y="1066800"/>
            <a:ext cx="297091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Scenario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06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Robustness and Non-Determinism</a:t>
            </a:r>
            <a:endParaRPr lang="en-US" dirty="0"/>
          </a:p>
        </p:txBody>
      </p:sp>
      <p:sp>
        <p:nvSpPr>
          <p:cNvPr id="52" name="Isosceles Triangle 51"/>
          <p:cNvSpPr/>
          <p:nvPr/>
        </p:nvSpPr>
        <p:spPr>
          <a:xfrm>
            <a:off x="2857059" y="2309611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4"/>
            <a:endCxn id="64" idx="4"/>
          </p:cNvCxnSpPr>
          <p:nvPr/>
        </p:nvCxnSpPr>
        <p:spPr>
          <a:xfrm>
            <a:off x="4847156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2"/>
            <a:endCxn id="64" idx="2"/>
          </p:cNvCxnSpPr>
          <p:nvPr/>
        </p:nvCxnSpPr>
        <p:spPr>
          <a:xfrm>
            <a:off x="2857059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03570" y="4265888"/>
            <a:ext cx="2224601" cy="1360929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28170" y="1629085"/>
            <a:ext cx="2720487" cy="2636804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828170" y="1629085"/>
            <a:ext cx="3629612" cy="263680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28170" y="2126346"/>
            <a:ext cx="4193380" cy="2139541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28170" y="1694513"/>
            <a:ext cx="4193380" cy="2571376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28170" y="1629085"/>
            <a:ext cx="3099289" cy="2636803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828170" y="1629085"/>
            <a:ext cx="2431220" cy="263680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828170" y="2584351"/>
            <a:ext cx="4193380" cy="1681536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0"/>
            <a:endCxn id="64" idx="0"/>
          </p:cNvCxnSpPr>
          <p:nvPr/>
        </p:nvCxnSpPr>
        <p:spPr>
          <a:xfrm>
            <a:off x="3852108" y="2309611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802724" y="3296213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248" y="5486401"/>
            <a:ext cx="349875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Non-Deterministic Model</a:t>
            </a:r>
            <a:endParaRPr 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1253266"/>
            <a:ext cx="2077951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Models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4207001"/>
            <a:ext cx="218171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Pathfinder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Team Graph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1524000"/>
            <a:ext cx="1828800" cy="24337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Alice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48000" y="1609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48000" y="1990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048000" y="2967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3746" y="2586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3348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13746" y="296287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699146" y="1214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2699146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Audio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5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Simulator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1524000"/>
            <a:ext cx="1828800" cy="243374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Alice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219200" y="4876800"/>
            <a:ext cx="6858000" cy="1143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Discrete </a:t>
            </a:r>
            <a:r>
              <a:rPr lang="en-US" sz="2800" dirty="0" smtClean="0"/>
              <a:t>Event</a:t>
            </a:r>
          </a:p>
          <a:p>
            <a:pPr algn="ctr"/>
            <a:r>
              <a:rPr lang="en-US" sz="2800" dirty="0" smtClean="0"/>
              <a:t>Simulator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48000" y="1609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99146" y="1214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48000" y="199013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99146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048000" y="2967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13746" y="2586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Visual</a:t>
            </a:r>
            <a:endParaRPr lang="en-US" sz="24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3348335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13746" y="296287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3957741"/>
            <a:ext cx="0" cy="919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620000" y="3957741"/>
            <a:ext cx="0" cy="923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800" y="4110335"/>
            <a:ext cx="10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Events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7543800" y="4114800"/>
            <a:ext cx="10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Events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31" idx="0"/>
          </p:cNvCxnSpPr>
          <p:nvPr/>
        </p:nvCxnSpPr>
        <p:spPr>
          <a:xfrm flipV="1">
            <a:off x="4648200" y="4419600"/>
            <a:ext cx="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4600" y="4419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14600" y="3957741"/>
            <a:ext cx="0" cy="4618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648200" y="4419600"/>
            <a:ext cx="2133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81800" y="3962400"/>
            <a:ext cx="0" cy="4618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00400" y="40341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 on Event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86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Role Graph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" y="2366859"/>
            <a:ext cx="1828800" cy="243374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dirty="0" smtClean="0"/>
              <a:t>Bob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0800" y="2443059"/>
            <a:ext cx="1143000" cy="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90800" y="2824059"/>
            <a:ext cx="1143000" cy="8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22946" y="205759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22946" y="2443059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Ao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3805729"/>
            <a:ext cx="1143000" cy="4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43200" y="342919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590800" y="4191194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200" y="3805729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</a:t>
            </a:r>
            <a:endParaRPr lang="en-US" sz="2400" dirty="0"/>
          </a:p>
        </p:txBody>
      </p:sp>
      <p:sp>
        <p:nvSpPr>
          <p:cNvPr id="53" name="Oval 52"/>
          <p:cNvSpPr/>
          <p:nvPr/>
        </p:nvSpPr>
        <p:spPr>
          <a:xfrm>
            <a:off x="4800600" y="3586059"/>
            <a:ext cx="1219200" cy="533400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239000" y="3594989"/>
            <a:ext cx="1219200" cy="537865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WAVE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019800" y="5786735"/>
            <a:ext cx="1219200" cy="537865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</a:t>
            </a:r>
            <a:endParaRPr lang="en-US" dirty="0"/>
          </a:p>
        </p:txBody>
      </p:sp>
      <p:cxnSp>
        <p:nvCxnSpPr>
          <p:cNvPr id="62" name="Curved Connector 61"/>
          <p:cNvCxnSpPr>
            <a:stCxn id="53" idx="0"/>
            <a:endCxn id="65" idx="0"/>
          </p:cNvCxnSpPr>
          <p:nvPr/>
        </p:nvCxnSpPr>
        <p:spPr>
          <a:xfrm rot="16200000" flipH="1">
            <a:off x="6624935" y="2371324"/>
            <a:ext cx="8930" cy="2438400"/>
          </a:xfrm>
          <a:prstGeom prst="curvedConnector3">
            <a:avLst>
              <a:gd name="adj1" fmla="val -88925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5" idx="4"/>
            <a:endCxn id="53" idx="4"/>
          </p:cNvCxnSpPr>
          <p:nvPr/>
        </p:nvCxnSpPr>
        <p:spPr>
          <a:xfrm rot="5400000" flipH="1">
            <a:off x="6622702" y="2906957"/>
            <a:ext cx="13395" cy="2438400"/>
          </a:xfrm>
          <a:prstGeom prst="curvedConnector3">
            <a:avLst>
              <a:gd name="adj1" fmla="val -65209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7" idx="2"/>
            <a:endCxn id="53" idx="4"/>
          </p:cNvCxnSpPr>
          <p:nvPr/>
        </p:nvCxnSpPr>
        <p:spPr>
          <a:xfrm rot="10800000">
            <a:off x="5410200" y="4119460"/>
            <a:ext cx="609600" cy="19362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65" idx="4"/>
            <a:endCxn id="67" idx="6"/>
          </p:cNvCxnSpPr>
          <p:nvPr/>
        </p:nvCxnSpPr>
        <p:spPr>
          <a:xfrm rot="5400000">
            <a:off x="6582393" y="4789461"/>
            <a:ext cx="1922814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682255" y="1371600"/>
            <a:ext cx="1785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DESIRE = 10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82254" y="1295400"/>
            <a:ext cx="178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19800" y="23577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0" y="45675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467600" y="4719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4400" y="4719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1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Form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66235"/>
              </p:ext>
            </p:extLst>
          </p:nvPr>
        </p:nvGraphicFramePr>
        <p:xfrm>
          <a:off x="228600" y="1320579"/>
          <a:ext cx="8610602" cy="22608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320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Vo=SAD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3853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SPEAK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60153"/>
              </p:ext>
            </p:extLst>
          </p:nvPr>
        </p:nvGraphicFramePr>
        <p:xfrm>
          <a:off x="229509" y="4191000"/>
          <a:ext cx="8610602" cy="15544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8291"/>
                <a:gridCol w="381000"/>
                <a:gridCol w="914400"/>
                <a:gridCol w="68671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APATHY&lt;5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APATHY&gt;=5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APATHY--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Ai=HELLO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Ao</a:t>
                      </a:r>
                      <a:r>
                        <a:rPr lang="en-US" sz="1800" dirty="0" smtClean="0"/>
                        <a:t>=HELLO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APATHY++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1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1905000" y="4267200"/>
            <a:ext cx="5943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05000" y="990600"/>
            <a:ext cx="0" cy="327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30435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443335"/>
            <a:ext cx="79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2655" y="35769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2655" y="30480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590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73365" y="1976735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A</a:t>
            </a:r>
            <a:r>
              <a:rPr lang="en-US" sz="2400" baseline="-25000" dirty="0" err="1" smtClean="0"/>
              <a:t>o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3365" y="14478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</a:t>
            </a:r>
            <a:r>
              <a:rPr lang="en-US" sz="2400" baseline="-25000" dirty="0" smtClean="0"/>
              <a:t>o</a:t>
            </a:r>
            <a:endParaRPr lang="en-US" sz="24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6110" y="990600"/>
            <a:ext cx="52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PS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77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05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62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1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90800" y="304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DESIRE = 5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4876800" y="304800"/>
            <a:ext cx="2057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APATHY = 5</a:t>
            </a:r>
            <a:endParaRPr lang="en-US" sz="2400" dirty="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5105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562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791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019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248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733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3962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191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419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4648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4876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2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25908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8194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048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276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5052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9050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133600" y="41910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55960"/>
              </p:ext>
            </p:extLst>
          </p:nvPr>
        </p:nvGraphicFramePr>
        <p:xfrm>
          <a:off x="304798" y="4780059"/>
          <a:ext cx="8610602" cy="11330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8201"/>
                <a:gridCol w="1143000"/>
                <a:gridCol w="1295400"/>
                <a:gridCol w="838200"/>
                <a:gridCol w="1295400"/>
                <a:gridCol w="1219200"/>
                <a:gridCol w="381000"/>
                <a:gridCol w="914400"/>
                <a:gridCol w="685801"/>
              </a:tblGrid>
              <a:tr h="4015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Delay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Pb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DESIRE&gt;5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WAVE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Vo=WAVE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[2-5]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95%</a:t>
                      </a:r>
                      <a:endParaRPr lang="en-US" sz="1800" dirty="0"/>
                    </a:p>
                  </a:txBody>
                  <a:tcPr/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DESIRE&lt;=5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IDLE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DESIRE++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[5-10]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6" name="Straight Connector 295"/>
          <p:cNvCxnSpPr/>
          <p:nvPr/>
        </p:nvCxnSpPr>
        <p:spPr>
          <a:xfrm flipV="1">
            <a:off x="1981200" y="914400"/>
            <a:ext cx="0" cy="36576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86482"/>
      </p:ext>
    </p:extLst>
  </p:cSld>
  <p:clrMapOvr>
    <a:masterClrMapping/>
  </p:clrMapOvr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10325</TotalTime>
  <Words>1608</Words>
  <Application>Microsoft Macintosh PowerPoint</Application>
  <PresentationFormat>On-screen Show (4:3)</PresentationFormat>
  <Paragraphs>844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C-UAS template PPT template 1</vt:lpstr>
      <vt:lpstr>UAS Role Fusion</vt:lpstr>
      <vt:lpstr>PowerPoint Presentation</vt:lpstr>
      <vt:lpstr>PowerPoint Presentation</vt:lpstr>
      <vt:lpstr>Role Fusion</vt:lpstr>
      <vt:lpstr>Directed Team Graph</vt:lpstr>
      <vt:lpstr>Discrete Event Simulator</vt:lpstr>
      <vt:lpstr>Directed Role Graph</vt:lpstr>
      <vt:lpstr>Tabular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Tabular Form</vt:lpstr>
      <vt:lpstr>Model Language and Semantics</vt:lpstr>
      <vt:lpstr>Model Language and Semantics</vt:lpstr>
      <vt:lpstr>Model Language and Semantics</vt:lpstr>
      <vt:lpstr>Simulation (0 Seconds)</vt:lpstr>
      <vt:lpstr>Simulation (10 Seconds)</vt:lpstr>
      <vt:lpstr>Simulation (20 Seconds)</vt:lpstr>
      <vt:lpstr>Simulation (30 Seconds)</vt:lpstr>
      <vt:lpstr>Simulation (40 Seconds)</vt:lpstr>
      <vt:lpstr>Workload Related Measurements</vt:lpstr>
      <vt:lpstr>UAS Team Diagram</vt:lpstr>
      <vt:lpstr>Operator Actor</vt:lpstr>
      <vt:lpstr>Model Statistics</vt:lpstr>
      <vt:lpstr>Workload Related Measurements</vt:lpstr>
      <vt:lpstr>Robustness and Non-Determinism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Eric Mercer</cp:lastModifiedBy>
  <cp:revision>178</cp:revision>
  <dcterms:created xsi:type="dcterms:W3CDTF">2011-06-18T17:31:48Z</dcterms:created>
  <dcterms:modified xsi:type="dcterms:W3CDTF">2014-03-22T05:26:54Z</dcterms:modified>
</cp:coreProperties>
</file>