
<file path=[Content_Types].xml><?xml version="1.0" encoding="utf-8"?>
<Types xmlns="http://schemas.openxmlformats.org/package/2006/content-types">
  <Default Extension="xml" ContentType="application/xml"/>
  <Default Extension="jpeg" ContentType="image/jpeg"/>
  <Default Extension="jpg" ContentType="image/jpeg"/>
  <Default Extension="tiff" ContentType="image/tif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1"/>
  </p:notesMasterIdLst>
  <p:handoutMasterIdLst>
    <p:handoutMasterId r:id="rId12"/>
  </p:handoutMasterIdLst>
  <p:sldIdLst>
    <p:sldId id="258" r:id="rId2"/>
    <p:sldId id="265" r:id="rId3"/>
    <p:sldId id="260" r:id="rId4"/>
    <p:sldId id="269" r:id="rId5"/>
    <p:sldId id="261" r:id="rId6"/>
    <p:sldId id="262" r:id="rId7"/>
    <p:sldId id="263" r:id="rId8"/>
    <p:sldId id="264" r:id="rId9"/>
    <p:sldId id="266"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1B5E"/>
    <a:srgbClr val="191B53"/>
    <a:srgbClr val="191B4F"/>
    <a:srgbClr val="191B4A"/>
    <a:srgbClr val="181A48"/>
    <a:srgbClr val="243063"/>
    <a:srgbClr val="000054"/>
    <a:srgbClr val="1B2349"/>
    <a:srgbClr val="1A1C47"/>
    <a:srgbClr val="1A1D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231" autoAdjust="0"/>
    <p:restoredTop sz="82099" autoAdjust="0"/>
  </p:normalViewPr>
  <p:slideViewPr>
    <p:cSldViewPr snapToObjects="1">
      <p:cViewPr>
        <p:scale>
          <a:sx n="94" d="100"/>
          <a:sy n="94" d="100"/>
        </p:scale>
        <p:origin x="-1280" y="-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handoutMaster" Target="handoutMasters/handout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55BB6C9-9EB7-3A4E-A583-884C369CBAAC}" type="datetimeFigureOut">
              <a:rPr lang="en-US" smtClean="0"/>
              <a:t>3/14/14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A8C3760-D758-6F4E-BB44-5AD29F8D3BDE}" type="slidenum">
              <a:rPr lang="en-US" smtClean="0"/>
              <a:t>‹#›</a:t>
            </a:fld>
            <a:endParaRPr lang="en-US"/>
          </a:p>
        </p:txBody>
      </p:sp>
    </p:spTree>
    <p:extLst>
      <p:ext uri="{BB962C8B-B14F-4D97-AF65-F5344CB8AC3E}">
        <p14:creationId xmlns:p14="http://schemas.microsoft.com/office/powerpoint/2010/main" val="7426465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138516-6C4E-5E40-ACF9-183F75650A9C}" type="datetimeFigureOut">
              <a:rPr lang="en-US" smtClean="0"/>
              <a:t>3/14/14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51E89A-8E65-C34A-8DD6-947F34FD4869}" type="slidenum">
              <a:rPr lang="en-US" smtClean="0"/>
              <a:t>‹#›</a:t>
            </a:fld>
            <a:endParaRPr lang="en-US"/>
          </a:p>
        </p:txBody>
      </p:sp>
    </p:spTree>
    <p:extLst>
      <p:ext uri="{BB962C8B-B14F-4D97-AF65-F5344CB8AC3E}">
        <p14:creationId xmlns:p14="http://schemas.microsoft.com/office/powerpoint/2010/main" val="33539562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Today I’m going to talk about Modeling Workload.</a:t>
            </a:r>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1</a:t>
            </a:fld>
            <a:endParaRPr lang="en-US"/>
          </a:p>
        </p:txBody>
      </p:sp>
    </p:spTree>
    <p:extLst>
      <p:ext uri="{BB962C8B-B14F-4D97-AF65-F5344CB8AC3E}">
        <p14:creationId xmlns:p14="http://schemas.microsoft.com/office/powerpoint/2010/main" val="67931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first step to measuring workload is to create a simulator that is capable of processing an arbitrary number of actors in parallel. We then extract specific data from that actors that correspond to our workload metrics. Finally we run the simulator through a modeling program that finds us the maximum and minimum workloads and outputs it to a plot.</a:t>
            </a:r>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2</a:t>
            </a:fld>
            <a:endParaRPr lang="en-US"/>
          </a:p>
        </p:txBody>
      </p:sp>
    </p:spTree>
    <p:extLst>
      <p:ext uri="{BB962C8B-B14F-4D97-AF65-F5344CB8AC3E}">
        <p14:creationId xmlns:p14="http://schemas.microsoft.com/office/powerpoint/2010/main" val="25274594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you can see we’ve created</a:t>
            </a:r>
            <a:r>
              <a:rPr lang="en-US" baseline="0" dirty="0" smtClean="0"/>
              <a:t> a simple scenario where 3 actors have a piece of information they wish to share with the fourth actor. This plot shows the path taken to get our highest cumulative resource workload.</a:t>
            </a:r>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3</a:t>
            </a:fld>
            <a:endParaRPr lang="en-US"/>
          </a:p>
        </p:txBody>
      </p:sp>
    </p:spTree>
    <p:extLst>
      <p:ext uri="{BB962C8B-B14F-4D97-AF65-F5344CB8AC3E}">
        <p14:creationId xmlns:p14="http://schemas.microsoft.com/office/powerpoint/2010/main" val="3255444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Whereas</a:t>
            </a:r>
            <a:r>
              <a:rPr lang="en-US" baseline="0" dirty="0" smtClean="0"/>
              <a:t> this plot shows us the path of our highest decision workload. However in order to get all the information we need from these plots we need an interactive system that lets us see what is going on in each of the actors to give us the data we’re looking at.</a:t>
            </a:r>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4</a:t>
            </a:fld>
            <a:endParaRPr lang="en-US"/>
          </a:p>
        </p:txBody>
      </p:sp>
    </p:spTree>
    <p:extLst>
      <p:ext uri="{BB962C8B-B14F-4D97-AF65-F5344CB8AC3E}">
        <p14:creationId xmlns:p14="http://schemas.microsoft.com/office/powerpoint/2010/main" val="1540586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we created a system that lets us click on any point in the plot and see a list of the tasks in progress by each of the actors. Here you can see that three of the actors have determined they have information they wish to transmit while the fourth actor has chosen to listen to one of them.</a:t>
            </a:r>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5</a:t>
            </a:fld>
            <a:endParaRPr lang="en-US"/>
          </a:p>
        </p:txBody>
      </p:sp>
    </p:spTree>
    <p:extLst>
      <p:ext uri="{BB962C8B-B14F-4D97-AF65-F5344CB8AC3E}">
        <p14:creationId xmlns:p14="http://schemas.microsoft.com/office/powerpoint/2010/main" val="341384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so we see that each dropped plane in the resource workload is evidence by the completion of one of the communications.</a:t>
            </a:r>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6</a:t>
            </a:fld>
            <a:endParaRPr lang="en-US"/>
          </a:p>
        </p:txBody>
      </p:sp>
    </p:spTree>
    <p:extLst>
      <p:ext uri="{BB962C8B-B14F-4D97-AF65-F5344CB8AC3E}">
        <p14:creationId xmlns:p14="http://schemas.microsoft.com/office/powerpoint/2010/main" val="3220183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reason knowing the cause of the workload is so critical to our research is because we are attempting to devise a system that is able to handle complex tasks while avoiding </a:t>
            </a:r>
            <a:r>
              <a:rPr lang="en-US" baseline="0" dirty="0" err="1" smtClean="0"/>
              <a:t>exessive</a:t>
            </a:r>
            <a:r>
              <a:rPr lang="en-US" baseline="0" dirty="0" smtClean="0"/>
              <a:t> strain on the people involved. In order to do this we need to create protocols that maintain an optimum level of workload. As you can see there are two sharp drops in workload just between communications.</a:t>
            </a:r>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7</a:t>
            </a:fld>
            <a:endParaRPr lang="en-US"/>
          </a:p>
        </p:txBody>
      </p:sp>
    </p:spTree>
    <p:extLst>
      <p:ext uri="{BB962C8B-B14F-4D97-AF65-F5344CB8AC3E}">
        <p14:creationId xmlns:p14="http://schemas.microsoft.com/office/powerpoint/2010/main" val="33778294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clicking on that specific</a:t>
            </a:r>
            <a:r>
              <a:rPr lang="en-US" baseline="0" dirty="0" smtClean="0"/>
              <a:t> point we’re able to see that a communication appears in the process of ending. The Operator has finished sharing data, but the listener hasn’t yet </a:t>
            </a:r>
            <a:r>
              <a:rPr lang="en-US" baseline="0" dirty="0" err="1" smtClean="0"/>
              <a:t>acknoledged</a:t>
            </a:r>
            <a:r>
              <a:rPr lang="en-US" baseline="0" dirty="0" smtClean="0"/>
              <a:t> the process is over. We can verify this by looking at a previous section.</a:t>
            </a:r>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8</a:t>
            </a:fld>
            <a:endParaRPr lang="en-US"/>
          </a:p>
        </p:txBody>
      </p:sp>
    </p:spTree>
    <p:extLst>
      <p:ext uri="{BB962C8B-B14F-4D97-AF65-F5344CB8AC3E}">
        <p14:creationId xmlns:p14="http://schemas.microsoft.com/office/powerpoint/2010/main" val="28196838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a:t>
            </a:r>
            <a:r>
              <a:rPr lang="en-US" baseline="0" dirty="0" smtClean="0"/>
              <a:t> this system of data analysis we have the tools necessary to look at any system and examine the workload each member is experiencing and </a:t>
            </a:r>
            <a:r>
              <a:rPr lang="en-US" baseline="0" dirty="0" err="1" smtClean="0"/>
              <a:t>deterimine</a:t>
            </a:r>
            <a:r>
              <a:rPr lang="en-US" baseline="0" dirty="0" smtClean="0"/>
              <a:t> if the system is safe and what protocols need to be adjusted to increase reliable </a:t>
            </a:r>
            <a:r>
              <a:rPr lang="en-US" baseline="0" dirty="0" err="1" smtClean="0"/>
              <a:t>behaviour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9</a:t>
            </a:fld>
            <a:endParaRPr lang="en-US"/>
          </a:p>
        </p:txBody>
      </p:sp>
    </p:spTree>
    <p:extLst>
      <p:ext uri="{BB962C8B-B14F-4D97-AF65-F5344CB8AC3E}">
        <p14:creationId xmlns:p14="http://schemas.microsoft.com/office/powerpoint/2010/main" val="1718885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Title 1"/>
          <p:cNvSpPr>
            <a:spLocks noGrp="1"/>
          </p:cNvSpPr>
          <p:nvPr>
            <p:ph type="ctrTitle"/>
          </p:nvPr>
        </p:nvSpPr>
        <p:spPr>
          <a:xfrm>
            <a:off x="1828800" y="3142113"/>
            <a:ext cx="6629400" cy="1470025"/>
          </a:xfrm>
        </p:spPr>
        <p:txBody>
          <a:bodyPr wrap="square">
            <a:noAutofit/>
          </a:bodyPr>
          <a:lstStyle>
            <a:lvl1pPr algn="r">
              <a:defRPr>
                <a:solidFill>
                  <a:srgbClr val="191B5E"/>
                </a:solidFill>
              </a:defRPr>
            </a:lvl1pPr>
          </a:lstStyle>
          <a:p>
            <a:pPr algn="r">
              <a:lnSpc>
                <a:spcPts val="4000"/>
              </a:lnSpc>
            </a:pPr>
            <a:r>
              <a:rPr lang="en-US" sz="4300" smtClean="0">
                <a:solidFill>
                  <a:srgbClr val="191B5E"/>
                </a:solidFill>
                <a:latin typeface="Calibri"/>
                <a:cs typeface="Calibri"/>
              </a:rPr>
              <a:t>Click to edit Master title style</a:t>
            </a:r>
            <a:endParaRPr lang="en-US" sz="4300" dirty="0">
              <a:solidFill>
                <a:srgbClr val="191B5E"/>
              </a:solidFill>
              <a:latin typeface="Calibri"/>
              <a:cs typeface="Calibri"/>
            </a:endParaRPr>
          </a:p>
        </p:txBody>
      </p:sp>
      <p:sp>
        <p:nvSpPr>
          <p:cNvPr id="8" name="Subtitle 2"/>
          <p:cNvSpPr>
            <a:spLocks noGrp="1"/>
          </p:cNvSpPr>
          <p:nvPr>
            <p:ph type="subTitle" idx="1"/>
          </p:nvPr>
        </p:nvSpPr>
        <p:spPr>
          <a:xfrm>
            <a:off x="2669940" y="4800600"/>
            <a:ext cx="5788260" cy="1143000"/>
          </a:xfrm>
        </p:spPr>
        <p:txBody>
          <a:bodyPr>
            <a:normAutofit/>
          </a:bodyPr>
          <a:lstStyle>
            <a:lvl1pPr marL="0" indent="0" algn="r">
              <a:buNone/>
              <a:defRPr>
                <a:solidFill>
                  <a:schemeClr val="bg1">
                    <a:lumMod val="50000"/>
                  </a:schemeClr>
                </a:solidFill>
              </a:defRPr>
            </a:lvl1pPr>
          </a:lstStyle>
          <a:p>
            <a:pPr algn="r">
              <a:lnSpc>
                <a:spcPts val="2400"/>
              </a:lnSpc>
            </a:pPr>
            <a:r>
              <a:rPr lang="en-US" sz="2800" smtClean="0"/>
              <a:t>Click to edit Master subtitle style</a:t>
            </a:r>
            <a:endParaRPr lang="en-US" sz="2800" dirty="0"/>
          </a:p>
        </p:txBody>
      </p:sp>
      <p:pic>
        <p:nvPicPr>
          <p:cNvPr id="9" name="Picture 8" descr="C-UASfinalppt_2.png"/>
          <p:cNvPicPr>
            <a:picLocks noChangeAspect="1"/>
          </p:cNvPicPr>
          <p:nvPr/>
        </p:nvPicPr>
        <p:blipFill>
          <a:blip r:embed="rId2"/>
          <a:stretch>
            <a:fillRect/>
          </a:stretch>
        </p:blipFill>
        <p:spPr>
          <a:xfrm>
            <a:off x="1066800" y="1676400"/>
            <a:ext cx="3449682" cy="1125601"/>
          </a:xfrm>
          <a:prstGeom prst="rect">
            <a:avLst/>
          </a:prstGeom>
        </p:spPr>
      </p:pic>
      <p:cxnSp>
        <p:nvCxnSpPr>
          <p:cNvPr id="10" name="Straight Connector 9"/>
          <p:cNvCxnSpPr/>
          <p:nvPr/>
        </p:nvCxnSpPr>
        <p:spPr>
          <a:xfrm>
            <a:off x="1066800" y="3124200"/>
            <a:ext cx="7391400" cy="0"/>
          </a:xfrm>
          <a:prstGeom prst="line">
            <a:avLst/>
          </a:prstGeom>
          <a:ln w="3175" cap="flat" cmpd="sng" algn="ctr">
            <a:solidFill>
              <a:srgbClr val="191B5E"/>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solidFill>
                  <a:srgbClr val="191B5E"/>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solidFill>
                  <a:srgbClr val="191B5E"/>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solidFill>
                  <a:srgbClr val="191B5E"/>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5CDB65-6EFA-E843-8801-691FF1BE9754}" type="slidenum">
              <a:rPr lang="en-US" smtClean="0"/>
              <a:t>‹#›</a:t>
            </a:fld>
            <a:endParaRPr lang="en-US"/>
          </a:p>
        </p:txBody>
      </p:sp>
      <p:pic>
        <p:nvPicPr>
          <p:cNvPr id="9" name="Picture 8" descr="logo-transpare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pic>
        <p:nvPicPr>
          <p:cNvPr id="8" name="Picture 7" descr="logo-transparen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91B5E"/>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a:solidFill>
                  <a:srgbClr val="191B5E"/>
                </a:solidFill>
              </a:defRPr>
            </a:lvl1pPr>
            <a:lvl2pPr>
              <a:defRPr>
                <a:solidFill>
                  <a:srgbClr val="191B5E"/>
                </a:solidFill>
              </a:defRPr>
            </a:lvl2pPr>
            <a:lvl3pPr>
              <a:defRPr>
                <a:solidFill>
                  <a:srgbClr val="191B5E"/>
                </a:solidFill>
              </a:defRPr>
            </a:lvl3pPr>
            <a:lvl4pPr>
              <a:defRPr>
                <a:solidFill>
                  <a:srgbClr val="191B5E"/>
                </a:solidFill>
              </a:defRPr>
            </a:lvl4pPr>
            <a:lvl5pPr>
              <a:defRPr>
                <a:solidFill>
                  <a:srgbClr val="191B5E"/>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5CDB65-6EFA-E843-8801-691FF1BE9754}" type="slidenum">
              <a:rPr lang="en-US" smtClean="0"/>
              <a:t>‹#›</a:t>
            </a:fld>
            <a:endParaRPr lang="en-US"/>
          </a:p>
        </p:txBody>
      </p:sp>
      <p:cxnSp>
        <p:nvCxnSpPr>
          <p:cNvPr id="8" name="Straight Connector 7"/>
          <p:cNvCxnSpPr/>
          <p:nvPr/>
        </p:nvCxnSpPr>
        <p:spPr>
          <a:xfrm>
            <a:off x="457200" y="1415925"/>
            <a:ext cx="8229600" cy="1713"/>
          </a:xfrm>
          <a:prstGeom prst="line">
            <a:avLst/>
          </a:prstGeom>
          <a:ln w="3175" cap="flat" cmpd="sng" algn="ctr">
            <a:solidFill>
              <a:srgbClr val="1A1C47"/>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pic>
        <p:nvPicPr>
          <p:cNvPr id="9" name="Picture 8" descr="logo-transpare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pic>
        <p:nvPicPr>
          <p:cNvPr id="10" name="Picture 9" descr="logo-transparen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defRPr>
                <a:solidFill>
                  <a:srgbClr val="191B5E"/>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lvl1pPr>
              <a:defRPr>
                <a:solidFill>
                  <a:srgbClr val="191B5E"/>
                </a:solidFill>
              </a:defRPr>
            </a:lvl1pPr>
            <a:lvl2pPr>
              <a:defRPr>
                <a:solidFill>
                  <a:srgbClr val="191B5E"/>
                </a:solidFill>
              </a:defRPr>
            </a:lvl2pPr>
            <a:lvl3pPr>
              <a:defRPr>
                <a:solidFill>
                  <a:srgbClr val="191B5E"/>
                </a:solidFill>
              </a:defRPr>
            </a:lvl3pPr>
            <a:lvl4pPr>
              <a:defRPr>
                <a:solidFill>
                  <a:srgbClr val="191B5E"/>
                </a:solidFill>
              </a:defRPr>
            </a:lvl4pPr>
            <a:lvl5pPr>
              <a:defRPr>
                <a:solidFill>
                  <a:srgbClr val="191B5E"/>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5CDB65-6EFA-E843-8801-691FF1BE9754}" type="slidenum">
              <a:rPr lang="en-US" smtClean="0"/>
              <a:t>‹#›</a:t>
            </a:fld>
            <a:endParaRPr lang="en-US"/>
          </a:p>
        </p:txBody>
      </p:sp>
      <p:pic>
        <p:nvPicPr>
          <p:cNvPr id="8" name="Picture 7" descr="logo-transpare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pic>
        <p:nvPicPr>
          <p:cNvPr id="7" name="Picture 6" descr="logo-transparen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4"/>
          </a:xfrm>
        </p:spPr>
        <p:txBody>
          <a:bodyPr/>
          <a:lstStyle>
            <a:lvl1pPr>
              <a:defRPr>
                <a:solidFill>
                  <a:srgbClr val="191B5E"/>
                </a:solidFill>
              </a:defRPr>
            </a:lvl1pPr>
            <a:lvl2pPr>
              <a:defRPr>
                <a:solidFill>
                  <a:srgbClr val="191B5E"/>
                </a:solidFill>
              </a:defRPr>
            </a:lvl2pPr>
            <a:lvl3pPr>
              <a:defRPr>
                <a:solidFill>
                  <a:srgbClr val="191B5E"/>
                </a:solidFill>
              </a:defRPr>
            </a:lvl3pPr>
            <a:lvl4pPr>
              <a:defRPr>
                <a:solidFill>
                  <a:srgbClr val="191B5E"/>
                </a:solidFill>
              </a:defRPr>
            </a:lvl4pPr>
            <a:lvl5pPr>
              <a:defRPr>
                <a:solidFill>
                  <a:srgbClr val="191B5E"/>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5CDB65-6EFA-E843-8801-691FF1BE9754}" type="slidenum">
              <a:rPr lang="en-US" smtClean="0"/>
              <a:t>‹#›</a:t>
            </a:fld>
            <a:endParaRPr lang="en-US"/>
          </a:p>
        </p:txBody>
      </p:sp>
      <p:sp>
        <p:nvSpPr>
          <p:cNvPr id="7" name="Title 1"/>
          <p:cNvSpPr>
            <a:spLocks noGrp="1"/>
          </p:cNvSpPr>
          <p:nvPr>
            <p:ph type="ctrTitle"/>
          </p:nvPr>
        </p:nvSpPr>
        <p:spPr>
          <a:xfrm>
            <a:off x="457200" y="130175"/>
            <a:ext cx="8229600" cy="860425"/>
          </a:xfrm>
        </p:spPr>
        <p:txBody>
          <a:bodyPr>
            <a:normAutofit/>
          </a:bodyPr>
          <a:lstStyle>
            <a:lvl1pPr>
              <a:lnSpc>
                <a:spcPts val="4000"/>
              </a:lnSpc>
              <a:defRPr sz="4300">
                <a:solidFill>
                  <a:srgbClr val="191B5E"/>
                </a:solidFill>
              </a:defRPr>
            </a:lvl1pPr>
          </a:lstStyle>
          <a:p>
            <a:r>
              <a:rPr lang="en-US" smtClean="0"/>
              <a:t>Click to edit Master title style</a:t>
            </a:r>
            <a:endParaRPr lang="en-US" dirty="0"/>
          </a:p>
        </p:txBody>
      </p:sp>
      <p:cxnSp>
        <p:nvCxnSpPr>
          <p:cNvPr id="9" name="Straight Connector 8"/>
          <p:cNvCxnSpPr/>
          <p:nvPr/>
        </p:nvCxnSpPr>
        <p:spPr>
          <a:xfrm>
            <a:off x="457200" y="990600"/>
            <a:ext cx="8229600" cy="1713"/>
          </a:xfrm>
          <a:prstGeom prst="line">
            <a:avLst/>
          </a:prstGeom>
          <a:ln w="3175" cap="flat" cmpd="sng" algn="ctr">
            <a:solidFill>
              <a:srgbClr val="1A1C47"/>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pic>
        <p:nvPicPr>
          <p:cNvPr id="10" name="Picture 9" descr="logo-transpare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pic>
        <p:nvPicPr>
          <p:cNvPr id="8" name="Picture 7" descr="logo-transparen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rgbClr val="191B5E"/>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0303D5-BFAE-BF45-A6DE-E2DC10F811E7}" type="datetimeFigureOut">
              <a:rPr lang="en-US" smtClean="0"/>
              <a:t>3/14/14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5CDB65-6EFA-E843-8801-691FF1BE9754}" type="slidenum">
              <a:rPr lang="en-US" smtClean="0"/>
              <a:t>‹#›</a:t>
            </a:fld>
            <a:endParaRPr lang="en-US"/>
          </a:p>
        </p:txBody>
      </p:sp>
      <p:pic>
        <p:nvPicPr>
          <p:cNvPr id="7" name="Picture 6" descr="C-UASfinalppt_2.png"/>
          <p:cNvPicPr>
            <a:picLocks noChangeAspect="1"/>
          </p:cNvPicPr>
          <p:nvPr/>
        </p:nvPicPr>
        <p:blipFill>
          <a:blip r:embed="rId2"/>
          <a:stretch>
            <a:fillRect/>
          </a:stretch>
        </p:blipFill>
        <p:spPr>
          <a:xfrm>
            <a:off x="734887" y="1762980"/>
            <a:ext cx="3449682" cy="1125601"/>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lvl1pPr>
              <a:defRPr>
                <a:solidFill>
                  <a:srgbClr val="191B5E"/>
                </a:solidFill>
              </a:defRPr>
            </a:lvl1pPr>
          </a:lstStyle>
          <a:p>
            <a:r>
              <a:rPr lang="en-US" smtClean="0"/>
              <a:t>Click to edit Master title style</a:t>
            </a:r>
            <a:endParaRPr lang="en-US"/>
          </a:p>
        </p:txBody>
      </p:sp>
      <p:sp>
        <p:nvSpPr>
          <p:cNvPr id="3" name="Content Placeholder 2"/>
          <p:cNvSpPr>
            <a:spLocks noGrp="1"/>
          </p:cNvSpPr>
          <p:nvPr>
            <p:ph sz="half" idx="1"/>
          </p:nvPr>
        </p:nvSpPr>
        <p:spPr>
          <a:xfrm>
            <a:off x="457200" y="1219200"/>
            <a:ext cx="8229600" cy="4906963"/>
          </a:xfrm>
        </p:spPr>
        <p:txBody>
          <a:bodyPr/>
          <a:lstStyle>
            <a:lvl1pPr>
              <a:defRPr sz="2800">
                <a:solidFill>
                  <a:srgbClr val="191B5E"/>
                </a:solidFill>
              </a:defRPr>
            </a:lvl1pPr>
            <a:lvl2pPr>
              <a:defRPr sz="2400">
                <a:solidFill>
                  <a:srgbClr val="191B5E"/>
                </a:solidFill>
              </a:defRPr>
            </a:lvl2pPr>
            <a:lvl3pPr>
              <a:defRPr sz="2000">
                <a:solidFill>
                  <a:srgbClr val="191B5E"/>
                </a:solidFill>
              </a:defRPr>
            </a:lvl3pPr>
            <a:lvl4pPr>
              <a:defRPr sz="1800">
                <a:solidFill>
                  <a:srgbClr val="191B5E"/>
                </a:solidFill>
              </a:defRPr>
            </a:lvl4pPr>
            <a:lvl5pPr>
              <a:defRPr sz="1800">
                <a:solidFill>
                  <a:srgbClr val="191B5E"/>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5CDB65-6EFA-E843-8801-691FF1BE9754}" type="slidenum">
              <a:rPr lang="en-US" smtClean="0"/>
              <a:t>‹#›</a:t>
            </a:fld>
            <a:endParaRPr lang="en-US"/>
          </a:p>
        </p:txBody>
      </p:sp>
      <p:cxnSp>
        <p:nvCxnSpPr>
          <p:cNvPr id="9" name="Straight Connector 8"/>
          <p:cNvCxnSpPr/>
          <p:nvPr/>
        </p:nvCxnSpPr>
        <p:spPr>
          <a:xfrm>
            <a:off x="457200" y="1074540"/>
            <a:ext cx="8229600" cy="1713"/>
          </a:xfrm>
          <a:prstGeom prst="line">
            <a:avLst/>
          </a:prstGeom>
          <a:ln w="3175" cap="flat" cmpd="sng" algn="ctr">
            <a:solidFill>
              <a:srgbClr val="1A1C47"/>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pic>
        <p:nvPicPr>
          <p:cNvPr id="10" name="Picture 9" descr="logo-transpare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pic>
        <p:nvPicPr>
          <p:cNvPr id="11" name="Picture 10" descr="logo-transparen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91B5E"/>
                </a:solidFill>
              </a:defRPr>
            </a:lvl1p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solidFill>
                  <a:srgbClr val="191B5E"/>
                </a:solidFill>
              </a:defRPr>
            </a:lvl1pPr>
            <a:lvl2pPr>
              <a:defRPr sz="2400">
                <a:solidFill>
                  <a:srgbClr val="191B5E"/>
                </a:solidFill>
              </a:defRPr>
            </a:lvl2pPr>
            <a:lvl3pPr>
              <a:defRPr sz="2000">
                <a:solidFill>
                  <a:srgbClr val="191B5E"/>
                </a:solidFill>
              </a:defRPr>
            </a:lvl3pPr>
            <a:lvl4pPr>
              <a:defRPr sz="1800">
                <a:solidFill>
                  <a:srgbClr val="191B5E"/>
                </a:solidFill>
              </a:defRPr>
            </a:lvl4pPr>
            <a:lvl5pPr>
              <a:defRPr sz="1800">
                <a:solidFill>
                  <a:srgbClr val="191B5E"/>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solidFill>
                  <a:srgbClr val="191B5E"/>
                </a:solidFill>
              </a:defRPr>
            </a:lvl1pPr>
            <a:lvl2pPr>
              <a:defRPr sz="2400">
                <a:solidFill>
                  <a:srgbClr val="191B5E"/>
                </a:solidFill>
              </a:defRPr>
            </a:lvl2pPr>
            <a:lvl3pPr>
              <a:defRPr sz="2000">
                <a:solidFill>
                  <a:srgbClr val="191B5E"/>
                </a:solidFill>
              </a:defRPr>
            </a:lvl3pPr>
            <a:lvl4pPr>
              <a:defRPr sz="1800">
                <a:solidFill>
                  <a:srgbClr val="191B5E"/>
                </a:solidFill>
              </a:defRPr>
            </a:lvl4pPr>
            <a:lvl5pPr>
              <a:defRPr sz="1800">
                <a:solidFill>
                  <a:srgbClr val="191B5E"/>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5CDB65-6EFA-E843-8801-691FF1BE9754}" type="slidenum">
              <a:rPr lang="en-US" smtClean="0"/>
              <a:t>‹#›</a:t>
            </a:fld>
            <a:endParaRPr lang="en-US"/>
          </a:p>
        </p:txBody>
      </p:sp>
      <p:cxnSp>
        <p:nvCxnSpPr>
          <p:cNvPr id="9" name="Straight Connector 8"/>
          <p:cNvCxnSpPr/>
          <p:nvPr/>
        </p:nvCxnSpPr>
        <p:spPr>
          <a:xfrm>
            <a:off x="457200" y="1415925"/>
            <a:ext cx="8229600" cy="1713"/>
          </a:xfrm>
          <a:prstGeom prst="line">
            <a:avLst/>
          </a:prstGeom>
          <a:ln w="3175" cap="flat" cmpd="sng" algn="ctr">
            <a:solidFill>
              <a:srgbClr val="1A1C47"/>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pic>
        <p:nvPicPr>
          <p:cNvPr id="10" name="Picture 9" descr="logo-transpare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pic>
        <p:nvPicPr>
          <p:cNvPr id="11" name="Picture 10" descr="logo-transparen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spTree>
    <p:extLst>
      <p:ext uri="{BB962C8B-B14F-4D97-AF65-F5344CB8AC3E}">
        <p14:creationId xmlns:p14="http://schemas.microsoft.com/office/powerpoint/2010/main" val="2592275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91B5E"/>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solidFill>
                  <a:srgbClr val="191B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solidFill>
                  <a:srgbClr val="191B5E"/>
                </a:solidFill>
              </a:defRPr>
            </a:lvl1pPr>
            <a:lvl2pPr>
              <a:defRPr sz="2000">
                <a:solidFill>
                  <a:srgbClr val="191B5E"/>
                </a:solidFill>
              </a:defRPr>
            </a:lvl2pPr>
            <a:lvl3pPr>
              <a:defRPr sz="1800">
                <a:solidFill>
                  <a:srgbClr val="191B5E"/>
                </a:solidFill>
              </a:defRPr>
            </a:lvl3pPr>
            <a:lvl4pPr>
              <a:defRPr sz="1600">
                <a:solidFill>
                  <a:srgbClr val="191B5E"/>
                </a:solidFill>
              </a:defRPr>
            </a:lvl4pPr>
            <a:lvl5pPr>
              <a:defRPr sz="1600">
                <a:solidFill>
                  <a:srgbClr val="191B5E"/>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solidFill>
                  <a:srgbClr val="191B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solidFill>
                  <a:srgbClr val="191B5E"/>
                </a:solidFill>
              </a:defRPr>
            </a:lvl1pPr>
            <a:lvl2pPr>
              <a:defRPr sz="2000">
                <a:solidFill>
                  <a:srgbClr val="191B5E"/>
                </a:solidFill>
              </a:defRPr>
            </a:lvl2pPr>
            <a:lvl3pPr>
              <a:defRPr sz="1800">
                <a:solidFill>
                  <a:srgbClr val="191B5E"/>
                </a:solidFill>
              </a:defRPr>
            </a:lvl3pPr>
            <a:lvl4pPr>
              <a:defRPr sz="1600">
                <a:solidFill>
                  <a:srgbClr val="191B5E"/>
                </a:solidFill>
              </a:defRPr>
            </a:lvl4pPr>
            <a:lvl5pPr>
              <a:defRPr sz="1600">
                <a:solidFill>
                  <a:srgbClr val="191B5E"/>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5CDB65-6EFA-E843-8801-691FF1BE9754}" type="slidenum">
              <a:rPr lang="en-US" smtClean="0"/>
              <a:t>‹#›</a:t>
            </a:fld>
            <a:endParaRPr lang="en-US"/>
          </a:p>
        </p:txBody>
      </p:sp>
      <p:cxnSp>
        <p:nvCxnSpPr>
          <p:cNvPr id="11" name="Straight Connector 10"/>
          <p:cNvCxnSpPr/>
          <p:nvPr/>
        </p:nvCxnSpPr>
        <p:spPr>
          <a:xfrm>
            <a:off x="457200" y="1415925"/>
            <a:ext cx="8229600" cy="1713"/>
          </a:xfrm>
          <a:prstGeom prst="line">
            <a:avLst/>
          </a:prstGeom>
          <a:ln w="3175" cap="flat" cmpd="sng" algn="ctr">
            <a:solidFill>
              <a:srgbClr val="1A1C47"/>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pic>
        <p:nvPicPr>
          <p:cNvPr id="12" name="Picture 11" descr="logo-transpare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pic>
        <p:nvPicPr>
          <p:cNvPr id="13" name="Picture 12" descr="logo-transparen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lstStyle>
            <a:lvl1pPr>
              <a:defRPr>
                <a:solidFill>
                  <a:srgbClr val="191B5E"/>
                </a:solidFill>
              </a:defRPr>
            </a:lvl1p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5CDB65-6EFA-E843-8801-691FF1BE9754}" type="slidenum">
              <a:rPr lang="en-US" smtClean="0"/>
              <a:t>‹#›</a:t>
            </a:fld>
            <a:endParaRPr lang="en-US"/>
          </a:p>
        </p:txBody>
      </p:sp>
      <p:cxnSp>
        <p:nvCxnSpPr>
          <p:cNvPr id="7" name="Straight Connector 6"/>
          <p:cNvCxnSpPr/>
          <p:nvPr/>
        </p:nvCxnSpPr>
        <p:spPr>
          <a:xfrm>
            <a:off x="457200" y="990600"/>
            <a:ext cx="8229600" cy="1713"/>
          </a:xfrm>
          <a:prstGeom prst="line">
            <a:avLst/>
          </a:prstGeom>
          <a:ln w="3175" cap="flat" cmpd="sng" algn="ctr">
            <a:solidFill>
              <a:srgbClr val="1A1C47"/>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pic>
        <p:nvPicPr>
          <p:cNvPr id="8" name="Picture 7" descr="logo-transpare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pic>
        <p:nvPicPr>
          <p:cNvPr id="9" name="Picture 8" descr="logo-transparen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5CDB65-6EFA-E843-8801-691FF1BE9754}" type="slidenum">
              <a:rPr lang="en-US" smtClean="0"/>
              <a:t>‹#›</a:t>
            </a:fld>
            <a:endParaRPr lang="en-US"/>
          </a:p>
        </p:txBody>
      </p:sp>
      <p:pic>
        <p:nvPicPr>
          <p:cNvPr id="6" name="Picture 5" descr="logo-transpare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pic>
        <p:nvPicPr>
          <p:cNvPr id="5" name="Picture 4" descr="logo-transparen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6339096"/>
            <a:ext cx="1524000" cy="442704"/>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solidFill>
                  <a:srgbClr val="191B5E"/>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rgbClr val="191B5E"/>
                </a:solidFill>
              </a:defRPr>
            </a:lvl1pPr>
            <a:lvl2pPr>
              <a:defRPr sz="2800">
                <a:solidFill>
                  <a:srgbClr val="191B5E"/>
                </a:solidFill>
              </a:defRPr>
            </a:lvl2pPr>
            <a:lvl3pPr>
              <a:defRPr sz="2400">
                <a:solidFill>
                  <a:srgbClr val="191B5E"/>
                </a:solidFill>
              </a:defRPr>
            </a:lvl3pPr>
            <a:lvl4pPr>
              <a:defRPr sz="2000">
                <a:solidFill>
                  <a:srgbClr val="191B5E"/>
                </a:solidFill>
              </a:defRPr>
            </a:lvl4pPr>
            <a:lvl5pPr>
              <a:defRPr sz="2000">
                <a:solidFill>
                  <a:srgbClr val="191B5E"/>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solidFill>
                  <a:srgbClr val="191B5E"/>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5CDB65-6EFA-E843-8801-691FF1BE9754}" type="slidenum">
              <a:rPr lang="en-US" smtClean="0"/>
              <a:t>‹#›</a:t>
            </a:fld>
            <a:endParaRPr lang="en-US"/>
          </a:p>
        </p:txBody>
      </p:sp>
      <p:pic>
        <p:nvPicPr>
          <p:cNvPr id="9" name="Picture 8" descr="logo-transpare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pic>
        <p:nvPicPr>
          <p:cNvPr id="8" name="Picture 7" descr="logo-transparen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6262896"/>
            <a:ext cx="1524000" cy="442704"/>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0303D5-BFAE-BF45-A6DE-E2DC10F811E7}" type="datetimeFigureOut">
              <a:rPr lang="en-US" smtClean="0"/>
              <a:t>3/14/14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5CDB65-6EFA-E843-8801-691FF1BE9754}" type="slidenum">
              <a:rPr lang="en-US" smtClean="0"/>
              <a:t>‹#›</a:t>
            </a:fld>
            <a:endParaRPr lang="en-US"/>
          </a:p>
        </p:txBody>
      </p:sp>
      <p:pic>
        <p:nvPicPr>
          <p:cNvPr id="7" name="Picture 6" descr="C-UAS_finalppt_1.jpg"/>
          <p:cNvPicPr>
            <a:picLocks noChangeAspect="1"/>
          </p:cNvPicPr>
          <p:nvPr/>
        </p:nvPicPr>
        <p:blipFill>
          <a:blip r:embed="rId14"/>
          <a:stretch>
            <a:fillRect/>
          </a:stretch>
        </p:blipFill>
        <p:spPr>
          <a:xfrm>
            <a:off x="0" y="0"/>
            <a:ext cx="9144000" cy="6858000"/>
          </a:xfrm>
          <a:prstGeom prst="rect">
            <a:avLst/>
          </a:prstGeom>
        </p:spPr>
      </p:pic>
      <p:pic>
        <p:nvPicPr>
          <p:cNvPr id="8" name="Picture 7" descr="C-UAS_finalppt_1.jpg"/>
          <p:cNvPicPr>
            <a:picLocks noChangeAspect="1"/>
          </p:cNvPicPr>
          <p:nvPr userDrawn="1"/>
        </p:nvPicPr>
        <p:blipFill>
          <a:blip r:embed="rId14"/>
          <a:stretch>
            <a:fillRect/>
          </a:stretch>
        </p:blipFill>
        <p:spPr>
          <a:xfrm>
            <a:off x="0" y="0"/>
            <a:ext cx="9144000" cy="685800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72" r:id="rId5"/>
    <p:sldLayoutId id="2147483665" r:id="rId6"/>
    <p:sldLayoutId id="2147483666" r:id="rId7"/>
    <p:sldLayoutId id="2147483667" r:id="rId8"/>
    <p:sldLayoutId id="2147483668" r:id="rId9"/>
    <p:sldLayoutId id="2147483669" r:id="rId10"/>
    <p:sldLayoutId id="2147483670" r:id="rId11"/>
    <p:sldLayoutId id="2147483671"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5.jpg"/><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6.jpg"/><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7.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8.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9.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0.tif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7.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Modeling Workload</a:t>
            </a:r>
            <a:endParaRPr lang="en-US" dirty="0"/>
          </a:p>
        </p:txBody>
      </p:sp>
      <p:sp>
        <p:nvSpPr>
          <p:cNvPr id="5" name="Subtitle 2"/>
          <p:cNvSpPr>
            <a:spLocks noGrp="1"/>
          </p:cNvSpPr>
          <p:nvPr>
            <p:ph type="subTitle" idx="1"/>
          </p:nvPr>
        </p:nvSpPr>
        <p:spPr>
          <a:xfrm>
            <a:off x="2667000" y="4267200"/>
            <a:ext cx="6781800" cy="2209800"/>
          </a:xfrm>
        </p:spPr>
        <p:txBody>
          <a:bodyPr>
            <a:noAutofit/>
          </a:bodyPr>
          <a:lstStyle/>
          <a:p>
            <a:pPr lvl="0" algn="ctr">
              <a:spcBef>
                <a:spcPts val="300"/>
              </a:spcBef>
              <a:buClr>
                <a:srgbClr val="6DB7D7"/>
              </a:buClr>
              <a:buSzPct val="25000"/>
            </a:pPr>
            <a:r>
              <a:rPr lang="en-US" dirty="0" smtClean="0">
                <a:solidFill>
                  <a:srgbClr val="888888"/>
                </a:solidFill>
                <a:latin typeface="Arial"/>
                <a:ea typeface="Arial"/>
                <a:cs typeface="Arial"/>
                <a:sym typeface="Arial"/>
              </a:rPr>
              <a:t>Mike Goodrich, Eric Mercer</a:t>
            </a:r>
          </a:p>
          <a:p>
            <a:pPr lvl="0" algn="ctr">
              <a:spcBef>
                <a:spcPts val="300"/>
              </a:spcBef>
              <a:buClr>
                <a:srgbClr val="6DB7D7"/>
              </a:buClr>
              <a:buSzPct val="25000"/>
            </a:pPr>
            <a:r>
              <a:rPr lang="en-US" dirty="0" smtClean="0">
                <a:solidFill>
                  <a:srgbClr val="888888"/>
                </a:solidFill>
                <a:latin typeface="Arial"/>
                <a:ea typeface="Arial"/>
                <a:cs typeface="Arial"/>
                <a:sym typeface="Arial"/>
              </a:rPr>
              <a:t>TJ Gledhill, Robert </a:t>
            </a:r>
            <a:r>
              <a:rPr lang="en-US" dirty="0" err="1" smtClean="0">
                <a:solidFill>
                  <a:srgbClr val="888888"/>
                </a:solidFill>
                <a:latin typeface="Arial"/>
                <a:ea typeface="Arial"/>
                <a:cs typeface="Arial"/>
                <a:sym typeface="Arial"/>
              </a:rPr>
              <a:t>Ivie</a:t>
            </a:r>
            <a:r>
              <a:rPr lang="en-US" dirty="0" smtClean="0">
                <a:solidFill>
                  <a:srgbClr val="888888"/>
                </a:solidFill>
                <a:latin typeface="Arial"/>
                <a:ea typeface="Arial"/>
                <a:cs typeface="Arial"/>
                <a:sym typeface="Arial"/>
              </a:rPr>
              <a:t>, Jared Moore</a:t>
            </a:r>
          </a:p>
          <a:p>
            <a:pPr lvl="0" algn="ctr">
              <a:spcBef>
                <a:spcPts val="300"/>
              </a:spcBef>
              <a:buClr>
                <a:srgbClr val="6DB7D7"/>
              </a:buClr>
              <a:buSzPct val="25000"/>
            </a:pPr>
            <a:r>
              <a:rPr lang="en-US" dirty="0" smtClean="0">
                <a:solidFill>
                  <a:srgbClr val="888888"/>
                </a:solidFill>
                <a:latin typeface="Arial"/>
                <a:ea typeface="Arial"/>
                <a:cs typeface="Arial"/>
                <a:sym typeface="Arial"/>
              </a:rPr>
              <a:t>Brigham Young University</a:t>
            </a:r>
            <a:endParaRPr lang="en-US" dirty="0">
              <a:solidFill>
                <a:srgbClr val="888888"/>
              </a:solidFill>
              <a:latin typeface="Arial"/>
              <a:ea typeface="Arial"/>
              <a:cs typeface="Arial"/>
              <a:sym typeface="Arial"/>
            </a:endParaRPr>
          </a:p>
        </p:txBody>
      </p:sp>
    </p:spTree>
    <p:extLst>
      <p:ext uri="{BB962C8B-B14F-4D97-AF65-F5344CB8AC3E}">
        <p14:creationId xmlns:p14="http://schemas.microsoft.com/office/powerpoint/2010/main" val="40576877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685800" y="1567190"/>
            <a:ext cx="7848600" cy="4147810"/>
          </a:xfrm>
          <a:prstGeom prst="rect">
            <a:avLst/>
          </a:prstGeom>
          <a:solidFill>
            <a:srgbClr val="FFFFFF"/>
          </a:solidFill>
          <a:ln w="57150" cmpd="sng">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Title 2"/>
          <p:cNvSpPr>
            <a:spLocks noGrp="1"/>
          </p:cNvSpPr>
          <p:nvPr>
            <p:ph type="title"/>
          </p:nvPr>
        </p:nvSpPr>
        <p:spPr>
          <a:ln>
            <a:solidFill>
              <a:srgbClr val="8064A2"/>
            </a:solidFill>
          </a:ln>
        </p:spPr>
        <p:txBody>
          <a:bodyPr>
            <a:normAutofit/>
          </a:bodyPr>
          <a:lstStyle/>
          <a:p>
            <a:r>
              <a:rPr lang="en-US" dirty="0" smtClean="0"/>
              <a:t>Simulator</a:t>
            </a:r>
            <a:endParaRPr lang="en-US" dirty="0"/>
          </a:p>
        </p:txBody>
      </p:sp>
      <p:sp>
        <p:nvSpPr>
          <p:cNvPr id="12" name="Rectangle 11"/>
          <p:cNvSpPr/>
          <p:nvPr/>
        </p:nvSpPr>
        <p:spPr>
          <a:xfrm>
            <a:off x="3048000" y="2895600"/>
            <a:ext cx="5257800" cy="2590800"/>
          </a:xfrm>
          <a:prstGeom prst="rect">
            <a:avLst/>
          </a:prstGeom>
          <a:solidFill>
            <a:schemeClr val="bg1"/>
          </a:solidFill>
          <a:ln w="57150" cmpd="sng">
            <a:solidFill>
              <a:srgbClr val="C0504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Oval 4"/>
          <p:cNvSpPr/>
          <p:nvPr/>
        </p:nvSpPr>
        <p:spPr>
          <a:xfrm>
            <a:off x="3124200" y="3913427"/>
            <a:ext cx="1524000" cy="68580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rgbClr val="000000"/>
                </a:solidFill>
              </a:rPr>
              <a:t>Actor 1</a:t>
            </a:r>
            <a:endParaRPr lang="en-US" sz="2400" dirty="0">
              <a:solidFill>
                <a:srgbClr val="000000"/>
              </a:solidFill>
            </a:endParaRPr>
          </a:p>
        </p:txBody>
      </p:sp>
      <p:sp>
        <p:nvSpPr>
          <p:cNvPr id="8" name="Oval 7"/>
          <p:cNvSpPr/>
          <p:nvPr/>
        </p:nvSpPr>
        <p:spPr>
          <a:xfrm>
            <a:off x="4865600" y="3913427"/>
            <a:ext cx="1535199" cy="68580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rgbClr val="000000"/>
                </a:solidFill>
              </a:rPr>
              <a:t>Actor 2</a:t>
            </a:r>
            <a:endParaRPr lang="en-US" sz="2400" dirty="0">
              <a:solidFill>
                <a:srgbClr val="000000"/>
              </a:solidFill>
            </a:endParaRPr>
          </a:p>
        </p:txBody>
      </p:sp>
      <p:sp>
        <p:nvSpPr>
          <p:cNvPr id="9" name="Oval 8"/>
          <p:cNvSpPr/>
          <p:nvPr/>
        </p:nvSpPr>
        <p:spPr>
          <a:xfrm>
            <a:off x="6629400" y="3913427"/>
            <a:ext cx="1600200" cy="68580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rgbClr val="000000"/>
                </a:solidFill>
              </a:rPr>
              <a:t>Actor 3</a:t>
            </a:r>
            <a:endParaRPr lang="en-US" sz="2400" dirty="0">
              <a:solidFill>
                <a:srgbClr val="000000"/>
              </a:solidFill>
            </a:endParaRPr>
          </a:p>
        </p:txBody>
      </p:sp>
      <p:sp>
        <p:nvSpPr>
          <p:cNvPr id="10" name="Rounded Rectangle 9"/>
          <p:cNvSpPr/>
          <p:nvPr/>
        </p:nvSpPr>
        <p:spPr>
          <a:xfrm>
            <a:off x="838200" y="3657600"/>
            <a:ext cx="1676400" cy="1066800"/>
          </a:xfrm>
          <a:prstGeom prst="roundRect">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rgbClr val="000000"/>
                </a:solidFill>
              </a:rPr>
              <a:t>Go to next Time Step</a:t>
            </a:r>
            <a:endParaRPr lang="en-US" sz="2400" dirty="0">
              <a:solidFill>
                <a:srgbClr val="000000"/>
              </a:solidFill>
            </a:endParaRPr>
          </a:p>
        </p:txBody>
      </p:sp>
      <p:cxnSp>
        <p:nvCxnSpPr>
          <p:cNvPr id="14" name="Elbow Connector 13"/>
          <p:cNvCxnSpPr>
            <a:stCxn id="10" idx="0"/>
            <a:endCxn id="5" idx="0"/>
          </p:cNvCxnSpPr>
          <p:nvPr/>
        </p:nvCxnSpPr>
        <p:spPr>
          <a:xfrm rot="16200000" flipH="1">
            <a:off x="2653386" y="2680613"/>
            <a:ext cx="255827" cy="2209800"/>
          </a:xfrm>
          <a:prstGeom prst="bentConnector3">
            <a:avLst>
              <a:gd name="adj1" fmla="val -142369"/>
            </a:avLst>
          </a:prstGeom>
          <a:ln w="381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5" name="Elbow Connector 14"/>
          <p:cNvCxnSpPr>
            <a:stCxn id="10" idx="0"/>
            <a:endCxn id="8" idx="0"/>
          </p:cNvCxnSpPr>
          <p:nvPr/>
        </p:nvCxnSpPr>
        <p:spPr>
          <a:xfrm rot="16200000" flipH="1">
            <a:off x="3526886" y="1807113"/>
            <a:ext cx="255827" cy="3956800"/>
          </a:xfrm>
          <a:prstGeom prst="bentConnector3">
            <a:avLst>
              <a:gd name="adj1" fmla="val -147188"/>
            </a:avLst>
          </a:prstGeom>
          <a:ln w="381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8" name="Elbow Connector 17"/>
          <p:cNvCxnSpPr>
            <a:stCxn id="10" idx="0"/>
            <a:endCxn id="9" idx="0"/>
          </p:cNvCxnSpPr>
          <p:nvPr/>
        </p:nvCxnSpPr>
        <p:spPr>
          <a:xfrm rot="16200000" flipH="1">
            <a:off x="4425036" y="908963"/>
            <a:ext cx="255827" cy="5753100"/>
          </a:xfrm>
          <a:prstGeom prst="bentConnector3">
            <a:avLst>
              <a:gd name="adj1" fmla="val -147188"/>
            </a:avLst>
          </a:prstGeom>
          <a:ln w="381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 name="Elbow Connector 20"/>
          <p:cNvCxnSpPr>
            <a:stCxn id="5" idx="4"/>
            <a:endCxn id="10" idx="2"/>
          </p:cNvCxnSpPr>
          <p:nvPr/>
        </p:nvCxnSpPr>
        <p:spPr>
          <a:xfrm rot="5400000">
            <a:off x="2718714" y="3556913"/>
            <a:ext cx="125173" cy="2209800"/>
          </a:xfrm>
          <a:prstGeom prst="bentConnector3">
            <a:avLst>
              <a:gd name="adj1" fmla="val 509169"/>
            </a:avLst>
          </a:prstGeom>
          <a:ln w="381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 name="Elbow Connector 24"/>
          <p:cNvCxnSpPr>
            <a:stCxn id="8" idx="4"/>
            <a:endCxn id="10" idx="2"/>
          </p:cNvCxnSpPr>
          <p:nvPr/>
        </p:nvCxnSpPr>
        <p:spPr>
          <a:xfrm rot="5400000">
            <a:off x="3592214" y="2683413"/>
            <a:ext cx="125173" cy="3956800"/>
          </a:xfrm>
          <a:prstGeom prst="bentConnector3">
            <a:avLst>
              <a:gd name="adj1" fmla="val 519018"/>
            </a:avLst>
          </a:prstGeom>
          <a:ln w="381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2" name="Elbow Connector 31"/>
          <p:cNvCxnSpPr>
            <a:stCxn id="9" idx="4"/>
            <a:endCxn id="10" idx="2"/>
          </p:cNvCxnSpPr>
          <p:nvPr/>
        </p:nvCxnSpPr>
        <p:spPr>
          <a:xfrm rot="5400000">
            <a:off x="4490364" y="1785263"/>
            <a:ext cx="125173" cy="5753100"/>
          </a:xfrm>
          <a:prstGeom prst="bentConnector3">
            <a:avLst>
              <a:gd name="adj1" fmla="val 519018"/>
            </a:avLst>
          </a:prstGeom>
          <a:ln w="381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685800" y="1567190"/>
            <a:ext cx="7848600" cy="523220"/>
          </a:xfrm>
          <a:prstGeom prst="rect">
            <a:avLst/>
          </a:prstGeom>
          <a:noFill/>
          <a:ln w="57150" cmpd="sng">
            <a:solidFill>
              <a:schemeClr val="accent2"/>
            </a:solidFill>
          </a:ln>
        </p:spPr>
        <p:txBody>
          <a:bodyPr wrap="square" rtlCol="0">
            <a:spAutoFit/>
          </a:bodyPr>
          <a:lstStyle/>
          <a:p>
            <a:pPr algn="ctr"/>
            <a:r>
              <a:rPr lang="en-US" sz="2800" dirty="0" smtClean="0"/>
              <a:t>Simulator</a:t>
            </a:r>
            <a:endParaRPr lang="en-US" sz="2800" dirty="0"/>
          </a:p>
        </p:txBody>
      </p:sp>
      <p:sp>
        <p:nvSpPr>
          <p:cNvPr id="64" name="TextBox 63"/>
          <p:cNvSpPr txBox="1"/>
          <p:nvPr/>
        </p:nvSpPr>
        <p:spPr>
          <a:xfrm>
            <a:off x="3048000" y="2372380"/>
            <a:ext cx="5257800" cy="523220"/>
          </a:xfrm>
          <a:prstGeom prst="rect">
            <a:avLst/>
          </a:prstGeom>
          <a:noFill/>
          <a:ln w="57150" cmpd="sng">
            <a:solidFill>
              <a:srgbClr val="C0504D"/>
            </a:solidFill>
          </a:ln>
        </p:spPr>
        <p:txBody>
          <a:bodyPr wrap="square" rtlCol="0">
            <a:spAutoFit/>
          </a:bodyPr>
          <a:lstStyle/>
          <a:p>
            <a:pPr algn="ctr"/>
            <a:r>
              <a:rPr lang="en-US" sz="2800" dirty="0" smtClean="0"/>
              <a:t>Process Transitions</a:t>
            </a:r>
            <a:endParaRPr lang="en-US" sz="2800" dirty="0"/>
          </a:p>
        </p:txBody>
      </p:sp>
    </p:spTree>
    <p:extLst>
      <p:ext uri="{BB962C8B-B14F-4D97-AF65-F5344CB8AC3E}">
        <p14:creationId xmlns:p14="http://schemas.microsoft.com/office/powerpoint/2010/main" val="21387886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Results</a:t>
            </a:r>
            <a:endParaRPr lang="en-US" dirty="0"/>
          </a:p>
        </p:txBody>
      </p:sp>
      <p:pic>
        <p:nvPicPr>
          <p:cNvPr id="3" name="Picture 2" descr="6plot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492085"/>
            <a:ext cx="7954028" cy="4192436"/>
          </a:xfrm>
          <a:prstGeom prst="rect">
            <a:avLst/>
          </a:prstGeom>
          <a:ln w="19050" cmpd="sng">
            <a:solidFill>
              <a:srgbClr val="000000"/>
            </a:solidFill>
          </a:ln>
        </p:spPr>
      </p:pic>
      <p:pic>
        <p:nvPicPr>
          <p:cNvPr id="6" name="Picture 5" descr="plot1.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 y="1492085"/>
            <a:ext cx="7954028" cy="4177462"/>
          </a:xfrm>
          <a:prstGeom prst="rect">
            <a:avLst/>
          </a:prstGeom>
        </p:spPr>
      </p:pic>
      <p:sp>
        <p:nvSpPr>
          <p:cNvPr id="7" name="TextBox 6"/>
          <p:cNvSpPr txBox="1"/>
          <p:nvPr/>
        </p:nvSpPr>
        <p:spPr>
          <a:xfrm>
            <a:off x="2200653" y="1567934"/>
            <a:ext cx="5134639" cy="461665"/>
          </a:xfrm>
          <a:prstGeom prst="rect">
            <a:avLst/>
          </a:prstGeom>
          <a:solidFill>
            <a:srgbClr val="FFFFFF"/>
          </a:solidFill>
        </p:spPr>
        <p:txBody>
          <a:bodyPr wrap="none" rtlCol="0">
            <a:spAutoFit/>
          </a:bodyPr>
          <a:lstStyle/>
          <a:p>
            <a:pPr algn="ctr"/>
            <a:r>
              <a:rPr lang="en-US" sz="2400" dirty="0" smtClean="0"/>
              <a:t>Highest Cumulative Resource Workload</a:t>
            </a:r>
            <a:endParaRPr lang="en-US" sz="2400" dirty="0"/>
          </a:p>
        </p:txBody>
      </p:sp>
      <p:grpSp>
        <p:nvGrpSpPr>
          <p:cNvPr id="12" name="Group 11"/>
          <p:cNvGrpSpPr/>
          <p:nvPr/>
        </p:nvGrpSpPr>
        <p:grpSpPr>
          <a:xfrm>
            <a:off x="6022530" y="2166248"/>
            <a:ext cx="2438400" cy="923330"/>
            <a:chOff x="6019800" y="1704583"/>
            <a:chExt cx="2438400" cy="923330"/>
          </a:xfrm>
        </p:grpSpPr>
        <p:sp>
          <p:nvSpPr>
            <p:cNvPr id="13" name="TextBox 12"/>
            <p:cNvSpPr txBox="1"/>
            <p:nvPr/>
          </p:nvSpPr>
          <p:spPr>
            <a:xfrm>
              <a:off x="6019800" y="1704583"/>
              <a:ext cx="2022308" cy="923330"/>
            </a:xfrm>
            <a:prstGeom prst="rect">
              <a:avLst/>
            </a:prstGeom>
            <a:solidFill>
              <a:srgbClr val="FFFFFF"/>
            </a:solidFill>
          </p:spPr>
          <p:txBody>
            <a:bodyPr wrap="none" rtlCol="0">
              <a:spAutoFit/>
            </a:bodyPr>
            <a:lstStyle/>
            <a:p>
              <a:r>
                <a:rPr lang="en-US" dirty="0" smtClean="0"/>
                <a:t>Resource Workload</a:t>
              </a:r>
            </a:p>
            <a:p>
              <a:endParaRPr lang="en-US" dirty="0" smtClean="0"/>
            </a:p>
            <a:p>
              <a:r>
                <a:rPr lang="en-US" dirty="0" smtClean="0"/>
                <a:t>Decision Workload</a:t>
              </a:r>
              <a:endParaRPr lang="en-US" dirty="0"/>
            </a:p>
          </p:txBody>
        </p:sp>
        <p:cxnSp>
          <p:nvCxnSpPr>
            <p:cNvPr id="14" name="Straight Connector 13"/>
            <p:cNvCxnSpPr/>
            <p:nvPr/>
          </p:nvCxnSpPr>
          <p:spPr>
            <a:xfrm flipH="1">
              <a:off x="8001000" y="1905000"/>
              <a:ext cx="457200" cy="0"/>
            </a:xfrm>
            <a:prstGeom prst="line">
              <a:avLst/>
            </a:prstGeom>
            <a:ln>
              <a:solidFill>
                <a:schemeClr val="tx2">
                  <a:lumMod val="7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H="1">
              <a:off x="8001000" y="2438400"/>
              <a:ext cx="457200" cy="0"/>
            </a:xfrm>
            <a:prstGeom prst="line">
              <a:avLst/>
            </a:prstGeom>
            <a:ln>
              <a:solidFill>
                <a:srgbClr val="008000"/>
              </a:solidFill>
              <a:prstDash val="dash"/>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3331280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Results</a:t>
            </a:r>
            <a:endParaRPr lang="en-US" dirty="0"/>
          </a:p>
        </p:txBody>
      </p:sp>
      <p:pic>
        <p:nvPicPr>
          <p:cNvPr id="3" name="Picture 2" descr="6plot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492085"/>
            <a:ext cx="7954028" cy="4192436"/>
          </a:xfrm>
          <a:prstGeom prst="rect">
            <a:avLst/>
          </a:prstGeom>
          <a:ln w="19050" cmpd="sng">
            <a:solidFill>
              <a:srgbClr val="000000"/>
            </a:solidFill>
          </a:ln>
        </p:spPr>
      </p:pic>
      <p:pic>
        <p:nvPicPr>
          <p:cNvPr id="4" name="Picture 3" descr="plot3.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296" y="1492085"/>
            <a:ext cx="7943331" cy="4192436"/>
          </a:xfrm>
          <a:prstGeom prst="rect">
            <a:avLst/>
          </a:prstGeom>
        </p:spPr>
      </p:pic>
      <p:grpSp>
        <p:nvGrpSpPr>
          <p:cNvPr id="12" name="Group 11"/>
          <p:cNvGrpSpPr/>
          <p:nvPr/>
        </p:nvGrpSpPr>
        <p:grpSpPr>
          <a:xfrm>
            <a:off x="6022530" y="2166248"/>
            <a:ext cx="2438400" cy="923330"/>
            <a:chOff x="6019800" y="1704583"/>
            <a:chExt cx="2438400" cy="923330"/>
          </a:xfrm>
        </p:grpSpPr>
        <p:sp>
          <p:nvSpPr>
            <p:cNvPr id="13" name="TextBox 12"/>
            <p:cNvSpPr txBox="1"/>
            <p:nvPr/>
          </p:nvSpPr>
          <p:spPr>
            <a:xfrm>
              <a:off x="6019800" y="1704583"/>
              <a:ext cx="2022308" cy="923330"/>
            </a:xfrm>
            <a:prstGeom prst="rect">
              <a:avLst/>
            </a:prstGeom>
            <a:solidFill>
              <a:srgbClr val="FFFFFF"/>
            </a:solidFill>
          </p:spPr>
          <p:txBody>
            <a:bodyPr wrap="none" rtlCol="0">
              <a:spAutoFit/>
            </a:bodyPr>
            <a:lstStyle/>
            <a:p>
              <a:r>
                <a:rPr lang="en-US" dirty="0" smtClean="0"/>
                <a:t>Resource Workload</a:t>
              </a:r>
            </a:p>
            <a:p>
              <a:endParaRPr lang="en-US" dirty="0" smtClean="0"/>
            </a:p>
            <a:p>
              <a:r>
                <a:rPr lang="en-US" dirty="0" smtClean="0"/>
                <a:t>Decision Workload</a:t>
              </a:r>
              <a:endParaRPr lang="en-US" dirty="0"/>
            </a:p>
          </p:txBody>
        </p:sp>
        <p:cxnSp>
          <p:nvCxnSpPr>
            <p:cNvPr id="14" name="Straight Connector 13"/>
            <p:cNvCxnSpPr/>
            <p:nvPr/>
          </p:nvCxnSpPr>
          <p:spPr>
            <a:xfrm flipH="1">
              <a:off x="8001000" y="1905000"/>
              <a:ext cx="457200" cy="0"/>
            </a:xfrm>
            <a:prstGeom prst="line">
              <a:avLst/>
            </a:prstGeom>
            <a:ln>
              <a:solidFill>
                <a:schemeClr val="tx2">
                  <a:lumMod val="7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H="1">
              <a:off x="8001000" y="2438400"/>
              <a:ext cx="457200" cy="0"/>
            </a:xfrm>
            <a:prstGeom prst="line">
              <a:avLst/>
            </a:prstGeom>
            <a:ln>
              <a:solidFill>
                <a:srgbClr val="008000"/>
              </a:solidFill>
              <a:prstDash val="dash"/>
            </a:ln>
          </p:spPr>
          <p:style>
            <a:lnRef idx="2">
              <a:schemeClr val="accent1"/>
            </a:lnRef>
            <a:fillRef idx="0">
              <a:schemeClr val="accent1"/>
            </a:fillRef>
            <a:effectRef idx="1">
              <a:schemeClr val="accent1"/>
            </a:effectRef>
            <a:fontRef idx="minor">
              <a:schemeClr val="tx1"/>
            </a:fontRef>
          </p:style>
        </p:cxnSp>
      </p:grpSp>
      <p:sp>
        <p:nvSpPr>
          <p:cNvPr id="19" name="Rectangle 18"/>
          <p:cNvSpPr/>
          <p:nvPr/>
        </p:nvSpPr>
        <p:spPr>
          <a:xfrm>
            <a:off x="2016797" y="1548065"/>
            <a:ext cx="5037707" cy="461665"/>
          </a:xfrm>
          <a:prstGeom prst="rect">
            <a:avLst/>
          </a:prstGeom>
          <a:solidFill>
            <a:srgbClr val="FFFFFF"/>
          </a:solidFill>
        </p:spPr>
        <p:txBody>
          <a:bodyPr wrap="none">
            <a:spAutoFit/>
          </a:bodyPr>
          <a:lstStyle/>
          <a:p>
            <a:pPr algn="ctr"/>
            <a:r>
              <a:rPr lang="en-US" sz="2400" dirty="0"/>
              <a:t>Highest Cumulative </a:t>
            </a:r>
            <a:r>
              <a:rPr lang="en-US" sz="2400" dirty="0" smtClean="0"/>
              <a:t>Decision Workload</a:t>
            </a:r>
            <a:endParaRPr lang="en-US" sz="2400" dirty="0"/>
          </a:p>
        </p:txBody>
      </p:sp>
    </p:spTree>
    <p:extLst>
      <p:ext uri="{BB962C8B-B14F-4D97-AF65-F5344CB8AC3E}">
        <p14:creationId xmlns:p14="http://schemas.microsoft.com/office/powerpoint/2010/main" val="5686421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Interactive Plotting</a:t>
            </a:r>
            <a:endParaRPr lang="en-US" dirty="0"/>
          </a:p>
        </p:txBody>
      </p:sp>
      <p:pic>
        <p:nvPicPr>
          <p:cNvPr id="3" name="Picture 2" descr="FirstResource.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676400"/>
            <a:ext cx="7954028" cy="4572000"/>
          </a:xfrm>
          <a:prstGeom prst="rect">
            <a:avLst/>
          </a:prstGeom>
          <a:ln w="19050" cmpd="sng">
            <a:solidFill>
              <a:srgbClr val="000000"/>
            </a:solidFill>
          </a:ln>
        </p:spPr>
      </p:pic>
      <p:pic>
        <p:nvPicPr>
          <p:cNvPr id="4" name="Picture 3" descr="FirstResource.tiff"/>
          <p:cNvPicPr>
            <a:picLocks noChangeAspect="1"/>
          </p:cNvPicPr>
          <p:nvPr/>
        </p:nvPicPr>
        <p:blipFill rotWithShape="1">
          <a:blip r:embed="rId3">
            <a:extLst>
              <a:ext uri="{28A0092B-C50C-407E-A947-70E740481C1C}">
                <a14:useLocalDpi xmlns:a14="http://schemas.microsoft.com/office/drawing/2010/main" val="0"/>
              </a:ext>
            </a:extLst>
          </a:blip>
          <a:srcRect l="36004" t="50435" r="47997" b="10424"/>
          <a:stretch/>
        </p:blipFill>
        <p:spPr>
          <a:xfrm>
            <a:off x="3429000" y="3231356"/>
            <a:ext cx="2362200" cy="3321844"/>
          </a:xfrm>
          <a:prstGeom prst="rect">
            <a:avLst/>
          </a:prstGeom>
        </p:spPr>
      </p:pic>
      <p:grpSp>
        <p:nvGrpSpPr>
          <p:cNvPr id="12" name="Group 11"/>
          <p:cNvGrpSpPr/>
          <p:nvPr/>
        </p:nvGrpSpPr>
        <p:grpSpPr>
          <a:xfrm>
            <a:off x="6019800" y="2124670"/>
            <a:ext cx="2438400" cy="923330"/>
            <a:chOff x="6019800" y="1704583"/>
            <a:chExt cx="2438400" cy="923330"/>
          </a:xfrm>
        </p:grpSpPr>
        <p:sp>
          <p:nvSpPr>
            <p:cNvPr id="13" name="TextBox 12"/>
            <p:cNvSpPr txBox="1"/>
            <p:nvPr/>
          </p:nvSpPr>
          <p:spPr>
            <a:xfrm>
              <a:off x="6019800" y="1704583"/>
              <a:ext cx="2022308" cy="923330"/>
            </a:xfrm>
            <a:prstGeom prst="rect">
              <a:avLst/>
            </a:prstGeom>
            <a:solidFill>
              <a:srgbClr val="FFFFFF"/>
            </a:solidFill>
          </p:spPr>
          <p:txBody>
            <a:bodyPr wrap="none" rtlCol="0">
              <a:spAutoFit/>
            </a:bodyPr>
            <a:lstStyle/>
            <a:p>
              <a:r>
                <a:rPr lang="en-US" dirty="0" smtClean="0"/>
                <a:t>Decision Workload</a:t>
              </a:r>
            </a:p>
            <a:p>
              <a:endParaRPr lang="en-US" dirty="0" smtClean="0"/>
            </a:p>
            <a:p>
              <a:r>
                <a:rPr lang="en-US" dirty="0" smtClean="0"/>
                <a:t>Resource Workload</a:t>
              </a:r>
              <a:endParaRPr lang="en-US" dirty="0"/>
            </a:p>
          </p:txBody>
        </p:sp>
        <p:cxnSp>
          <p:nvCxnSpPr>
            <p:cNvPr id="14" name="Straight Connector 13"/>
            <p:cNvCxnSpPr/>
            <p:nvPr/>
          </p:nvCxnSpPr>
          <p:spPr>
            <a:xfrm flipH="1">
              <a:off x="8001000" y="1905000"/>
              <a:ext cx="457200" cy="0"/>
            </a:xfrm>
            <a:prstGeom prst="line">
              <a:avLst/>
            </a:prstGeom>
            <a:ln>
              <a:solidFill>
                <a:schemeClr val="tx2">
                  <a:lumMod val="7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H="1">
              <a:off x="8001000" y="2438400"/>
              <a:ext cx="457200" cy="0"/>
            </a:xfrm>
            <a:prstGeom prst="line">
              <a:avLst/>
            </a:prstGeom>
            <a:ln>
              <a:solidFill>
                <a:srgbClr val="008000"/>
              </a:solidFill>
              <a:prstDash val="dash"/>
            </a:ln>
          </p:spPr>
          <p:style>
            <a:lnRef idx="2">
              <a:schemeClr val="accent1"/>
            </a:lnRef>
            <a:fillRef idx="0">
              <a:schemeClr val="accent1"/>
            </a:fillRef>
            <a:effectRef idx="1">
              <a:schemeClr val="accent1"/>
            </a:effectRef>
            <a:fontRef idx="minor">
              <a:schemeClr val="tx1"/>
            </a:fontRef>
          </p:style>
        </p:cxnSp>
      </p:grpSp>
      <p:sp>
        <p:nvSpPr>
          <p:cNvPr id="18" name="Rectangle 17"/>
          <p:cNvSpPr/>
          <p:nvPr/>
        </p:nvSpPr>
        <p:spPr>
          <a:xfrm>
            <a:off x="2000623" y="1110734"/>
            <a:ext cx="5037707" cy="461665"/>
          </a:xfrm>
          <a:prstGeom prst="rect">
            <a:avLst/>
          </a:prstGeom>
        </p:spPr>
        <p:txBody>
          <a:bodyPr wrap="none">
            <a:spAutoFit/>
          </a:bodyPr>
          <a:lstStyle/>
          <a:p>
            <a:pPr algn="ctr"/>
            <a:r>
              <a:rPr lang="en-US" sz="2400" dirty="0"/>
              <a:t>Highest Cumulative </a:t>
            </a:r>
            <a:r>
              <a:rPr lang="en-US" sz="2400" dirty="0" smtClean="0"/>
              <a:t>Decision Workload</a:t>
            </a:r>
            <a:endParaRPr lang="en-US" sz="2400" dirty="0"/>
          </a:p>
        </p:txBody>
      </p:sp>
    </p:spTree>
    <p:extLst>
      <p:ext uri="{BB962C8B-B14F-4D97-AF65-F5344CB8AC3E}">
        <p14:creationId xmlns:p14="http://schemas.microsoft.com/office/powerpoint/2010/main" val="15063849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Interactive Plotting</a:t>
            </a:r>
          </a:p>
        </p:txBody>
      </p:sp>
      <p:pic>
        <p:nvPicPr>
          <p:cNvPr id="3" name="Picture 2" descr="SecondRamp.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659537"/>
            <a:ext cx="7954028" cy="4588863"/>
          </a:xfrm>
          <a:prstGeom prst="rect">
            <a:avLst/>
          </a:prstGeom>
          <a:ln w="19050" cmpd="sng">
            <a:solidFill>
              <a:srgbClr val="000000"/>
            </a:solidFill>
          </a:ln>
        </p:spPr>
      </p:pic>
      <p:pic>
        <p:nvPicPr>
          <p:cNvPr id="5" name="Picture 4" descr="SecondRamp.tiff"/>
          <p:cNvPicPr>
            <a:picLocks noChangeAspect="1"/>
          </p:cNvPicPr>
          <p:nvPr/>
        </p:nvPicPr>
        <p:blipFill rotWithShape="1">
          <a:blip r:embed="rId3">
            <a:extLst>
              <a:ext uri="{28A0092B-C50C-407E-A947-70E740481C1C}">
                <a14:useLocalDpi xmlns:a14="http://schemas.microsoft.com/office/drawing/2010/main" val="0"/>
              </a:ext>
            </a:extLst>
          </a:blip>
          <a:srcRect l="17242" t="7972" r="67815" b="59747"/>
          <a:stretch/>
        </p:blipFill>
        <p:spPr>
          <a:xfrm>
            <a:off x="1258711" y="1524000"/>
            <a:ext cx="2017889" cy="2514600"/>
          </a:xfrm>
          <a:prstGeom prst="rect">
            <a:avLst/>
          </a:prstGeom>
          <a:ln w="19050" cmpd="sng">
            <a:noFill/>
          </a:ln>
        </p:spPr>
      </p:pic>
      <p:grpSp>
        <p:nvGrpSpPr>
          <p:cNvPr id="18" name="Group 17"/>
          <p:cNvGrpSpPr/>
          <p:nvPr/>
        </p:nvGrpSpPr>
        <p:grpSpPr>
          <a:xfrm>
            <a:off x="6019800" y="2124670"/>
            <a:ext cx="2438400" cy="923330"/>
            <a:chOff x="6019800" y="1704583"/>
            <a:chExt cx="2438400" cy="923330"/>
          </a:xfrm>
        </p:grpSpPr>
        <p:sp>
          <p:nvSpPr>
            <p:cNvPr id="19" name="TextBox 18"/>
            <p:cNvSpPr txBox="1"/>
            <p:nvPr/>
          </p:nvSpPr>
          <p:spPr>
            <a:xfrm>
              <a:off x="6019800" y="1704583"/>
              <a:ext cx="2022308" cy="923330"/>
            </a:xfrm>
            <a:prstGeom prst="rect">
              <a:avLst/>
            </a:prstGeom>
            <a:solidFill>
              <a:srgbClr val="FFFFFF"/>
            </a:solidFill>
          </p:spPr>
          <p:txBody>
            <a:bodyPr wrap="none" rtlCol="0">
              <a:spAutoFit/>
            </a:bodyPr>
            <a:lstStyle/>
            <a:p>
              <a:r>
                <a:rPr lang="en-US" dirty="0" smtClean="0"/>
                <a:t>Resource Workload</a:t>
              </a:r>
            </a:p>
            <a:p>
              <a:endParaRPr lang="en-US" dirty="0" smtClean="0"/>
            </a:p>
            <a:p>
              <a:r>
                <a:rPr lang="en-US" dirty="0" smtClean="0"/>
                <a:t>Decision Workload</a:t>
              </a:r>
              <a:endParaRPr lang="en-US" dirty="0"/>
            </a:p>
          </p:txBody>
        </p:sp>
        <p:cxnSp>
          <p:nvCxnSpPr>
            <p:cNvPr id="20" name="Straight Connector 19"/>
            <p:cNvCxnSpPr/>
            <p:nvPr/>
          </p:nvCxnSpPr>
          <p:spPr>
            <a:xfrm flipH="1">
              <a:off x="8001000" y="1905000"/>
              <a:ext cx="457200" cy="0"/>
            </a:xfrm>
            <a:prstGeom prst="line">
              <a:avLst/>
            </a:prstGeom>
            <a:ln>
              <a:solidFill>
                <a:schemeClr val="tx2">
                  <a:lumMod val="7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8001000" y="2438400"/>
              <a:ext cx="457200" cy="0"/>
            </a:xfrm>
            <a:prstGeom prst="line">
              <a:avLst/>
            </a:prstGeom>
            <a:ln>
              <a:solidFill>
                <a:srgbClr val="008000"/>
              </a:solidFill>
              <a:prstDash val="dash"/>
            </a:ln>
          </p:spPr>
          <p:style>
            <a:lnRef idx="2">
              <a:schemeClr val="accent1"/>
            </a:lnRef>
            <a:fillRef idx="0">
              <a:schemeClr val="accent1"/>
            </a:fillRef>
            <a:effectRef idx="1">
              <a:schemeClr val="accent1"/>
            </a:effectRef>
            <a:fontRef idx="minor">
              <a:schemeClr val="tx1"/>
            </a:fontRef>
          </p:style>
        </p:cxnSp>
      </p:grpSp>
      <p:sp>
        <p:nvSpPr>
          <p:cNvPr id="23" name="Rectangle 22"/>
          <p:cNvSpPr/>
          <p:nvPr/>
        </p:nvSpPr>
        <p:spPr>
          <a:xfrm>
            <a:off x="2000623" y="1110734"/>
            <a:ext cx="5037707" cy="461665"/>
          </a:xfrm>
          <a:prstGeom prst="rect">
            <a:avLst/>
          </a:prstGeom>
        </p:spPr>
        <p:txBody>
          <a:bodyPr wrap="none">
            <a:spAutoFit/>
          </a:bodyPr>
          <a:lstStyle/>
          <a:p>
            <a:pPr algn="ctr"/>
            <a:r>
              <a:rPr lang="en-US" sz="2400" dirty="0"/>
              <a:t>Highest Cumulative </a:t>
            </a:r>
            <a:r>
              <a:rPr lang="en-US" sz="2400" dirty="0" smtClean="0"/>
              <a:t>Decision Workload</a:t>
            </a:r>
            <a:endParaRPr lang="en-US" sz="2400" dirty="0"/>
          </a:p>
        </p:txBody>
      </p:sp>
    </p:spTree>
    <p:extLst>
      <p:ext uri="{BB962C8B-B14F-4D97-AF65-F5344CB8AC3E}">
        <p14:creationId xmlns:p14="http://schemas.microsoft.com/office/powerpoint/2010/main" val="33893473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Interactive Plotting</a:t>
            </a:r>
          </a:p>
        </p:txBody>
      </p:sp>
      <p:pic>
        <p:nvPicPr>
          <p:cNvPr id="3" name="Picture 2" descr="ThirdResource.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661005"/>
            <a:ext cx="7979288" cy="4587395"/>
          </a:xfrm>
          <a:prstGeom prst="rect">
            <a:avLst/>
          </a:prstGeom>
          <a:ln w="19050" cmpd="sng">
            <a:solidFill>
              <a:srgbClr val="000000"/>
            </a:solidFill>
          </a:ln>
        </p:spPr>
      </p:pic>
      <p:pic>
        <p:nvPicPr>
          <p:cNvPr id="5" name="Picture 4" descr="ThirdResource.tiff"/>
          <p:cNvPicPr>
            <a:picLocks noChangeAspect="1"/>
          </p:cNvPicPr>
          <p:nvPr/>
        </p:nvPicPr>
        <p:blipFill rotWithShape="1">
          <a:blip r:embed="rId3">
            <a:extLst>
              <a:ext uri="{28A0092B-C50C-407E-A947-70E740481C1C}">
                <a14:useLocalDpi xmlns:a14="http://schemas.microsoft.com/office/drawing/2010/main" val="0"/>
              </a:ext>
            </a:extLst>
          </a:blip>
          <a:srcRect l="17190" t="9970" r="67569" b="61725"/>
          <a:stretch/>
        </p:blipFill>
        <p:spPr>
          <a:xfrm>
            <a:off x="1600200" y="1858064"/>
            <a:ext cx="2057400" cy="2196623"/>
          </a:xfrm>
          <a:prstGeom prst="rect">
            <a:avLst/>
          </a:prstGeom>
          <a:ln w="19050" cmpd="sng">
            <a:noFill/>
          </a:ln>
        </p:spPr>
      </p:pic>
      <p:grpSp>
        <p:nvGrpSpPr>
          <p:cNvPr id="9" name="Group 8"/>
          <p:cNvGrpSpPr/>
          <p:nvPr/>
        </p:nvGrpSpPr>
        <p:grpSpPr>
          <a:xfrm>
            <a:off x="6019800" y="2133600"/>
            <a:ext cx="2438400" cy="923330"/>
            <a:chOff x="6019800" y="1704583"/>
            <a:chExt cx="2438400" cy="923330"/>
          </a:xfrm>
        </p:grpSpPr>
        <p:sp>
          <p:nvSpPr>
            <p:cNvPr id="10" name="TextBox 9"/>
            <p:cNvSpPr txBox="1"/>
            <p:nvPr/>
          </p:nvSpPr>
          <p:spPr>
            <a:xfrm>
              <a:off x="6019800" y="1704583"/>
              <a:ext cx="2022308" cy="923330"/>
            </a:xfrm>
            <a:prstGeom prst="rect">
              <a:avLst/>
            </a:prstGeom>
            <a:solidFill>
              <a:srgbClr val="FFFFFF"/>
            </a:solidFill>
          </p:spPr>
          <p:txBody>
            <a:bodyPr wrap="none" rtlCol="0">
              <a:spAutoFit/>
            </a:bodyPr>
            <a:lstStyle/>
            <a:p>
              <a:r>
                <a:rPr lang="en-US" dirty="0" smtClean="0"/>
                <a:t>Decision Workload</a:t>
              </a:r>
            </a:p>
            <a:p>
              <a:endParaRPr lang="en-US" dirty="0" smtClean="0"/>
            </a:p>
            <a:p>
              <a:r>
                <a:rPr lang="en-US" dirty="0" smtClean="0"/>
                <a:t>Resource Workload</a:t>
              </a:r>
              <a:endParaRPr lang="en-US" dirty="0"/>
            </a:p>
          </p:txBody>
        </p:sp>
        <p:cxnSp>
          <p:nvCxnSpPr>
            <p:cNvPr id="11" name="Straight Connector 10"/>
            <p:cNvCxnSpPr/>
            <p:nvPr/>
          </p:nvCxnSpPr>
          <p:spPr>
            <a:xfrm flipH="1">
              <a:off x="8001000" y="1905000"/>
              <a:ext cx="457200" cy="0"/>
            </a:xfrm>
            <a:prstGeom prst="line">
              <a:avLst/>
            </a:prstGeom>
            <a:ln>
              <a:solidFill>
                <a:schemeClr val="tx2">
                  <a:lumMod val="7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001000" y="2438400"/>
              <a:ext cx="457200" cy="0"/>
            </a:xfrm>
            <a:prstGeom prst="line">
              <a:avLst/>
            </a:prstGeom>
            <a:ln>
              <a:solidFill>
                <a:srgbClr val="008000"/>
              </a:solidFill>
              <a:prstDash val="dash"/>
            </a:ln>
          </p:spPr>
          <p:style>
            <a:lnRef idx="2">
              <a:schemeClr val="accent1"/>
            </a:lnRef>
            <a:fillRef idx="0">
              <a:schemeClr val="accent1"/>
            </a:fillRef>
            <a:effectRef idx="1">
              <a:schemeClr val="accent1"/>
            </a:effectRef>
            <a:fontRef idx="minor">
              <a:schemeClr val="tx1"/>
            </a:fontRef>
          </p:style>
        </p:cxnSp>
      </p:grpSp>
      <p:sp>
        <p:nvSpPr>
          <p:cNvPr id="16" name="Rectangle 15"/>
          <p:cNvSpPr/>
          <p:nvPr/>
        </p:nvSpPr>
        <p:spPr>
          <a:xfrm>
            <a:off x="2000623" y="1110734"/>
            <a:ext cx="5037707" cy="461665"/>
          </a:xfrm>
          <a:prstGeom prst="rect">
            <a:avLst/>
          </a:prstGeom>
        </p:spPr>
        <p:txBody>
          <a:bodyPr wrap="none">
            <a:spAutoFit/>
          </a:bodyPr>
          <a:lstStyle/>
          <a:p>
            <a:pPr algn="ctr"/>
            <a:r>
              <a:rPr lang="en-US" sz="2400" dirty="0"/>
              <a:t>Highest Cumulative </a:t>
            </a:r>
            <a:r>
              <a:rPr lang="en-US" sz="2400" dirty="0" smtClean="0"/>
              <a:t>Decision Workload</a:t>
            </a:r>
            <a:endParaRPr lang="en-US" sz="2400" dirty="0"/>
          </a:p>
        </p:txBody>
      </p:sp>
    </p:spTree>
    <p:extLst>
      <p:ext uri="{BB962C8B-B14F-4D97-AF65-F5344CB8AC3E}">
        <p14:creationId xmlns:p14="http://schemas.microsoft.com/office/powerpoint/2010/main" val="14999378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Anomalies</a:t>
            </a:r>
            <a:endParaRPr lang="en-US" dirty="0"/>
          </a:p>
        </p:txBody>
      </p:sp>
      <p:pic>
        <p:nvPicPr>
          <p:cNvPr id="3" name="Picture 2" descr="DropPoint.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676401"/>
            <a:ext cx="7955834" cy="4571999"/>
          </a:xfrm>
          <a:prstGeom prst="rect">
            <a:avLst/>
          </a:prstGeom>
          <a:ln w="19050" cmpd="sng">
            <a:solidFill>
              <a:schemeClr val="tx1"/>
            </a:solidFill>
          </a:ln>
        </p:spPr>
      </p:pic>
      <p:pic>
        <p:nvPicPr>
          <p:cNvPr id="5" name="Picture 4" descr="DropPoint.tiff"/>
          <p:cNvPicPr>
            <a:picLocks noChangeAspect="1"/>
          </p:cNvPicPr>
          <p:nvPr/>
        </p:nvPicPr>
        <p:blipFill rotWithShape="1">
          <a:blip r:embed="rId3">
            <a:extLst>
              <a:ext uri="{28A0092B-C50C-407E-A947-70E740481C1C}">
                <a14:useLocalDpi xmlns:a14="http://schemas.microsoft.com/office/drawing/2010/main" val="0"/>
              </a:ext>
            </a:extLst>
          </a:blip>
          <a:srcRect l="17236" t="5996" r="66672" b="56003"/>
          <a:stretch/>
        </p:blipFill>
        <p:spPr>
          <a:xfrm>
            <a:off x="1295400" y="1828800"/>
            <a:ext cx="1981200" cy="2688771"/>
          </a:xfrm>
          <a:prstGeom prst="rect">
            <a:avLst/>
          </a:prstGeom>
          <a:ln w="19050" cmpd="sng">
            <a:noFill/>
          </a:ln>
        </p:spPr>
      </p:pic>
      <p:grpSp>
        <p:nvGrpSpPr>
          <p:cNvPr id="9" name="Group 8"/>
          <p:cNvGrpSpPr/>
          <p:nvPr/>
        </p:nvGrpSpPr>
        <p:grpSpPr>
          <a:xfrm>
            <a:off x="6019800" y="2133600"/>
            <a:ext cx="2438400" cy="923330"/>
            <a:chOff x="6019800" y="1704583"/>
            <a:chExt cx="2438400" cy="923330"/>
          </a:xfrm>
        </p:grpSpPr>
        <p:sp>
          <p:nvSpPr>
            <p:cNvPr id="10" name="TextBox 9"/>
            <p:cNvSpPr txBox="1"/>
            <p:nvPr/>
          </p:nvSpPr>
          <p:spPr>
            <a:xfrm>
              <a:off x="6019800" y="1704583"/>
              <a:ext cx="2022308" cy="923330"/>
            </a:xfrm>
            <a:prstGeom prst="rect">
              <a:avLst/>
            </a:prstGeom>
            <a:solidFill>
              <a:srgbClr val="FFFFFF"/>
            </a:solidFill>
          </p:spPr>
          <p:txBody>
            <a:bodyPr wrap="none" rtlCol="0">
              <a:spAutoFit/>
            </a:bodyPr>
            <a:lstStyle/>
            <a:p>
              <a:r>
                <a:rPr lang="en-US" dirty="0" smtClean="0"/>
                <a:t>Decision Workload</a:t>
              </a:r>
            </a:p>
            <a:p>
              <a:endParaRPr lang="en-US" dirty="0" smtClean="0"/>
            </a:p>
            <a:p>
              <a:r>
                <a:rPr lang="en-US" dirty="0" smtClean="0"/>
                <a:t>Resource Workload</a:t>
              </a:r>
              <a:endParaRPr lang="en-US" dirty="0"/>
            </a:p>
          </p:txBody>
        </p:sp>
        <p:cxnSp>
          <p:nvCxnSpPr>
            <p:cNvPr id="11" name="Straight Connector 10"/>
            <p:cNvCxnSpPr/>
            <p:nvPr/>
          </p:nvCxnSpPr>
          <p:spPr>
            <a:xfrm flipH="1">
              <a:off x="8001000" y="1905000"/>
              <a:ext cx="457200" cy="0"/>
            </a:xfrm>
            <a:prstGeom prst="line">
              <a:avLst/>
            </a:prstGeom>
            <a:ln>
              <a:solidFill>
                <a:schemeClr val="tx2">
                  <a:lumMod val="7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001000" y="2438400"/>
              <a:ext cx="457200" cy="0"/>
            </a:xfrm>
            <a:prstGeom prst="line">
              <a:avLst/>
            </a:prstGeom>
            <a:ln>
              <a:solidFill>
                <a:srgbClr val="008000"/>
              </a:solidFill>
              <a:prstDash val="dash"/>
            </a:ln>
          </p:spPr>
          <p:style>
            <a:lnRef idx="2">
              <a:schemeClr val="accent1"/>
            </a:lnRef>
            <a:fillRef idx="0">
              <a:schemeClr val="accent1"/>
            </a:fillRef>
            <a:effectRef idx="1">
              <a:schemeClr val="accent1"/>
            </a:effectRef>
            <a:fontRef idx="minor">
              <a:schemeClr val="tx1"/>
            </a:fontRef>
          </p:style>
        </p:cxnSp>
      </p:grpSp>
      <p:sp>
        <p:nvSpPr>
          <p:cNvPr id="15" name="Rectangle 14"/>
          <p:cNvSpPr/>
          <p:nvPr/>
        </p:nvSpPr>
        <p:spPr>
          <a:xfrm>
            <a:off x="2000623" y="1110734"/>
            <a:ext cx="5037707" cy="461665"/>
          </a:xfrm>
          <a:prstGeom prst="rect">
            <a:avLst/>
          </a:prstGeom>
        </p:spPr>
        <p:txBody>
          <a:bodyPr wrap="none">
            <a:spAutoFit/>
          </a:bodyPr>
          <a:lstStyle/>
          <a:p>
            <a:pPr algn="ctr"/>
            <a:r>
              <a:rPr lang="en-US" sz="2400" dirty="0"/>
              <a:t>Highest Cumulative </a:t>
            </a:r>
            <a:r>
              <a:rPr lang="en-US" sz="2400" dirty="0" smtClean="0"/>
              <a:t>Decision Workload</a:t>
            </a:r>
            <a:endParaRPr lang="en-US" sz="2400" dirty="0"/>
          </a:p>
        </p:txBody>
      </p:sp>
    </p:spTree>
    <p:extLst>
      <p:ext uri="{BB962C8B-B14F-4D97-AF65-F5344CB8AC3E}">
        <p14:creationId xmlns:p14="http://schemas.microsoft.com/office/powerpoint/2010/main" val="19138175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Anomalies</a:t>
            </a:r>
            <a:endParaRPr lang="en-US" dirty="0"/>
          </a:p>
        </p:txBody>
      </p:sp>
      <p:pic>
        <p:nvPicPr>
          <p:cNvPr id="3" name="Picture 2" descr="FirstResource.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707356"/>
            <a:ext cx="7954028" cy="4572000"/>
          </a:xfrm>
          <a:prstGeom prst="rect">
            <a:avLst/>
          </a:prstGeom>
          <a:ln w="19050" cmpd="sng">
            <a:solidFill>
              <a:srgbClr val="000000"/>
            </a:solidFill>
          </a:ln>
        </p:spPr>
      </p:pic>
      <p:pic>
        <p:nvPicPr>
          <p:cNvPr id="4" name="Picture 3" descr="FirstResource.tiff"/>
          <p:cNvPicPr>
            <a:picLocks noChangeAspect="1"/>
          </p:cNvPicPr>
          <p:nvPr/>
        </p:nvPicPr>
        <p:blipFill rotWithShape="1">
          <a:blip r:embed="rId3">
            <a:extLst>
              <a:ext uri="{28A0092B-C50C-407E-A947-70E740481C1C}">
                <a14:useLocalDpi xmlns:a14="http://schemas.microsoft.com/office/drawing/2010/main" val="0"/>
              </a:ext>
            </a:extLst>
          </a:blip>
          <a:srcRect l="36004" t="50435" r="47997" b="10424"/>
          <a:stretch/>
        </p:blipFill>
        <p:spPr>
          <a:xfrm>
            <a:off x="3429000" y="3231356"/>
            <a:ext cx="2362200" cy="3321844"/>
          </a:xfrm>
          <a:prstGeom prst="rect">
            <a:avLst/>
          </a:prstGeom>
        </p:spPr>
      </p:pic>
      <p:grpSp>
        <p:nvGrpSpPr>
          <p:cNvPr id="8" name="Group 7"/>
          <p:cNvGrpSpPr/>
          <p:nvPr/>
        </p:nvGrpSpPr>
        <p:grpSpPr>
          <a:xfrm>
            <a:off x="6019800" y="2133600"/>
            <a:ext cx="2438400" cy="923330"/>
            <a:chOff x="6019800" y="1704583"/>
            <a:chExt cx="2438400" cy="923330"/>
          </a:xfrm>
        </p:grpSpPr>
        <p:sp>
          <p:nvSpPr>
            <p:cNvPr id="9" name="TextBox 8"/>
            <p:cNvSpPr txBox="1"/>
            <p:nvPr/>
          </p:nvSpPr>
          <p:spPr>
            <a:xfrm>
              <a:off x="6019800" y="1704583"/>
              <a:ext cx="2022308" cy="923330"/>
            </a:xfrm>
            <a:prstGeom prst="rect">
              <a:avLst/>
            </a:prstGeom>
            <a:solidFill>
              <a:srgbClr val="FFFFFF"/>
            </a:solidFill>
          </p:spPr>
          <p:txBody>
            <a:bodyPr wrap="none" rtlCol="0">
              <a:spAutoFit/>
            </a:bodyPr>
            <a:lstStyle/>
            <a:p>
              <a:r>
                <a:rPr lang="en-US" dirty="0" smtClean="0"/>
                <a:t>Decision Workload</a:t>
              </a:r>
            </a:p>
            <a:p>
              <a:endParaRPr lang="en-US" dirty="0" smtClean="0"/>
            </a:p>
            <a:p>
              <a:r>
                <a:rPr lang="en-US" dirty="0" smtClean="0"/>
                <a:t>Resource Workload</a:t>
              </a:r>
              <a:endParaRPr lang="en-US" dirty="0"/>
            </a:p>
          </p:txBody>
        </p:sp>
        <p:cxnSp>
          <p:nvCxnSpPr>
            <p:cNvPr id="10" name="Straight Connector 9"/>
            <p:cNvCxnSpPr/>
            <p:nvPr/>
          </p:nvCxnSpPr>
          <p:spPr>
            <a:xfrm flipH="1">
              <a:off x="8001000" y="1905000"/>
              <a:ext cx="457200" cy="0"/>
            </a:xfrm>
            <a:prstGeom prst="line">
              <a:avLst/>
            </a:prstGeom>
            <a:ln>
              <a:solidFill>
                <a:schemeClr val="tx2">
                  <a:lumMod val="7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8001000" y="2438400"/>
              <a:ext cx="457200" cy="0"/>
            </a:xfrm>
            <a:prstGeom prst="line">
              <a:avLst/>
            </a:prstGeom>
            <a:ln>
              <a:solidFill>
                <a:srgbClr val="008000"/>
              </a:solidFill>
              <a:prstDash val="dash"/>
            </a:ln>
          </p:spPr>
          <p:style>
            <a:lnRef idx="2">
              <a:schemeClr val="accent1"/>
            </a:lnRef>
            <a:fillRef idx="0">
              <a:schemeClr val="accent1"/>
            </a:fillRef>
            <a:effectRef idx="1">
              <a:schemeClr val="accent1"/>
            </a:effectRef>
            <a:fontRef idx="minor">
              <a:schemeClr val="tx1"/>
            </a:fontRef>
          </p:style>
        </p:cxnSp>
      </p:grpSp>
      <p:sp>
        <p:nvSpPr>
          <p:cNvPr id="14" name="Rectangle 13"/>
          <p:cNvSpPr/>
          <p:nvPr/>
        </p:nvSpPr>
        <p:spPr>
          <a:xfrm>
            <a:off x="2000623" y="1110734"/>
            <a:ext cx="5037707" cy="461665"/>
          </a:xfrm>
          <a:prstGeom prst="rect">
            <a:avLst/>
          </a:prstGeom>
        </p:spPr>
        <p:txBody>
          <a:bodyPr wrap="none">
            <a:spAutoFit/>
          </a:bodyPr>
          <a:lstStyle/>
          <a:p>
            <a:pPr algn="ctr"/>
            <a:r>
              <a:rPr lang="en-US" sz="2400" dirty="0"/>
              <a:t>Highest Cumulative </a:t>
            </a:r>
            <a:r>
              <a:rPr lang="en-US" sz="2400" dirty="0" smtClean="0"/>
              <a:t>Decision Workload</a:t>
            </a:r>
            <a:endParaRPr lang="en-US" sz="2400" dirty="0"/>
          </a:p>
        </p:txBody>
      </p:sp>
    </p:spTree>
    <p:extLst>
      <p:ext uri="{BB962C8B-B14F-4D97-AF65-F5344CB8AC3E}">
        <p14:creationId xmlns:p14="http://schemas.microsoft.com/office/powerpoint/2010/main" val="29390462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C-UAS template PPT template 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7371</TotalTime>
  <Words>523</Words>
  <Application>Microsoft Macintosh PowerPoint</Application>
  <PresentationFormat>On-screen Show (4:3)</PresentationFormat>
  <Paragraphs>64</Paragraphs>
  <Slides>9</Slides>
  <Notes>9</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C-UAS template PPT template 1</vt:lpstr>
      <vt:lpstr>Modeling Workload</vt:lpstr>
      <vt:lpstr>Simulator</vt:lpstr>
      <vt:lpstr>Results</vt:lpstr>
      <vt:lpstr>Results</vt:lpstr>
      <vt:lpstr>Interactive Plotting</vt:lpstr>
      <vt:lpstr>Interactive Plotting</vt:lpstr>
      <vt:lpstr>Interactive Plotting</vt:lpstr>
      <vt:lpstr>Understanding Anomalies</vt:lpstr>
      <vt:lpstr>Understanding Anomalies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Michael</dc:creator>
  <cp:lastModifiedBy>Jared Moore</cp:lastModifiedBy>
  <cp:revision>102</cp:revision>
  <dcterms:created xsi:type="dcterms:W3CDTF">2011-06-18T17:31:48Z</dcterms:created>
  <dcterms:modified xsi:type="dcterms:W3CDTF">2014-03-15T16:42:22Z</dcterms:modified>
</cp:coreProperties>
</file>