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8" r:id="rId2"/>
    <p:sldId id="260" r:id="rId3"/>
    <p:sldId id="270" r:id="rId4"/>
    <p:sldId id="274" r:id="rId5"/>
    <p:sldId id="273" r:id="rId6"/>
    <p:sldId id="283" r:id="rId7"/>
    <p:sldId id="284" r:id="rId8"/>
    <p:sldId id="261" r:id="rId9"/>
    <p:sldId id="286" r:id="rId10"/>
    <p:sldId id="288" r:id="rId11"/>
    <p:sldId id="314" r:id="rId12"/>
    <p:sldId id="291" r:id="rId13"/>
    <p:sldId id="292" r:id="rId14"/>
    <p:sldId id="289" r:id="rId15"/>
    <p:sldId id="315" r:id="rId16"/>
    <p:sldId id="295" r:id="rId17"/>
    <p:sldId id="316" r:id="rId18"/>
    <p:sldId id="290" r:id="rId19"/>
    <p:sldId id="317" r:id="rId20"/>
    <p:sldId id="294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293" r:id="rId33"/>
    <p:sldId id="309" r:id="rId34"/>
    <p:sldId id="310" r:id="rId35"/>
    <p:sldId id="311" r:id="rId36"/>
    <p:sldId id="312" r:id="rId37"/>
    <p:sldId id="313" r:id="rId38"/>
    <p:sldId id="276" r:id="rId39"/>
    <p:sldId id="271" r:id="rId40"/>
    <p:sldId id="275" r:id="rId41"/>
    <p:sldId id="281" r:id="rId42"/>
    <p:sldId id="263" r:id="rId43"/>
    <p:sldId id="28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8" autoAdjust="0"/>
    <p:restoredTop sz="94765" autoAdjust="0"/>
  </p:normalViewPr>
  <p:slideViewPr>
    <p:cSldViewPr snapToObjects="1">
      <p:cViewPr varScale="1">
        <p:scale>
          <a:sx n="87" d="100"/>
          <a:sy n="87" d="100"/>
        </p:scale>
        <p:origin x="-1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10.0</c:v>
                </c:pt>
                <c:pt idx="3">
                  <c:v>20.0</c:v>
                </c:pt>
                <c:pt idx="5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046472"/>
        <c:axId val="2105053992"/>
      </c:scatterChart>
      <c:valAx>
        <c:axId val="2105046472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105053992"/>
        <c:crosses val="autoZero"/>
        <c:crossBetween val="midCat"/>
      </c:valAx>
      <c:valAx>
        <c:axId val="210505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1050464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6.0</c:v>
                </c:pt>
                <c:pt idx="4">
                  <c:v>5.0</c:v>
                </c:pt>
                <c:pt idx="5">
                  <c:v>6.0</c:v>
                </c:pt>
                <c:pt idx="6">
                  <c:v>4.0</c:v>
                </c:pt>
                <c:pt idx="7">
                  <c:v>6.0</c:v>
                </c:pt>
                <c:pt idx="8">
                  <c:v>7.0</c:v>
                </c:pt>
                <c:pt idx="9">
                  <c:v>7.0</c:v>
                </c:pt>
                <c:pt idx="10">
                  <c:v>6.0</c:v>
                </c:pt>
                <c:pt idx="11">
                  <c:v>7.0</c:v>
                </c:pt>
                <c:pt idx="12">
                  <c:v>4.0</c:v>
                </c:pt>
                <c:pt idx="13">
                  <c:v>4.0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6.0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6.0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  <c:pt idx="29">
                  <c:v>7.0</c:v>
                </c:pt>
                <c:pt idx="30">
                  <c:v>8.0</c:v>
                </c:pt>
                <c:pt idx="31">
                  <c:v>7.0</c:v>
                </c:pt>
                <c:pt idx="32">
                  <c:v>6.0</c:v>
                </c:pt>
                <c:pt idx="33">
                  <c:v>6.0</c:v>
                </c:pt>
                <c:pt idx="34">
                  <c:v>6.0</c:v>
                </c:pt>
                <c:pt idx="35">
                  <c:v>6.0</c:v>
                </c:pt>
                <c:pt idx="36">
                  <c:v>6.0</c:v>
                </c:pt>
                <c:pt idx="37">
                  <c:v>6.0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5.0</c:v>
                </c:pt>
                <c:pt idx="46">
                  <c:v>6.0</c:v>
                </c:pt>
                <c:pt idx="47">
                  <c:v>7.0</c:v>
                </c:pt>
                <c:pt idx="48">
                  <c:v>6.0</c:v>
                </c:pt>
                <c:pt idx="49">
                  <c:v>5.0</c:v>
                </c:pt>
                <c:pt idx="50">
                  <c:v>6.0</c:v>
                </c:pt>
                <c:pt idx="51">
                  <c:v>7.0</c:v>
                </c:pt>
                <c:pt idx="52">
                  <c:v>6.0</c:v>
                </c:pt>
                <c:pt idx="53">
                  <c:v>7.0</c:v>
                </c:pt>
                <c:pt idx="54">
                  <c:v>6.0</c:v>
                </c:pt>
                <c:pt idx="55">
                  <c:v>5.0</c:v>
                </c:pt>
                <c:pt idx="56">
                  <c:v>6.0</c:v>
                </c:pt>
                <c:pt idx="57">
                  <c:v>7.0</c:v>
                </c:pt>
                <c:pt idx="58">
                  <c:v>6.0</c:v>
                </c:pt>
                <c:pt idx="59">
                  <c:v>7.0</c:v>
                </c:pt>
                <c:pt idx="60">
                  <c:v>6.0</c:v>
                </c:pt>
                <c:pt idx="61">
                  <c:v>5.0</c:v>
                </c:pt>
                <c:pt idx="62">
                  <c:v>6.0</c:v>
                </c:pt>
                <c:pt idx="63">
                  <c:v>7.0</c:v>
                </c:pt>
                <c:pt idx="64">
                  <c:v>6.0</c:v>
                </c:pt>
                <c:pt idx="65">
                  <c:v>7.0</c:v>
                </c:pt>
                <c:pt idx="66">
                  <c:v>6.0</c:v>
                </c:pt>
                <c:pt idx="67">
                  <c:v>5.0</c:v>
                </c:pt>
                <c:pt idx="68">
                  <c:v>6.0</c:v>
                </c:pt>
                <c:pt idx="69">
                  <c:v>7.0</c:v>
                </c:pt>
                <c:pt idx="70">
                  <c:v>6.0</c:v>
                </c:pt>
                <c:pt idx="71">
                  <c:v>7.0</c:v>
                </c:pt>
                <c:pt idx="72">
                  <c:v>6.0</c:v>
                </c:pt>
                <c:pt idx="73">
                  <c:v>5.0</c:v>
                </c:pt>
                <c:pt idx="74">
                  <c:v>6.0</c:v>
                </c:pt>
                <c:pt idx="75">
                  <c:v>7.0</c:v>
                </c:pt>
                <c:pt idx="76">
                  <c:v>6.0</c:v>
                </c:pt>
                <c:pt idx="77">
                  <c:v>7.0</c:v>
                </c:pt>
                <c:pt idx="78">
                  <c:v>6.0</c:v>
                </c:pt>
                <c:pt idx="79">
                  <c:v>5.0</c:v>
                </c:pt>
                <c:pt idx="80">
                  <c:v>6.0</c:v>
                </c:pt>
                <c:pt idx="81">
                  <c:v>7.0</c:v>
                </c:pt>
                <c:pt idx="82">
                  <c:v>6.0</c:v>
                </c:pt>
                <c:pt idx="83">
                  <c:v>7.0</c:v>
                </c:pt>
                <c:pt idx="84">
                  <c:v>6.0</c:v>
                </c:pt>
                <c:pt idx="85">
                  <c:v>5.0</c:v>
                </c:pt>
                <c:pt idx="86">
                  <c:v>6.0</c:v>
                </c:pt>
                <c:pt idx="87">
                  <c:v>7.0</c:v>
                </c:pt>
                <c:pt idx="88">
                  <c:v>6.0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6.0</c:v>
                </c:pt>
                <c:pt idx="93">
                  <c:v>7.0</c:v>
                </c:pt>
                <c:pt idx="94">
                  <c:v>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1.0</c:v>
                </c:pt>
                <c:pt idx="14">
                  <c:v>2.0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2.0</c:v>
                </c:pt>
                <c:pt idx="22">
                  <c:v>2.0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3.0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2.0</c:v>
                </c:pt>
                <c:pt idx="31">
                  <c:v>2.0</c:v>
                </c:pt>
                <c:pt idx="32">
                  <c:v>3.0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4.0</c:v>
                </c:pt>
                <c:pt idx="38">
                  <c:v>4.0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3.0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2.0</c:v>
                </c:pt>
                <c:pt idx="48">
                  <c:v>3.0</c:v>
                </c:pt>
                <c:pt idx="49">
                  <c:v>4.0</c:v>
                </c:pt>
                <c:pt idx="50">
                  <c:v>2.0</c:v>
                </c:pt>
                <c:pt idx="51">
                  <c:v>1.0</c:v>
                </c:pt>
                <c:pt idx="52">
                  <c:v>1.0</c:v>
                </c:pt>
                <c:pt idx="53">
                  <c:v>2.0</c:v>
                </c:pt>
                <c:pt idx="54">
                  <c:v>3.0</c:v>
                </c:pt>
                <c:pt idx="55">
                  <c:v>4.0</c:v>
                </c:pt>
                <c:pt idx="56">
                  <c:v>2.0</c:v>
                </c:pt>
                <c:pt idx="57">
                  <c:v>1.0</c:v>
                </c:pt>
                <c:pt idx="58">
                  <c:v>1.0</c:v>
                </c:pt>
                <c:pt idx="59">
                  <c:v>2.0</c:v>
                </c:pt>
                <c:pt idx="60">
                  <c:v>3.0</c:v>
                </c:pt>
                <c:pt idx="61">
                  <c:v>4.0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2.0</c:v>
                </c:pt>
                <c:pt idx="66">
                  <c:v>3.0</c:v>
                </c:pt>
                <c:pt idx="67">
                  <c:v>4.0</c:v>
                </c:pt>
                <c:pt idx="68">
                  <c:v>2.0</c:v>
                </c:pt>
                <c:pt idx="69">
                  <c:v>1.0</c:v>
                </c:pt>
                <c:pt idx="70">
                  <c:v>1.0</c:v>
                </c:pt>
                <c:pt idx="71">
                  <c:v>2.0</c:v>
                </c:pt>
                <c:pt idx="72">
                  <c:v>3.0</c:v>
                </c:pt>
                <c:pt idx="73">
                  <c:v>4.0</c:v>
                </c:pt>
                <c:pt idx="74">
                  <c:v>2.0</c:v>
                </c:pt>
                <c:pt idx="75">
                  <c:v>1.0</c:v>
                </c:pt>
                <c:pt idx="76">
                  <c:v>1.0</c:v>
                </c:pt>
                <c:pt idx="77">
                  <c:v>2.0</c:v>
                </c:pt>
                <c:pt idx="78">
                  <c:v>3.0</c:v>
                </c:pt>
                <c:pt idx="79">
                  <c:v>4.0</c:v>
                </c:pt>
                <c:pt idx="80">
                  <c:v>2.0</c:v>
                </c:pt>
                <c:pt idx="81">
                  <c:v>1.0</c:v>
                </c:pt>
                <c:pt idx="82">
                  <c:v>1.0</c:v>
                </c:pt>
                <c:pt idx="83">
                  <c:v>2.0</c:v>
                </c:pt>
                <c:pt idx="84">
                  <c:v>3.0</c:v>
                </c:pt>
                <c:pt idx="85">
                  <c:v>4.0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2.0</c:v>
                </c:pt>
                <c:pt idx="90">
                  <c:v>3.0</c:v>
                </c:pt>
                <c:pt idx="91">
                  <c:v>4.0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0.655172413793103</c:v>
                </c:pt>
                <c:pt idx="15">
                  <c:v>0.103448275862068</c:v>
                </c:pt>
                <c:pt idx="20">
                  <c:v>0.172413793103448</c:v>
                </c:pt>
                <c:pt idx="32">
                  <c:v>0.517241379310344</c:v>
                </c:pt>
                <c:pt idx="39">
                  <c:v>0.379310344827586</c:v>
                </c:pt>
                <c:pt idx="41">
                  <c:v>0.0689655172413793</c:v>
                </c:pt>
                <c:pt idx="52">
                  <c:v>0.448275862068965</c:v>
                </c:pt>
                <c:pt idx="64">
                  <c:v>0.551724137931034</c:v>
                </c:pt>
                <c:pt idx="76">
                  <c:v>0.551724137931034</c:v>
                </c:pt>
                <c:pt idx="88">
                  <c:v>0.551724137931034</c:v>
                </c:pt>
                <c:pt idx="94">
                  <c:v>0.275862068965517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391848"/>
        <c:axId val="2105394696"/>
      </c:scatterChart>
      <c:valAx>
        <c:axId val="2105391848"/>
        <c:scaling>
          <c:orientation val="minMax"/>
          <c:max val="30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05394696"/>
        <c:crosses val="autoZero"/>
        <c:crossBetween val="midCat"/>
      </c:valAx>
      <c:valAx>
        <c:axId val="2105394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0539184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non-determinism</a:t>
            </a:r>
            <a:r>
              <a:rPr lang="en-US" baseline="0" dirty="0" smtClean="0"/>
              <a:t> in the enabled events in each actor so they have a choice. That models decisions workload.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enabled transitions are sent to the simulator. It resolves the choice on priority first, and the coin-flip if tie (or order of appearance in the table)’</a:t>
            </a:r>
          </a:p>
          <a:p>
            <a:r>
              <a:rPr lang="en-US" baseline="0" dirty="0" smtClean="0"/>
              <a:t>If you post the same transition, then the simulator sticks with it. If you post a new transition, then the simulator replaces your scheduled transition with the new transition.</a:t>
            </a:r>
          </a:p>
          <a:p>
            <a:r>
              <a:rPr lang="en-US" baseline="0" dirty="0" smtClean="0"/>
              <a:t>You can create models which loop infinitely without firing any transition (</a:t>
            </a:r>
            <a:r>
              <a:rPr lang="en-US" baseline="0" dirty="0" err="1" smtClean="0"/>
              <a:t>zeno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shrondingers</a:t>
            </a:r>
            <a:r>
              <a:rPr lang="en-US" baseline="0" dirty="0" smtClean="0"/>
              <a:t> cat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visual and input connection</a:t>
            </a:r>
            <a:r>
              <a:rPr lang="en-US" baseline="0" dirty="0" smtClean="0"/>
              <a:t> on MM to Payload GUI.  All of the actors is A and V only.  Add DATA channel between Payload GUI and UAV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Add visual channel to UAV operator and UAV. Add data channels between GUIs and UAV.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6009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69375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5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095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76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52577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56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68672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5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86550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47831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57914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0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8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4839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27135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4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648200" y="25908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4648200" y="31242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5791200" y="1524000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61202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0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69847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5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1543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4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98295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0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69098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5334000" y="1750367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4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40541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9196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8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1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0600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6634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73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3893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9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3639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9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553200" y="25818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553200" y="30301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553200" y="3639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553200" y="4096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3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31695" y="19812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31695" y="26670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19812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5068" y="19812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19812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2667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25068" y="2667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91400" y="2667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572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34000" y="52578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00400" y="4572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00400" y="52578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91400" y="4572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91400" y="52578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645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3528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5410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33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3716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598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578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4460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05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388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52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034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79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76962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04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3886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2800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541058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4460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05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388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5034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079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6962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0342" y="3500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962400" y="37382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8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6078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48" y="1434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How can we reduce the number of operators within an unmanned aerial system such that the new system is equally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forming and measuring models of prospective systems we can find an effective system with fewer 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715000" y="1066800"/>
            <a:ext cx="297091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Scenario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 and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248" y="5486401"/>
            <a:ext cx="349875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077951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Team Graph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219200" y="4876800"/>
            <a:ext cx="6858000" cy="1143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Discrete Event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957741"/>
            <a:ext cx="0" cy="919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20000" y="3957741"/>
            <a:ext cx="0" cy="923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110335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Events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3800" y="4114800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Events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31" idx="0"/>
          </p:cNvCxnSpPr>
          <p:nvPr/>
        </p:nvCxnSpPr>
        <p:spPr>
          <a:xfrm flipV="1">
            <a:off x="4648200" y="44196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6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14600" y="3957741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482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81800" y="3962400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00400" y="4034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on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86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Role Graph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2366859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2443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90800" y="2824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2946" y="20575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2946" y="244305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Ao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3805729"/>
            <a:ext cx="1143000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34291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90800" y="419119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0572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4800600" y="3586059"/>
            <a:ext cx="1219200" cy="53340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39000" y="3594989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19800" y="5786735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</a:t>
            </a:r>
            <a:endParaRPr lang="en-US" dirty="0"/>
          </a:p>
        </p:txBody>
      </p:sp>
      <p:cxnSp>
        <p:nvCxnSpPr>
          <p:cNvPr id="62" name="Curved Connector 61"/>
          <p:cNvCxnSpPr>
            <a:stCxn id="53" idx="0"/>
            <a:endCxn id="65" idx="0"/>
          </p:cNvCxnSpPr>
          <p:nvPr/>
        </p:nvCxnSpPr>
        <p:spPr>
          <a:xfrm rot="16200000" flipH="1">
            <a:off x="6624935" y="2371324"/>
            <a:ext cx="8930" cy="2438400"/>
          </a:xfrm>
          <a:prstGeom prst="curvedConnector3">
            <a:avLst>
              <a:gd name="adj1" fmla="val -8892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5" idx="4"/>
            <a:endCxn id="53" idx="4"/>
          </p:cNvCxnSpPr>
          <p:nvPr/>
        </p:nvCxnSpPr>
        <p:spPr>
          <a:xfrm rot="5400000" flipH="1">
            <a:off x="6622702" y="2906957"/>
            <a:ext cx="13395" cy="2438400"/>
          </a:xfrm>
          <a:prstGeom prst="curvedConnector3">
            <a:avLst>
              <a:gd name="adj1" fmla="val -65209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7" idx="2"/>
            <a:endCxn id="53" idx="4"/>
          </p:cNvCxnSpPr>
          <p:nvPr/>
        </p:nvCxnSpPr>
        <p:spPr>
          <a:xfrm rot="10800000">
            <a:off x="5410200" y="4119460"/>
            <a:ext cx="609600" cy="19362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65" idx="4"/>
            <a:endCxn id="67" idx="6"/>
          </p:cNvCxnSpPr>
          <p:nvPr/>
        </p:nvCxnSpPr>
        <p:spPr>
          <a:xfrm rot="5400000">
            <a:off x="6582393" y="4789461"/>
            <a:ext cx="1922814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82255" y="1371600"/>
            <a:ext cx="1785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DESIRE = 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82254" y="1295400"/>
            <a:ext cx="178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19800" y="23577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0" y="4567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676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44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1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6235"/>
              </p:ext>
            </p:extLst>
          </p:nvPr>
        </p:nvGraphicFramePr>
        <p:xfrm>
          <a:off x="228600" y="1320579"/>
          <a:ext cx="8610602" cy="22608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97988"/>
              </p:ext>
            </p:extLst>
          </p:nvPr>
        </p:nvGraphicFramePr>
        <p:xfrm>
          <a:off x="229509" y="4191000"/>
          <a:ext cx="8610602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Straight Connector 295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05000" y="995065"/>
            <a:ext cx="9144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25802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05000" y="1752600"/>
            <a:ext cx="457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5000" y="2286000"/>
            <a:ext cx="457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86482"/>
      </p:ext>
    </p:extLst>
  </p:cSld>
  <p:clrMapOvr>
    <a:masterClrMapping/>
  </p:clrMapOvr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11043</TotalTime>
  <Words>1935</Words>
  <Application>Microsoft Macintosh PowerPoint</Application>
  <PresentationFormat>On-screen Show (4:3)</PresentationFormat>
  <Paragraphs>1108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C-UAS template PPT template 1</vt:lpstr>
      <vt:lpstr>UAS Role Fusion</vt:lpstr>
      <vt:lpstr>PowerPoint Presentation</vt:lpstr>
      <vt:lpstr>PowerPoint Presentation</vt:lpstr>
      <vt:lpstr>Role Fusion</vt:lpstr>
      <vt:lpstr>Directed Team Graph</vt:lpstr>
      <vt:lpstr>Discrete Event Simulator</vt:lpstr>
      <vt:lpstr>Directed Role Graph</vt:lpstr>
      <vt:lpstr>Tabular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Related Measurements</vt:lpstr>
      <vt:lpstr>UAS Team Diagram</vt:lpstr>
      <vt:lpstr>Operator Actor</vt:lpstr>
      <vt:lpstr>Model Statistics</vt:lpstr>
      <vt:lpstr>Workload Related Measurements</vt:lpstr>
      <vt:lpstr>Robustness and Non-Determinism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Eric Mercer</cp:lastModifiedBy>
  <cp:revision>186</cp:revision>
  <dcterms:created xsi:type="dcterms:W3CDTF">2011-06-18T17:31:48Z</dcterms:created>
  <dcterms:modified xsi:type="dcterms:W3CDTF">2014-03-22T17:28:21Z</dcterms:modified>
</cp:coreProperties>
</file>