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8" r:id="rId2"/>
    <p:sldId id="260" r:id="rId3"/>
    <p:sldId id="270" r:id="rId4"/>
    <p:sldId id="274" r:id="rId5"/>
    <p:sldId id="273" r:id="rId6"/>
    <p:sldId id="283" r:id="rId7"/>
    <p:sldId id="284" r:id="rId8"/>
    <p:sldId id="261" r:id="rId9"/>
    <p:sldId id="286" r:id="rId10"/>
    <p:sldId id="288" r:id="rId11"/>
    <p:sldId id="314" r:id="rId12"/>
    <p:sldId id="291" r:id="rId13"/>
    <p:sldId id="292" r:id="rId14"/>
    <p:sldId id="289" r:id="rId15"/>
    <p:sldId id="315" r:id="rId16"/>
    <p:sldId id="295" r:id="rId17"/>
    <p:sldId id="316" r:id="rId18"/>
    <p:sldId id="290" r:id="rId19"/>
    <p:sldId id="317" r:id="rId20"/>
    <p:sldId id="294" r:id="rId21"/>
    <p:sldId id="296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8" r:id="rId32"/>
    <p:sldId id="293" r:id="rId33"/>
    <p:sldId id="309" r:id="rId34"/>
    <p:sldId id="310" r:id="rId35"/>
    <p:sldId id="311" r:id="rId36"/>
    <p:sldId id="312" r:id="rId37"/>
    <p:sldId id="313" r:id="rId38"/>
    <p:sldId id="318" r:id="rId39"/>
    <p:sldId id="319" r:id="rId40"/>
    <p:sldId id="320" r:id="rId41"/>
    <p:sldId id="324" r:id="rId42"/>
    <p:sldId id="321" r:id="rId43"/>
    <p:sldId id="322" r:id="rId44"/>
    <p:sldId id="323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8" r:id="rId58"/>
    <p:sldId id="342" r:id="rId59"/>
    <p:sldId id="343" r:id="rId60"/>
    <p:sldId id="344" r:id="rId61"/>
    <p:sldId id="345" r:id="rId62"/>
    <p:sldId id="346" r:id="rId63"/>
    <p:sldId id="347" r:id="rId64"/>
    <p:sldId id="276" r:id="rId65"/>
    <p:sldId id="271" r:id="rId66"/>
    <p:sldId id="275" r:id="rId67"/>
    <p:sldId id="281" r:id="rId68"/>
    <p:sldId id="263" r:id="rId69"/>
    <p:sldId id="282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8" autoAdjust="0"/>
    <p:restoredTop sz="90792" autoAdjust="0"/>
  </p:normalViewPr>
  <p:slideViewPr>
    <p:cSldViewPr snapToObjects="1">
      <p:cViewPr varScale="1">
        <p:scale>
          <a:sx n="82" d="100"/>
          <a:sy n="82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searcher:git:WISAR_MODEL:src:csvFiles:Highest%20Cumulative%20Decision%20Worklo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Total Active Inputs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v>Total Enabled Transitions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v>Op Tempo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Sheet1!$E$1:$E$6</c:f>
              <c:numCache>
                <c:formatCode>General</c:formatCode>
                <c:ptCount val="6"/>
                <c:pt idx="1">
                  <c:v>10.0</c:v>
                </c:pt>
                <c:pt idx="3">
                  <c:v>20.0</c:v>
                </c:pt>
                <c:pt idx="5">
                  <c:v>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5276072"/>
        <c:axId val="-2145278888"/>
      </c:scatterChart>
      <c:valAx>
        <c:axId val="-2145276072"/>
        <c:scaling>
          <c:orientation val="minMax"/>
          <c:max val="5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-2145278888"/>
        <c:crosses val="autoZero"/>
        <c:crossBetween val="midCat"/>
      </c:valAx>
      <c:valAx>
        <c:axId val="-2145278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-214527607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'Highest Cumulative Decision Wor'!$C$1</c:f>
              <c:strCache>
                <c:ptCount val="1"/>
                <c:pt idx="0">
                  <c:v> Total Active Inputs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Wor'!$C$2:$C$96</c:f>
              <c:numCache>
                <c:formatCode>General</c:formatCode>
                <c:ptCount val="95"/>
                <c:pt idx="0">
                  <c:v>4.0</c:v>
                </c:pt>
                <c:pt idx="1">
                  <c:v>5.0</c:v>
                </c:pt>
                <c:pt idx="2">
                  <c:v>5.0</c:v>
                </c:pt>
                <c:pt idx="3">
                  <c:v>6.0</c:v>
                </c:pt>
                <c:pt idx="4">
                  <c:v>5.0</c:v>
                </c:pt>
                <c:pt idx="5">
                  <c:v>6.0</c:v>
                </c:pt>
                <c:pt idx="6">
                  <c:v>4.0</c:v>
                </c:pt>
                <c:pt idx="7">
                  <c:v>6.0</c:v>
                </c:pt>
                <c:pt idx="8">
                  <c:v>7.0</c:v>
                </c:pt>
                <c:pt idx="9">
                  <c:v>7.0</c:v>
                </c:pt>
                <c:pt idx="10">
                  <c:v>6.0</c:v>
                </c:pt>
                <c:pt idx="11">
                  <c:v>7.0</c:v>
                </c:pt>
                <c:pt idx="12">
                  <c:v>4.0</c:v>
                </c:pt>
                <c:pt idx="13">
                  <c:v>4.0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4.0</c:v>
                </c:pt>
                <c:pt idx="18">
                  <c:v>5.0</c:v>
                </c:pt>
                <c:pt idx="19">
                  <c:v>6.0</c:v>
                </c:pt>
                <c:pt idx="20">
                  <c:v>5.0</c:v>
                </c:pt>
                <c:pt idx="21">
                  <c:v>6.0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6.0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  <c:pt idx="29">
                  <c:v>7.0</c:v>
                </c:pt>
                <c:pt idx="30">
                  <c:v>8.0</c:v>
                </c:pt>
                <c:pt idx="31">
                  <c:v>7.0</c:v>
                </c:pt>
                <c:pt idx="32">
                  <c:v>6.0</c:v>
                </c:pt>
                <c:pt idx="33">
                  <c:v>6.0</c:v>
                </c:pt>
                <c:pt idx="34">
                  <c:v>6.0</c:v>
                </c:pt>
                <c:pt idx="35">
                  <c:v>6.0</c:v>
                </c:pt>
                <c:pt idx="36">
                  <c:v>6.0</c:v>
                </c:pt>
                <c:pt idx="37">
                  <c:v>6.0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5.0</c:v>
                </c:pt>
                <c:pt idx="43">
                  <c:v>6.0</c:v>
                </c:pt>
                <c:pt idx="44">
                  <c:v>6.0</c:v>
                </c:pt>
                <c:pt idx="45">
                  <c:v>5.0</c:v>
                </c:pt>
                <c:pt idx="46">
                  <c:v>6.0</c:v>
                </c:pt>
                <c:pt idx="47">
                  <c:v>7.0</c:v>
                </c:pt>
                <c:pt idx="48">
                  <c:v>6.0</c:v>
                </c:pt>
                <c:pt idx="49">
                  <c:v>5.0</c:v>
                </c:pt>
                <c:pt idx="50">
                  <c:v>6.0</c:v>
                </c:pt>
                <c:pt idx="51">
                  <c:v>7.0</c:v>
                </c:pt>
                <c:pt idx="52">
                  <c:v>6.0</c:v>
                </c:pt>
                <c:pt idx="53">
                  <c:v>7.0</c:v>
                </c:pt>
                <c:pt idx="54">
                  <c:v>6.0</c:v>
                </c:pt>
                <c:pt idx="55">
                  <c:v>5.0</c:v>
                </c:pt>
                <c:pt idx="56">
                  <c:v>6.0</c:v>
                </c:pt>
                <c:pt idx="57">
                  <c:v>7.0</c:v>
                </c:pt>
                <c:pt idx="58">
                  <c:v>6.0</c:v>
                </c:pt>
                <c:pt idx="59">
                  <c:v>7.0</c:v>
                </c:pt>
                <c:pt idx="60">
                  <c:v>6.0</c:v>
                </c:pt>
                <c:pt idx="61">
                  <c:v>5.0</c:v>
                </c:pt>
                <c:pt idx="62">
                  <c:v>6.0</c:v>
                </c:pt>
                <c:pt idx="63">
                  <c:v>7.0</c:v>
                </c:pt>
                <c:pt idx="64">
                  <c:v>6.0</c:v>
                </c:pt>
                <c:pt idx="65">
                  <c:v>7.0</c:v>
                </c:pt>
                <c:pt idx="66">
                  <c:v>6.0</c:v>
                </c:pt>
                <c:pt idx="67">
                  <c:v>5.0</c:v>
                </c:pt>
                <c:pt idx="68">
                  <c:v>6.0</c:v>
                </c:pt>
                <c:pt idx="69">
                  <c:v>7.0</c:v>
                </c:pt>
                <c:pt idx="70">
                  <c:v>6.0</c:v>
                </c:pt>
                <c:pt idx="71">
                  <c:v>7.0</c:v>
                </c:pt>
                <c:pt idx="72">
                  <c:v>6.0</c:v>
                </c:pt>
                <c:pt idx="73">
                  <c:v>5.0</c:v>
                </c:pt>
                <c:pt idx="74">
                  <c:v>6.0</c:v>
                </c:pt>
                <c:pt idx="75">
                  <c:v>7.0</c:v>
                </c:pt>
                <c:pt idx="76">
                  <c:v>6.0</c:v>
                </c:pt>
                <c:pt idx="77">
                  <c:v>7.0</c:v>
                </c:pt>
                <c:pt idx="78">
                  <c:v>6.0</c:v>
                </c:pt>
                <c:pt idx="79">
                  <c:v>5.0</c:v>
                </c:pt>
                <c:pt idx="80">
                  <c:v>6.0</c:v>
                </c:pt>
                <c:pt idx="81">
                  <c:v>7.0</c:v>
                </c:pt>
                <c:pt idx="82">
                  <c:v>6.0</c:v>
                </c:pt>
                <c:pt idx="83">
                  <c:v>7.0</c:v>
                </c:pt>
                <c:pt idx="84">
                  <c:v>6.0</c:v>
                </c:pt>
                <c:pt idx="85">
                  <c:v>5.0</c:v>
                </c:pt>
                <c:pt idx="86">
                  <c:v>6.0</c:v>
                </c:pt>
                <c:pt idx="87">
                  <c:v>7.0</c:v>
                </c:pt>
                <c:pt idx="88">
                  <c:v>6.0</c:v>
                </c:pt>
                <c:pt idx="89">
                  <c:v>7.0</c:v>
                </c:pt>
                <c:pt idx="90">
                  <c:v>6.0</c:v>
                </c:pt>
                <c:pt idx="91">
                  <c:v>5.0</c:v>
                </c:pt>
                <c:pt idx="92">
                  <c:v>6.0</c:v>
                </c:pt>
                <c:pt idx="93">
                  <c:v>7.0</c:v>
                </c:pt>
                <c:pt idx="94">
                  <c:v>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'Highest Cumulative Decision Wor'!$E$1</c:f>
              <c:strCache>
                <c:ptCount val="1"/>
                <c:pt idx="0">
                  <c:v> Total Enabled Transitions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Wor'!$E$2:$E$96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3.0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  <c:pt idx="13">
                  <c:v>1.0</c:v>
                </c:pt>
                <c:pt idx="14">
                  <c:v>2.0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2.0</c:v>
                </c:pt>
                <c:pt idx="22">
                  <c:v>2.0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3.0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2.0</c:v>
                </c:pt>
                <c:pt idx="31">
                  <c:v>2.0</c:v>
                </c:pt>
                <c:pt idx="32">
                  <c:v>3.0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4.0</c:v>
                </c:pt>
                <c:pt idx="38">
                  <c:v>4.0</c:v>
                </c:pt>
                <c:pt idx="39">
                  <c:v>1.0</c:v>
                </c:pt>
                <c:pt idx="40">
                  <c:v>1.0</c:v>
                </c:pt>
                <c:pt idx="41">
                  <c:v>3.0</c:v>
                </c:pt>
                <c:pt idx="42">
                  <c:v>3.0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2.0</c:v>
                </c:pt>
                <c:pt idx="48">
                  <c:v>3.0</c:v>
                </c:pt>
                <c:pt idx="49">
                  <c:v>4.0</c:v>
                </c:pt>
                <c:pt idx="50">
                  <c:v>2.0</c:v>
                </c:pt>
                <c:pt idx="51">
                  <c:v>1.0</c:v>
                </c:pt>
                <c:pt idx="52">
                  <c:v>1.0</c:v>
                </c:pt>
                <c:pt idx="53">
                  <c:v>2.0</c:v>
                </c:pt>
                <c:pt idx="54">
                  <c:v>3.0</c:v>
                </c:pt>
                <c:pt idx="55">
                  <c:v>4.0</c:v>
                </c:pt>
                <c:pt idx="56">
                  <c:v>2.0</c:v>
                </c:pt>
                <c:pt idx="57">
                  <c:v>1.0</c:v>
                </c:pt>
                <c:pt idx="58">
                  <c:v>1.0</c:v>
                </c:pt>
                <c:pt idx="59">
                  <c:v>2.0</c:v>
                </c:pt>
                <c:pt idx="60">
                  <c:v>3.0</c:v>
                </c:pt>
                <c:pt idx="61">
                  <c:v>4.0</c:v>
                </c:pt>
                <c:pt idx="62">
                  <c:v>2.0</c:v>
                </c:pt>
                <c:pt idx="63">
                  <c:v>1.0</c:v>
                </c:pt>
                <c:pt idx="64">
                  <c:v>1.0</c:v>
                </c:pt>
                <c:pt idx="65">
                  <c:v>2.0</c:v>
                </c:pt>
                <c:pt idx="66">
                  <c:v>3.0</c:v>
                </c:pt>
                <c:pt idx="67">
                  <c:v>4.0</c:v>
                </c:pt>
                <c:pt idx="68">
                  <c:v>2.0</c:v>
                </c:pt>
                <c:pt idx="69">
                  <c:v>1.0</c:v>
                </c:pt>
                <c:pt idx="70">
                  <c:v>1.0</c:v>
                </c:pt>
                <c:pt idx="71">
                  <c:v>2.0</c:v>
                </c:pt>
                <c:pt idx="72">
                  <c:v>3.0</c:v>
                </c:pt>
                <c:pt idx="73">
                  <c:v>4.0</c:v>
                </c:pt>
                <c:pt idx="74">
                  <c:v>2.0</c:v>
                </c:pt>
                <c:pt idx="75">
                  <c:v>1.0</c:v>
                </c:pt>
                <c:pt idx="76">
                  <c:v>1.0</c:v>
                </c:pt>
                <c:pt idx="77">
                  <c:v>2.0</c:v>
                </c:pt>
                <c:pt idx="78">
                  <c:v>3.0</c:v>
                </c:pt>
                <c:pt idx="79">
                  <c:v>4.0</c:v>
                </c:pt>
                <c:pt idx="80">
                  <c:v>2.0</c:v>
                </c:pt>
                <c:pt idx="81">
                  <c:v>1.0</c:v>
                </c:pt>
                <c:pt idx="82">
                  <c:v>1.0</c:v>
                </c:pt>
                <c:pt idx="83">
                  <c:v>2.0</c:v>
                </c:pt>
                <c:pt idx="84">
                  <c:v>3.0</c:v>
                </c:pt>
                <c:pt idx="85">
                  <c:v>4.0</c:v>
                </c:pt>
                <c:pt idx="86">
                  <c:v>2.0</c:v>
                </c:pt>
                <c:pt idx="87">
                  <c:v>1.0</c:v>
                </c:pt>
                <c:pt idx="88">
                  <c:v>1.0</c:v>
                </c:pt>
                <c:pt idx="89">
                  <c:v>2.0</c:v>
                </c:pt>
                <c:pt idx="90">
                  <c:v>3.0</c:v>
                </c:pt>
                <c:pt idx="91">
                  <c:v>4.0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'Highest Cumulative Decision Wor'!$J$1</c:f>
              <c:strCache>
                <c:ptCount val="1"/>
                <c:pt idx="0">
                  <c:v> Op Tempo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Wor'!$J$2:$J$96</c:f>
              <c:numCache>
                <c:formatCode>General</c:formatCode>
                <c:ptCount val="95"/>
                <c:pt idx="12">
                  <c:v>0.655172413793103</c:v>
                </c:pt>
                <c:pt idx="15">
                  <c:v>0.103448275862068</c:v>
                </c:pt>
                <c:pt idx="20">
                  <c:v>0.172413793103448</c:v>
                </c:pt>
                <c:pt idx="32">
                  <c:v>0.517241379310344</c:v>
                </c:pt>
                <c:pt idx="39">
                  <c:v>0.379310344827586</c:v>
                </c:pt>
                <c:pt idx="41">
                  <c:v>0.0689655172413793</c:v>
                </c:pt>
                <c:pt idx="52">
                  <c:v>0.448275862068965</c:v>
                </c:pt>
                <c:pt idx="64">
                  <c:v>0.551724137931034</c:v>
                </c:pt>
                <c:pt idx="76">
                  <c:v>0.551724137931034</c:v>
                </c:pt>
                <c:pt idx="88">
                  <c:v>0.551724137931034</c:v>
                </c:pt>
                <c:pt idx="94">
                  <c:v>0.275862068965517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3088968"/>
        <c:axId val="-2143086120"/>
      </c:scatterChart>
      <c:valAx>
        <c:axId val="-2143088968"/>
        <c:scaling>
          <c:orientation val="minMax"/>
          <c:max val="30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3086120"/>
        <c:crosses val="autoZero"/>
        <c:crossBetween val="midCat"/>
      </c:valAx>
      <c:valAx>
        <c:axId val="-2143086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4308896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3/22/14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Largely a measure of operation tempo: Sliding</a:t>
            </a:r>
            <a:r>
              <a:rPr lang="en-US" baseline="0" dirty="0" smtClean="0"/>
              <a:t> window that </a:t>
            </a:r>
            <a:r>
              <a:rPr lang="en-US" baseline="0" smtClean="0"/>
              <a:t>counts transitions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Largely a measure of operation tempo: Sliding</a:t>
            </a:r>
            <a:r>
              <a:rPr lang="en-US" baseline="0" dirty="0" smtClean="0"/>
              <a:t> window that </a:t>
            </a:r>
            <a:r>
              <a:rPr lang="en-US" baseline="0" smtClean="0"/>
              <a:t>counts transitions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Largely a measure of operation tempo: Sliding</a:t>
            </a:r>
            <a:r>
              <a:rPr lang="en-US" baseline="0" dirty="0" smtClean="0"/>
              <a:t> window that </a:t>
            </a:r>
            <a:r>
              <a:rPr lang="en-US" baseline="0" smtClean="0"/>
              <a:t>counts transitions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Largely a measure of operation tempo: Sliding</a:t>
            </a:r>
            <a:r>
              <a:rPr lang="en-US" baseline="0" dirty="0" smtClean="0"/>
              <a:t> window that </a:t>
            </a:r>
            <a:r>
              <a:rPr lang="en-US" baseline="0" smtClean="0"/>
              <a:t>counts transitions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Metaphore</a:t>
            </a:r>
            <a:r>
              <a:rPr lang="en-US" dirty="0" smtClean="0"/>
              <a:t>: computer</a:t>
            </a:r>
            <a:r>
              <a:rPr lang="en-US" baseline="0" dirty="0" smtClean="0"/>
              <a:t> hardware</a:t>
            </a:r>
          </a:p>
          <a:p>
            <a:r>
              <a:rPr lang="en-US" baseline="0" dirty="0" smtClean="0"/>
              <a:t>Parallel: Using multiple channels simultaneously such as visual and audio. Or visual, audio, and haptic.</a:t>
            </a:r>
          </a:p>
          <a:p>
            <a:r>
              <a:rPr lang="en-US" baseline="0" dirty="0" smtClean="0"/>
              <a:t>Sequential: Doing one thing at a time in series.</a:t>
            </a:r>
          </a:p>
          <a:p>
            <a:r>
              <a:rPr lang="en-US" baseline="0" dirty="0" smtClean="0"/>
              <a:t>Multi-threaded: Channel conflict—two audio sources both 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07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the number of</a:t>
            </a:r>
            <a:r>
              <a:rPr lang="en-US" baseline="0" dirty="0" smtClean="0"/>
              <a:t> active inputs at each point in time (every output is an input somewhere). Only count at the interface of certain 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Metaphor: artificial</a:t>
            </a:r>
            <a:r>
              <a:rPr lang="en-US" baseline="0" dirty="0" smtClean="0"/>
              <a:t> intelligence</a:t>
            </a:r>
          </a:p>
          <a:p>
            <a:r>
              <a:rPr lang="en-US" baseline="0" dirty="0" smtClean="0"/>
              <a:t>Perceive, think, act: finding the solution is often harder than executing the solution (perceive and think matter)</a:t>
            </a:r>
          </a:p>
          <a:p>
            <a:r>
              <a:rPr lang="en-US" dirty="0" smtClean="0"/>
              <a:t>Algorithmic Complexity: Executing</a:t>
            </a:r>
            <a:r>
              <a:rPr lang="en-US" baseline="0" dirty="0" smtClean="0"/>
              <a:t> the solution may take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07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Abstracts</a:t>
            </a:r>
            <a:r>
              <a:rPr lang="en-US" baseline="0" dirty="0" smtClean="0"/>
              <a:t> Perceive. There are two choices. A little strange all the same though since the simulator makes the final selection (randomly) when it is not resolved by priority.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Crude abstraction of algorithmic complexity. It took</a:t>
            </a:r>
            <a:r>
              <a:rPr lang="en-US" baseline="0" dirty="0" smtClean="0"/>
              <a:t> some amount of time to be ready to fire a transition.</a:t>
            </a:r>
          </a:p>
          <a:p>
            <a:r>
              <a:rPr lang="en-US" baseline="0" dirty="0" smtClean="0"/>
              <a:t>Increment a counter in each time bucket if an actor is working. Otherwise leave it alone.</a:t>
            </a:r>
          </a:p>
          <a:p>
            <a:r>
              <a:rPr lang="en-US" baseline="0" dirty="0" smtClean="0"/>
              <a:t>Must measure per-actor back from fired transition over the duration.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Crude abstraction of algorithmic complexity. It took</a:t>
            </a:r>
            <a:r>
              <a:rPr lang="en-US" baseline="0" dirty="0" smtClean="0"/>
              <a:t> some amount of time to be ready to fire </a:t>
            </a:r>
            <a:r>
              <a:rPr lang="en-US" baseline="0" smtClean="0"/>
              <a:t>a transition.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 causal</a:t>
            </a:r>
            <a:r>
              <a:rPr lang="en-US" baseline="0" dirty="0" smtClean="0"/>
              <a:t> relationship.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a transition fires, it looks back and marks where it was 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visual and input connection</a:t>
            </a:r>
            <a:r>
              <a:rPr lang="en-US" baseline="0" dirty="0" smtClean="0"/>
              <a:t> on MM to Payload GUI.  All of the actors is A and V only.  Add DATA channel between Payload GUI and UAV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Add visual channel to UAV operator and UAV. Add data channels between GUIs and UAV.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vary</a:t>
            </a:r>
            <a:r>
              <a:rPr lang="en-US" baseline="0" dirty="0" smtClean="0"/>
              <a:t> by system size, Currently our actor contains nearly </a:t>
            </a:r>
            <a:r>
              <a:rPr lang="en-US" dirty="0" smtClean="0"/>
              <a:t>200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non-determinism</a:t>
            </a:r>
            <a:r>
              <a:rPr lang="en-US" baseline="0" dirty="0" smtClean="0"/>
              <a:t> in the enabled events in each actor so they have a choice. That models decisions workload.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enabled transitions are sent to the simulator. It resolves the choice on priority first, and the coin-flip if tie (or order of appearance in the table)’</a:t>
            </a:r>
          </a:p>
          <a:p>
            <a:r>
              <a:rPr lang="en-US" baseline="0" dirty="0" smtClean="0"/>
              <a:t>If you post the same transition, then the simulator sticks with it. If you post a new transition, then the simulator replaces your scheduled transition with the new transition.</a:t>
            </a:r>
          </a:p>
          <a:p>
            <a:r>
              <a:rPr lang="en-US" baseline="0" dirty="0" smtClean="0"/>
              <a:t>You can create models which loop infinitely without firing any transition (</a:t>
            </a:r>
            <a:r>
              <a:rPr lang="en-US" baseline="0" dirty="0" err="1" smtClean="0"/>
              <a:t>zeno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shrondingers</a:t>
            </a:r>
            <a:r>
              <a:rPr lang="en-US" baseline="0" dirty="0" smtClean="0"/>
              <a:t> cat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0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Metaphor:</a:t>
            </a:r>
            <a:r>
              <a:rPr lang="en-US" baseline="0" dirty="0" smtClean="0"/>
              <a:t> job shop</a:t>
            </a:r>
            <a:endParaRPr lang="en-US" dirty="0" smtClean="0"/>
          </a:p>
          <a:p>
            <a:r>
              <a:rPr lang="en-US" dirty="0" smtClean="0"/>
              <a:t>Constraints: order, which comes first, deadlines</a:t>
            </a:r>
          </a:p>
          <a:p>
            <a:r>
              <a:rPr lang="en-US" dirty="0" smtClean="0"/>
              <a:t>Operation</a:t>
            </a:r>
            <a:r>
              <a:rPr lang="en-US" baseline="0" dirty="0" smtClean="0"/>
              <a:t> Tempo: pacing and completion of tasks over time</a:t>
            </a:r>
          </a:p>
          <a:p>
            <a:r>
              <a:rPr lang="en-US" baseline="0" dirty="0" smtClean="0"/>
              <a:t>Fan-out: task neglect and required interaction time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0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Largely a measure of operation tempo: Sliding</a:t>
            </a:r>
            <a:r>
              <a:rPr lang="en-US" baseline="0" dirty="0" smtClean="0"/>
              <a:t> window that counts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Largely a measure of operation tempo: Sliding</a:t>
            </a:r>
            <a:r>
              <a:rPr lang="en-US" baseline="0" dirty="0" smtClean="0"/>
              <a:t> window that counts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Largely a measure of operation tempo: Sliding</a:t>
            </a:r>
            <a:r>
              <a:rPr lang="en-US" baseline="0" dirty="0" smtClean="0"/>
              <a:t> window that </a:t>
            </a:r>
            <a:r>
              <a:rPr lang="en-US" baseline="0" smtClean="0"/>
              <a:t>counts transitions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3/22/14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Role Fusion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781800" cy="2209800"/>
          </a:xfrm>
        </p:spPr>
        <p:txBody>
          <a:bodyPr>
            <a:noAutofit/>
          </a:bodyPr>
          <a:lstStyle/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Mike Goodrich, Eric Mercer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TJ Gledhill, Robert </a:t>
            </a:r>
            <a:r>
              <a:rPr lang="en-US" dirty="0" err="1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Ivie</a:t>
            </a: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 Jared Moore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Brigham Young University</a:t>
            </a:r>
            <a:endParaRPr lang="en-US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5"/>
            <a:ext cx="10668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60097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05000" y="2595265"/>
            <a:ext cx="9144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05000" y="33528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05000" y="38862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5"/>
            <a:ext cx="10668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05000" y="2595265"/>
            <a:ext cx="9144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05000" y="33528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05000" y="38862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69375"/>
              </p:ext>
            </p:extLst>
          </p:nvPr>
        </p:nvGraphicFramePr>
        <p:xfrm>
          <a:off x="304798" y="477012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9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5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3048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63095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32" name="Rectangle 131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2767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32" name="Rectangle 131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52577"/>
              </p:ext>
            </p:extLst>
          </p:nvPr>
        </p:nvGraphicFramePr>
        <p:xfrm>
          <a:off x="304798" y="477012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56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6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505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3505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68672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5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15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1600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86550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1" name="Straight Connector 150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8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15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1600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47831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57914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0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8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4839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4191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27135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42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4648200" y="2590800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6" name="Rectangle 105"/>
          <p:cNvSpPr/>
          <p:nvPr/>
        </p:nvSpPr>
        <p:spPr>
          <a:xfrm>
            <a:off x="4648200" y="3124200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5791200" y="1524000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61202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0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6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5791200" y="15284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57912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69847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Straight Connector 100"/>
          <p:cNvCxnSpPr/>
          <p:nvPr/>
        </p:nvCxnSpPr>
        <p:spPr>
          <a:xfrm>
            <a:off x="5715000" y="1524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715000" y="1524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5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99" name="Rectangle 98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1" name="Rectangle 100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31543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4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482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1" name="Rectangle 100"/>
          <p:cNvSpPr/>
          <p:nvPr/>
        </p:nvSpPr>
        <p:spPr>
          <a:xfrm>
            <a:off x="4648200" y="3128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98295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Straight Connector 105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05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6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387"/>
          <a:stretch/>
        </p:blipFill>
        <p:spPr>
          <a:xfrm>
            <a:off x="0" y="11786"/>
            <a:ext cx="9144000" cy="68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69098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>
            <a:off x="5334000" y="1750367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4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3429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40541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1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99196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8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410200" y="14478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1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0600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1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410200" y="14478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6634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9" name="Straight Connector 108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73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03893"/>
              </p:ext>
            </p:extLst>
          </p:nvPr>
        </p:nvGraphicFramePr>
        <p:xfrm>
          <a:off x="304798" y="4800600"/>
          <a:ext cx="8610602" cy="7977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9" name="Straight Connector 108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9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3639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9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7620000" y="9950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5952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9950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52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</a:t>
            </a:r>
            <a:r>
              <a:rPr lang="en-US" sz="2400" dirty="0"/>
              <a:t>5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524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818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1420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5814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7526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9906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4433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0574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514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6553200" y="25818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553200" y="30301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6553200" y="3639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6553200" y="4096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3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00400" y="1371600"/>
            <a:ext cx="2667000" cy="2590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Temporal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5410200" y="3429000"/>
            <a:ext cx="2667000" cy="259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Cognitive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90600" y="3429000"/>
            <a:ext cx="26670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0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00400" y="1371600"/>
            <a:ext cx="2667000" cy="2590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Temporal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5410200" y="3429000"/>
            <a:ext cx="26670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Cognitive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90600" y="3429000"/>
            <a:ext cx="26670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20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4294967295"/>
          </p:nvPr>
        </p:nvSpPr>
        <p:spPr>
          <a:xfrm>
            <a:off x="533400" y="2285999"/>
            <a:ext cx="8229600" cy="19812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How can we reduce the </a:t>
            </a:r>
            <a:r>
              <a:rPr lang="en-US" sz="3600" dirty="0" smtClean="0"/>
              <a:t>number of operators and manage workload through better interfaces and increased autonomy?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779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05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191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905000" y="5181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764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  <a:r>
              <a:rPr lang="en-US" sz="2400" dirty="0" smtClean="0"/>
              <a:t> fired transitions</a:t>
            </a:r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191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905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29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1336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4196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133600" y="5181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9050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fired transitions</a:t>
            </a:r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4196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1336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46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622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6482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362200" y="5181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336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 fired transitions</a:t>
            </a:r>
            <a:endParaRPr lang="en-US" sz="240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46482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3622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05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5908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8768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590800" y="5181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3622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 fired transitions</a:t>
            </a:r>
            <a:endParaRPr lang="en-US" sz="240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48768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5908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56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8194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054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819400" y="5181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5908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 fired transitions</a:t>
            </a:r>
            <a:endParaRPr lang="en-US" sz="240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51054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194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15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048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334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048000" y="5181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8194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 fired transitions</a:t>
            </a:r>
            <a:endParaRPr lang="en-US" sz="240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5334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048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49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766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5626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276600" y="5181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0480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</a:t>
            </a:r>
            <a:r>
              <a:rPr lang="en-US" sz="2400" dirty="0" smtClean="0"/>
              <a:t> fired transitions</a:t>
            </a:r>
            <a:endParaRPr lang="en-US" sz="2400" dirty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55626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2766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34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00400" y="1371600"/>
            <a:ext cx="26670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Temporal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5410200" y="3429000"/>
            <a:ext cx="2667000" cy="259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Cognitive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90600" y="3429000"/>
            <a:ext cx="26670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2061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766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8288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  <a:r>
              <a:rPr lang="en-US" sz="2400" dirty="0" smtClean="0"/>
              <a:t>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32766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06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5052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0574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35052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2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Team Graph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5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338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2860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37338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45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624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5146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39624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67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191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432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191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4196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718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4196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51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482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004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6482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016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Workload in Model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620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77000" y="39668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77000" y="2900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4000" y="23666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0" y="1299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05000" y="29000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2998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57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57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48200" y="29000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981200" y="12954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81200" y="17436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81400" y="17436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81400" y="13043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81200" y="33438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33572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724400" y="28866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18332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46" name="Straight Connector 45"/>
          <p:cNvCxnSpPr>
            <a:endCxn id="45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81400" y="18377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581400" y="22815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5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57800" y="2059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3340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05000" y="25908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34290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905000" y="41910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6482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6482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60" idx="1"/>
          </p:cNvCxnSpPr>
          <p:nvPr/>
        </p:nvCxnSpPr>
        <p:spPr>
          <a:xfrm flipV="1">
            <a:off x="1905000" y="36553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24400" y="34468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24400" y="38862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3433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3659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00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00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477000" y="4193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477000" y="3966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34000" y="20574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10200" y="12954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410200" y="17481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23622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410200" y="28194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5438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5438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43800" y="23622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543800" y="25885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477000" y="36553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553200" y="2886668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553200" y="33349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553200" y="39445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53200" y="4401736"/>
            <a:ext cx="1066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768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29000" y="5410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 Active Inputs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8768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23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00400" y="1371600"/>
            <a:ext cx="26670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Temporal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5410200" y="3429000"/>
            <a:ext cx="2667000" cy="2590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Cognitive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990600" y="3429000"/>
            <a:ext cx="26670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200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7620000" y="1147465"/>
            <a:ext cx="8382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477000" y="10668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477000" y="38144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8" name="Rectangle 167"/>
          <p:cNvSpPr/>
          <p:nvPr/>
        </p:nvSpPr>
        <p:spPr>
          <a:xfrm>
            <a:off x="6477000" y="27476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66" name="Rectangle 165"/>
          <p:cNvSpPr/>
          <p:nvPr/>
        </p:nvSpPr>
        <p:spPr>
          <a:xfrm>
            <a:off x="5334000" y="22142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sp>
        <p:nvSpPr>
          <p:cNvPr id="167" name="Rectangle 166"/>
          <p:cNvSpPr/>
          <p:nvPr/>
        </p:nvSpPr>
        <p:spPr>
          <a:xfrm>
            <a:off x="5334000" y="1147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4191000" y="27432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048000" y="11430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747665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11430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11474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4196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11430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1959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5957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7293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200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7432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21291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6002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1143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29000" y="11474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11474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1143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1143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7476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7432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743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11430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5912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5912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11519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7342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191468"/>
            <a:ext cx="21336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204865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734268"/>
            <a:ext cx="16764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6808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9050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685333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21291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9072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680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373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1147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974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747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680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907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4361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2098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4384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2766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3434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4038600"/>
            <a:ext cx="457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507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281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5029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24400" y="3294464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24400" y="3733800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11474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11474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67200" y="27432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7200" y="3200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14800" y="27432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114800" y="2743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400800" y="3281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400800" y="3507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400800" y="27432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400800" y="2743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6477000" y="4040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477000" y="3814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334000" y="1905000"/>
            <a:ext cx="2286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410200" y="1143000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410200" y="1595736"/>
            <a:ext cx="2133600" cy="44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410200" y="2209800"/>
            <a:ext cx="2133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410200" y="26670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620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11430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543800" y="11430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543800" y="22098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543800" y="24361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16786"/>
              </p:ext>
            </p:extLst>
          </p:nvPr>
        </p:nvGraphicFramePr>
        <p:xfrm>
          <a:off x="304798" y="4693920"/>
          <a:ext cx="8610602" cy="1097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 flipV="1">
            <a:off x="6477000" y="35029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Workload in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6019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 Enabled Transitions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5369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Connector 118"/>
          <p:cNvCxnSpPr/>
          <p:nvPr/>
        </p:nvCxnSpPr>
        <p:spPr>
          <a:xfrm flipV="1">
            <a:off x="3048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Workload in Model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3048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09600" y="5410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Working over 5 time units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905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09600" y="57105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Nothing Fired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048000" y="1299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3048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905000" y="2893367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76" name="Rectangle 175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905000" y="4569767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81000" y="3346102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57200" y="1745902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262655" y="3879502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262655" y="3350567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295400" y="2893367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273365" y="2279302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273365" y="1750367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64770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7056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9342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1628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73914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76200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981200" y="12998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981200" y="1741436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1981200" y="2884435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1981200" y="3346102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905000" y="2055167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1905000" y="1524000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 flipV="1">
            <a:off x="1905000" y="3124200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1905000" y="28978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905000" y="2588567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51054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3340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5626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7912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0198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2484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37338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624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1910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4196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6482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8768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3622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25908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8194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0480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2766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5052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050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133600" y="4493567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05000" y="4188767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905000" y="3655367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1905000" y="510540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905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23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Workload in Model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35052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95400" y="5410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Working over 3 time units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35052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48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3048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048000" y="51054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371600" y="57105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Nothing Fired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05200" y="1299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3505200" y="18332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35052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905000" y="28956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7" name="Rectangle 126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981200" y="13043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81200" y="17436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981200" y="28866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981200" y="33438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905000" y="25908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905000" y="41910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905000" y="36576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124200" y="1752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124200" y="1295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6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219200" y="4876800"/>
            <a:ext cx="6858000" cy="1143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Discrete Event</a:t>
            </a:r>
          </a:p>
          <a:p>
            <a:pPr algn="ctr"/>
            <a:r>
              <a:rPr lang="en-US" sz="2800" dirty="0" smtClean="0"/>
              <a:t>Simulator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3957741"/>
            <a:ext cx="0" cy="919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620000" y="3957741"/>
            <a:ext cx="0" cy="923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110335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Events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7543800" y="4114800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Events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31" idx="0"/>
          </p:cNvCxnSpPr>
          <p:nvPr/>
        </p:nvCxnSpPr>
        <p:spPr>
          <a:xfrm flipV="1">
            <a:off x="4648200" y="4419600"/>
            <a:ext cx="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46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14600" y="3957741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6482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81800" y="3962400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00400" y="4034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 on 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86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Workload in Model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35052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905000" y="5410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</a:rPr>
              <a:t>Nothing Fired</a:t>
            </a:r>
            <a:endParaRPr lang="en-US" sz="2400" dirty="0">
              <a:solidFill>
                <a:srgbClr val="4F81BD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35052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191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191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3505200" y="51054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905000" y="57105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Working over 3 time units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191000" y="2900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5791200" y="18332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5791200" y="1299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1910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905000" y="28956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5791200" y="12192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29" name="Rectangle 128"/>
          <p:cNvSpPr/>
          <p:nvPr/>
        </p:nvSpPr>
        <p:spPr>
          <a:xfrm>
            <a:off x="3505200" y="12998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7150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7150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981200" y="13043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981200" y="17436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3581400" y="17481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3581400" y="12998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981200" y="33617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3505200" y="18332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59" name="Straight Connector 158"/>
          <p:cNvCxnSpPr>
            <a:endCxn id="158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581400" y="18332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581400" y="22860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58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8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905000" y="25908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905000" y="41910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905000" y="36553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124200" y="1752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124200" y="1295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715000" y="1828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715000" y="1828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 rot="10800000" flipH="1" flipV="1">
            <a:off x="3505200" y="2059633"/>
            <a:ext cx="685800" cy="1066800"/>
          </a:xfrm>
          <a:prstGeom prst="curvedConnector5">
            <a:avLst>
              <a:gd name="adj1" fmla="val -33333"/>
              <a:gd name="adj2" fmla="val 50000"/>
              <a:gd name="adj3" fmla="val 13333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9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Workload in Model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46482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514600" y="5410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</a:rPr>
              <a:t>Nothing Fired</a:t>
            </a:r>
            <a:endParaRPr lang="en-US" sz="2400" dirty="0">
              <a:solidFill>
                <a:srgbClr val="4F81BD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6482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191000" y="4724400"/>
            <a:ext cx="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191000" y="10668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514600" y="57105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Working over 2 time units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648200" y="29000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4648200" y="3433465"/>
            <a:ext cx="11430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5791200" y="18332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SAD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5791200" y="1299865"/>
            <a:ext cx="11430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648200" y="12192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191000" y="28956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7" name="Rectangle 126"/>
          <p:cNvSpPr/>
          <p:nvPr/>
        </p:nvSpPr>
        <p:spPr>
          <a:xfrm>
            <a:off x="3048000" y="12954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1905000" y="28956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5791200" y="12192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905000" y="12954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131" name="Rectangle 130"/>
          <p:cNvSpPr/>
          <p:nvPr/>
        </p:nvSpPr>
        <p:spPr>
          <a:xfrm>
            <a:off x="3505200" y="12998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905000" y="45720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1905000" y="12954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81000" y="3348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57200" y="17481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262655" y="3881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262655" y="3352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95400" y="2895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273365" y="22815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273365" y="1752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306110" y="12954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6477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705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934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162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391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620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4290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4290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715000" y="12954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715000" y="1295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1981200" y="12954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981200" y="17436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3581400" y="17481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3581400" y="12998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1981200" y="28866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981200" y="33617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505200" y="18332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60" name="Straight Connector 159"/>
          <p:cNvCxnSpPr>
            <a:endCxn id="159" idx="1"/>
          </p:cNvCxnSpPr>
          <p:nvPr/>
        </p:nvCxnSpPr>
        <p:spPr>
          <a:xfrm>
            <a:off x="1905000" y="20574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3581400" y="18332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581400" y="22860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59" idx="1"/>
          </p:cNvCxnSpPr>
          <p:nvPr/>
        </p:nvCxnSpPr>
        <p:spPr>
          <a:xfrm flipH="1" flipV="1">
            <a:off x="3505200" y="20596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9" idx="1"/>
          </p:cNvCxnSpPr>
          <p:nvPr/>
        </p:nvCxnSpPr>
        <p:spPr>
          <a:xfrm flipV="1">
            <a:off x="3505200" y="1833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1905000" y="1526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1905000" y="1299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1905000" y="3126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1905000" y="2900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905000" y="25908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105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334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562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791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19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248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733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962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191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419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648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4876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362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5908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8194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3048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276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5052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9050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133600" y="44958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905000" y="41910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905000" y="36576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971800" y="12998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971800" y="12998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1148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41148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572000" y="2895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4572000" y="2895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124200" y="13043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124200" y="1752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267200" y="2895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267200" y="3352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4648200" y="36598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648200" y="34334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715000" y="1828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5715000" y="1828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87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Resolving Non-determinism</a:t>
            </a:r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>
            <a:off x="2857059" y="2309611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accent6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4"/>
            <a:endCxn id="64" idx="4"/>
          </p:cNvCxnSpPr>
          <p:nvPr/>
        </p:nvCxnSpPr>
        <p:spPr>
          <a:xfrm>
            <a:off x="4847156" y="3989997"/>
            <a:ext cx="1945665" cy="986602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  <a:endCxn id="64" idx="2"/>
          </p:cNvCxnSpPr>
          <p:nvPr/>
        </p:nvCxnSpPr>
        <p:spPr>
          <a:xfrm>
            <a:off x="2857059" y="3989997"/>
            <a:ext cx="1945665" cy="986602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03570" y="4265888"/>
            <a:ext cx="2224601" cy="136092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28170" y="1629085"/>
            <a:ext cx="2720487" cy="2636804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828170" y="1629085"/>
            <a:ext cx="3629612" cy="263680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28170" y="2126346"/>
            <a:ext cx="4193380" cy="2139541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28170" y="1694513"/>
            <a:ext cx="4193380" cy="257137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28170" y="1629085"/>
            <a:ext cx="3099289" cy="2636803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828170" y="1629085"/>
            <a:ext cx="2431220" cy="263680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828170" y="2584351"/>
            <a:ext cx="4193380" cy="1681536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0"/>
            <a:endCxn id="64" idx="0"/>
          </p:cNvCxnSpPr>
          <p:nvPr/>
        </p:nvCxnSpPr>
        <p:spPr>
          <a:xfrm>
            <a:off x="3852108" y="2309611"/>
            <a:ext cx="1945665" cy="986602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802724" y="3296213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accent6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2400" y="5486401"/>
            <a:ext cx="3498752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1253266"/>
            <a:ext cx="2514600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Executions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4207001"/>
            <a:ext cx="2181710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72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410200" y="3352800"/>
            <a:ext cx="1676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86200" y="1752600"/>
            <a:ext cx="1524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33600" y="2590800"/>
            <a:ext cx="17526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Workload Extremes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1676400"/>
            <a:ext cx="0" cy="2514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3810000"/>
            <a:ext cx="5562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33600" y="2590800"/>
            <a:ext cx="1752600" cy="44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86200" y="1752600"/>
            <a:ext cx="0" cy="838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86200" y="1752600"/>
            <a:ext cx="152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410200" y="33528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3886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2133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Workload</a:t>
            </a:r>
            <a:endParaRPr 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410200" y="1752600"/>
            <a:ext cx="0" cy="1600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38400" y="2895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Cumulative Workload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" y="5105400"/>
            <a:ext cx="807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Find Paths that Max/Min Cumulative Workload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574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094579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Team Diagram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9695" y="1702369"/>
            <a:ext cx="7620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Parent Search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702369"/>
            <a:ext cx="1524000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867400" y="4267201"/>
            <a:ext cx="1524000" cy="1634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20" name="Rectangle 119"/>
          <p:cNvSpPr/>
          <p:nvPr/>
        </p:nvSpPr>
        <p:spPr>
          <a:xfrm>
            <a:off x="7924800" y="1702369"/>
            <a:ext cx="762000" cy="4194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UAV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3810000" y="1702369"/>
            <a:ext cx="1515068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 Operator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3810000" y="4267201"/>
            <a:ext cx="1515068" cy="162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 Operator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1752600" y="1702369"/>
            <a:ext cx="14478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Mission Manager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31695" y="19812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31695" y="26670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19812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5068" y="19812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1400" y="19812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0400" y="2667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25068" y="2667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91400" y="2667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8006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34000" y="4572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34000" y="52578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00400" y="4572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200400" y="52578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91400" y="4572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391400" y="52578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645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3528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528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5410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833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3716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5598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578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4460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05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6388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152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034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79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76962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04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3886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2800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541058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578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4460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505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6388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5034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079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76962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0342" y="35007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962400" y="37382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800" y="3653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607858" y="38906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9648" y="1434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(IDLE,[A=MM_POKE_OP],[],3,NEXT,1.0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,[A=OP_ACK_MM],[])</a:t>
            </a:r>
          </a:p>
          <a:p>
            <a:pPr marL="0" indent="0">
              <a:buNone/>
            </a:pPr>
            <a:r>
              <a:rPr lang="en-US" sz="2400" dirty="0"/>
              <a:t>(IDLE,[A=VO_POKE_OP],[],2,NEXT,1.0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X(RX_VO</a:t>
            </a:r>
            <a:r>
              <a:rPr lang="en-US" sz="2400" dirty="0"/>
              <a:t>,[A=OP_ACK_VO],[])</a:t>
            </a:r>
          </a:p>
          <a:p>
            <a:pPr marL="0" indent="0">
              <a:buNone/>
            </a:pPr>
            <a:r>
              <a:rPr lang="en-US" sz="2400" dirty="0"/>
              <a:t>(IDLE,[A=VO_POKE_OP,A=MM_POKE_OP],[],4,NEXT,1.0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,[A=OP_ACK_MM,A=OP_BUSY_VO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/>
              <a:t>(IDLE,[V!=UAV_LANDED_OP],[],1,NEXT,1.0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X(OBSERVING_OGUI</a:t>
            </a:r>
            <a:r>
              <a:rPr lang="en-US" sz="2400" dirty="0"/>
              <a:t>,[],[])</a:t>
            </a:r>
          </a:p>
          <a:p>
            <a:pPr marL="0" indent="0">
              <a:buNone/>
            </a:pPr>
            <a:r>
              <a:rPr lang="en-US" sz="2400" dirty="0"/>
              <a:t>(IDLE,[V=UAV_LANDED_OP],[],1,NEXT,1.0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X(POST_FLIGHT</a:t>
            </a:r>
            <a:r>
              <a:rPr lang="en-US" sz="2400" dirty="0"/>
              <a:t>,[D=OP_POST_FLIGHT_UAV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24864"/>
              </p:ext>
            </p:extLst>
          </p:nvPr>
        </p:nvGraphicFramePr>
        <p:xfrm>
          <a:off x="457200" y="1910080"/>
          <a:ext cx="82296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Transitions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Parent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Mission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87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84160"/>
              </p:ext>
            </p:extLst>
          </p:nvPr>
        </p:nvGraphicFramePr>
        <p:xfrm>
          <a:off x="456313" y="1066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715000" y="1066800"/>
            <a:ext cx="297091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Scenario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06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Robustness and Non-Determinism</a:t>
            </a:r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>
            <a:off x="2857059" y="2309611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4"/>
            <a:endCxn id="64" idx="4"/>
          </p:cNvCxnSpPr>
          <p:nvPr/>
        </p:nvCxnSpPr>
        <p:spPr>
          <a:xfrm>
            <a:off x="4847156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  <a:endCxn id="64" idx="2"/>
          </p:cNvCxnSpPr>
          <p:nvPr/>
        </p:nvCxnSpPr>
        <p:spPr>
          <a:xfrm>
            <a:off x="2857059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03570" y="4265888"/>
            <a:ext cx="2224601" cy="1360929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28170" y="1629085"/>
            <a:ext cx="2720487" cy="2636804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828170" y="1629085"/>
            <a:ext cx="3629612" cy="263680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28170" y="2126346"/>
            <a:ext cx="4193380" cy="2139541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28170" y="1694513"/>
            <a:ext cx="4193380" cy="257137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28170" y="1629085"/>
            <a:ext cx="3099289" cy="2636803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828170" y="1629085"/>
            <a:ext cx="2431220" cy="263680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828170" y="2584351"/>
            <a:ext cx="4193380" cy="1681536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0"/>
            <a:endCxn id="64" idx="0"/>
          </p:cNvCxnSpPr>
          <p:nvPr/>
        </p:nvCxnSpPr>
        <p:spPr>
          <a:xfrm>
            <a:off x="3852108" y="2309611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802724" y="3296213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248" y="5486401"/>
            <a:ext cx="349875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1253266"/>
            <a:ext cx="2077951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Models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4207001"/>
            <a:ext cx="218171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Role Graph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2366859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0800" y="2443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90800" y="2824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2946" y="20575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22946" y="244305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Ao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3805729"/>
            <a:ext cx="1143000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34291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90800" y="4191194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380572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</a:t>
            </a:r>
            <a:endParaRPr lang="en-US" sz="2400" dirty="0"/>
          </a:p>
        </p:txBody>
      </p:sp>
      <p:sp>
        <p:nvSpPr>
          <p:cNvPr id="53" name="Oval 52"/>
          <p:cNvSpPr/>
          <p:nvPr/>
        </p:nvSpPr>
        <p:spPr>
          <a:xfrm>
            <a:off x="4800600" y="3586059"/>
            <a:ext cx="1219200" cy="533400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39000" y="3594989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019800" y="5786735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</a:t>
            </a:r>
            <a:endParaRPr lang="en-US" dirty="0"/>
          </a:p>
        </p:txBody>
      </p:sp>
      <p:cxnSp>
        <p:nvCxnSpPr>
          <p:cNvPr id="62" name="Curved Connector 61"/>
          <p:cNvCxnSpPr>
            <a:stCxn id="53" idx="0"/>
            <a:endCxn id="65" idx="0"/>
          </p:cNvCxnSpPr>
          <p:nvPr/>
        </p:nvCxnSpPr>
        <p:spPr>
          <a:xfrm rot="16200000" flipH="1">
            <a:off x="6624935" y="2371324"/>
            <a:ext cx="8930" cy="2438400"/>
          </a:xfrm>
          <a:prstGeom prst="curvedConnector3">
            <a:avLst>
              <a:gd name="adj1" fmla="val -8892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5" idx="4"/>
            <a:endCxn id="53" idx="4"/>
          </p:cNvCxnSpPr>
          <p:nvPr/>
        </p:nvCxnSpPr>
        <p:spPr>
          <a:xfrm rot="5400000" flipH="1">
            <a:off x="6622702" y="2906957"/>
            <a:ext cx="13395" cy="2438400"/>
          </a:xfrm>
          <a:prstGeom prst="curvedConnector3">
            <a:avLst>
              <a:gd name="adj1" fmla="val -65209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7" idx="2"/>
            <a:endCxn id="53" idx="4"/>
          </p:cNvCxnSpPr>
          <p:nvPr/>
        </p:nvCxnSpPr>
        <p:spPr>
          <a:xfrm rot="10800000">
            <a:off x="5410200" y="4119460"/>
            <a:ext cx="609600" cy="19362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65" idx="4"/>
            <a:endCxn id="67" idx="6"/>
          </p:cNvCxnSpPr>
          <p:nvPr/>
        </p:nvCxnSpPr>
        <p:spPr>
          <a:xfrm rot="5400000">
            <a:off x="6582393" y="4789461"/>
            <a:ext cx="1922814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682255" y="1371600"/>
            <a:ext cx="1785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DESIRE = 10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82254" y="1295400"/>
            <a:ext cx="178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19800" y="23577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0" y="4567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4676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44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1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6235"/>
              </p:ext>
            </p:extLst>
          </p:nvPr>
        </p:nvGraphicFramePr>
        <p:xfrm>
          <a:off x="228600" y="1320579"/>
          <a:ext cx="8610602" cy="22608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97988"/>
              </p:ext>
            </p:extLst>
          </p:nvPr>
        </p:nvGraphicFramePr>
        <p:xfrm>
          <a:off x="229509" y="4191000"/>
          <a:ext cx="8610602" cy="1554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1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Straight Connector 295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05000" y="995065"/>
            <a:ext cx="914400" cy="452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595265"/>
            <a:ext cx="914400" cy="4527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25802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1905000" y="33528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05000" y="3886200"/>
            <a:ext cx="457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05000" y="1752600"/>
            <a:ext cx="457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05000" y="2286000"/>
            <a:ext cx="4572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86482"/>
      </p:ext>
    </p:extLst>
  </p:cSld>
  <p:clrMapOvr>
    <a:masterClrMapping/>
  </p:clrMapOvr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11156</TotalTime>
  <Words>2868</Words>
  <Application>Microsoft Macintosh PowerPoint</Application>
  <PresentationFormat>On-screen Show (4:3)</PresentationFormat>
  <Paragraphs>1587</Paragraphs>
  <Slides>69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C-UAS template PPT template 1</vt:lpstr>
      <vt:lpstr>UAS Role Fusion</vt:lpstr>
      <vt:lpstr>PowerPoint Presentation</vt:lpstr>
      <vt:lpstr>PowerPoint Presentation</vt:lpstr>
      <vt:lpstr>PowerPoint Presentation</vt:lpstr>
      <vt:lpstr>Directed Team Graph</vt:lpstr>
      <vt:lpstr>Discrete Event Simulator</vt:lpstr>
      <vt:lpstr>Directed Role Graph</vt:lpstr>
      <vt:lpstr>Tabular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Workload</vt:lpstr>
      <vt:lpstr>Workload</vt:lpstr>
      <vt:lpstr>Temporal Workload in Model</vt:lpstr>
      <vt:lpstr>Temporal Workload in Model</vt:lpstr>
      <vt:lpstr>Temporal Workload in Model</vt:lpstr>
      <vt:lpstr>Temporal Workload in Model</vt:lpstr>
      <vt:lpstr>Temporal Workload in Model</vt:lpstr>
      <vt:lpstr>Temporal Workload in Model</vt:lpstr>
      <vt:lpstr>Temporal Workload in Model</vt:lpstr>
      <vt:lpstr>Workload</vt:lpstr>
      <vt:lpstr>Cognitive Workload in Model</vt:lpstr>
      <vt:lpstr>Cognitive Workload in Model</vt:lpstr>
      <vt:lpstr>Cognitive Workload in Model</vt:lpstr>
      <vt:lpstr>Cognitive Workload in Model</vt:lpstr>
      <vt:lpstr>Cognitive Workload in Model</vt:lpstr>
      <vt:lpstr>Cognitive Workload in Model</vt:lpstr>
      <vt:lpstr>Cognitive Workload in Model</vt:lpstr>
      <vt:lpstr>Cognitive Workload in Model</vt:lpstr>
      <vt:lpstr>Workload</vt:lpstr>
      <vt:lpstr>Algorithmic Workload in Model</vt:lpstr>
      <vt:lpstr>Algorithmic Workload in Model</vt:lpstr>
      <vt:lpstr>Algorithmic Workload in Model</vt:lpstr>
      <vt:lpstr>Algorithmic Workload in Model</vt:lpstr>
      <vt:lpstr>Algorithmic Workload in Model</vt:lpstr>
      <vt:lpstr>Resolving Non-determinism</vt:lpstr>
      <vt:lpstr>Finding Workload Extremes</vt:lpstr>
      <vt:lpstr>Workload Related Measurements</vt:lpstr>
      <vt:lpstr>UAS Team Diagram</vt:lpstr>
      <vt:lpstr>Operator Actor</vt:lpstr>
      <vt:lpstr>Model Statistics</vt:lpstr>
      <vt:lpstr>Workload Related Measurements</vt:lpstr>
      <vt:lpstr>Robustness and Non-Determinism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Eric Mercer</cp:lastModifiedBy>
  <cp:revision>198</cp:revision>
  <dcterms:created xsi:type="dcterms:W3CDTF">2011-06-18T17:31:48Z</dcterms:created>
  <dcterms:modified xsi:type="dcterms:W3CDTF">2014-03-22T20:11:45Z</dcterms:modified>
</cp:coreProperties>
</file>