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66" r:id="rId17"/>
    <p:sldId id="273" r:id="rId18"/>
    <p:sldId id="274" r:id="rId19"/>
    <p:sldId id="275" r:id="rId20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288"/>
    <a:srgbClr val="D8D8D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408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17.10.2018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17.10.2018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50800" y="5927411"/>
            <a:ext cx="51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 err="1"/>
              <a:t>titel</a:t>
            </a:r>
            <a:r>
              <a:rPr lang="de-AT" noProof="0" dirty="0"/>
              <a:t>, 3 kleine </a:t>
            </a:r>
            <a:r>
              <a:rPr lang="de-AT" noProof="0" dirty="0" err="1"/>
              <a:t>bilder</a:t>
            </a:r>
            <a:r>
              <a:rPr lang="de-AT" noProof="0" dirty="0"/>
              <a:t> und </a:t>
            </a:r>
            <a:r>
              <a:rPr lang="de-AT" noProof="0" dirty="0" err="1"/>
              <a:t>text</a:t>
            </a:r>
            <a:endParaRPr lang="de-AT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7809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49322" y="3309042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49322" y="4834936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hteck 13"/>
          <p:cNvSpPr/>
          <p:nvPr userDrawn="1"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schmales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8467"/>
            <a:ext cx="2418223" cy="44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ßes Image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imagebild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Formeln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598864" y="1775981"/>
            <a:ext cx="5940000" cy="417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98864" y="5948381"/>
            <a:ext cx="5940000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49322" y="1785900"/>
            <a:ext cx="7935578" cy="41724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9322" y="5958300"/>
            <a:ext cx="7935578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633345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633345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ein danke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www.jku.at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95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7960" y="216000"/>
            <a:ext cx="8708080" cy="64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4971" y="551477"/>
            <a:ext cx="7938000" cy="1943630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045" y="3879265"/>
            <a:ext cx="7926926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5957925" y="5472268"/>
            <a:ext cx="1385047" cy="7704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05" y="5191200"/>
            <a:ext cx="2115244" cy="12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</p:spPr>
      </p:pic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181509" y="2623322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5539" y="5468397"/>
            <a:ext cx="1057432" cy="7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792414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Thema.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793800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AT" noProof="0" dirty="0"/>
              <a:t>Platz für 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80551" y="3543300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317648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1936933"/>
            <a:ext cx="7938000" cy="470091"/>
          </a:xfrm>
        </p:spPr>
        <p:txBody>
          <a:bodyPr/>
          <a:lstStyle>
            <a:lvl1pPr>
              <a:defRPr/>
            </a:lvl1pPr>
          </a:lstStyle>
          <a:p>
            <a:r>
              <a:rPr lang="de-AT" noProof="0" dirty="0"/>
              <a:t>In Kooperation mit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852000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443236" y="2672237"/>
            <a:ext cx="1440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7039492" y="2672237"/>
            <a:ext cx="1440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6621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271800" y="26712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3852000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5443236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7039492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656621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271800" y="42714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9322" y="1779938"/>
            <a:ext cx="7938000" cy="4424400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000"/>
              </a:spcBef>
              <a:buFontTx/>
              <a:buNone/>
              <a:defRPr lang="de-AT" sz="17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/>
            </a:lvl2pPr>
          </a:lstStyle>
          <a:p>
            <a:pPr lvl="0"/>
            <a:r>
              <a:rPr lang="de-AT" noProof="0" dirty="0"/>
              <a:t>Kapitel 1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2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3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49322" y="651700"/>
            <a:ext cx="7938194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/>
              <a:t>Platz für</a:t>
            </a:r>
            <a:br>
              <a:rPr lang="de-DE" noProof="0" dirty="0"/>
            </a:br>
            <a:r>
              <a:rPr lang="de-DE" noProof="0" dirty="0"/>
              <a:t>EINE ÜBERSICHT / AGENDA</a:t>
            </a:r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8268" y="5927411"/>
            <a:ext cx="7925378" cy="278642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DFB297D7-21D1-0549-A74D-BD03213304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150016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2FCA2C60-3929-1D49-B29C-C60A97789EE3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vergleich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4693116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AT" noProof="0" dirty="0"/>
              <a:t>TitelmUsterformat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AT" noProof="0" dirty="0"/>
              <a:t>Textmasterformat bearbeiten</a:t>
            </a:r>
          </a:p>
          <a:p>
            <a:pPr lvl="1"/>
            <a:r>
              <a:rPr lang="de-AT" noProof="0" dirty="0"/>
              <a:t>Zweite Ebene</a:t>
            </a:r>
          </a:p>
          <a:p>
            <a:pPr lvl="2"/>
            <a:r>
              <a:rPr lang="de-AT" noProof="0" dirty="0"/>
              <a:t>Dritte Ebene</a:t>
            </a:r>
          </a:p>
          <a:p>
            <a:pPr lvl="3"/>
            <a:r>
              <a:rPr lang="de-AT" noProof="0" dirty="0"/>
              <a:t>Vierte Ebene</a:t>
            </a:r>
          </a:p>
          <a:p>
            <a:pPr lvl="4"/>
            <a:r>
              <a:rPr lang="de-AT" noProof="0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noProof="0" dirty="0"/>
              <a:t>Platz für Autor und LVA-Nummer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977D763E-6462-E748-A364-8301CFB7D35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91" t="9873" r="13244" b="34352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68" r:id="rId3"/>
    <p:sldLayoutId id="2147483661" r:id="rId4"/>
    <p:sldLayoutId id="2147483669" r:id="rId5"/>
    <p:sldLayoutId id="2147483670" r:id="rId6"/>
    <p:sldLayoutId id="2147483662" r:id="rId7"/>
    <p:sldLayoutId id="2147483681" r:id="rId8"/>
    <p:sldLayoutId id="2147483664" r:id="rId9"/>
    <p:sldLayoutId id="2147483683" r:id="rId10"/>
    <p:sldLayoutId id="2147483684" r:id="rId11"/>
    <p:sldLayoutId id="2147483675" r:id="rId12"/>
    <p:sldLayoutId id="2147483674" r:id="rId13"/>
    <p:sldLayoutId id="2147483666" r:id="rId14"/>
    <p:sldLayoutId id="2147483672" r:id="rId15"/>
    <p:sldLayoutId id="2147483673" r:id="rId16"/>
    <p:sldLayoutId id="2147483680" r:id="rId17"/>
  </p:sldLayoutIdLst>
  <p:hf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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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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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4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AB6E647C-B3AC-4920-9CF3-08BC99565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30" y="4996184"/>
            <a:ext cx="7924140" cy="1130301"/>
          </a:xfrm>
        </p:spPr>
        <p:txBody>
          <a:bodyPr/>
          <a:lstStyle/>
          <a:p>
            <a:r>
              <a:rPr lang="de-AT" b="1" dirty="0"/>
              <a:t>Teammitglieder:</a:t>
            </a:r>
            <a:endParaRPr lang="de-AT" dirty="0"/>
          </a:p>
          <a:p>
            <a:r>
              <a:rPr lang="de-AT" dirty="0"/>
              <a:t>k01607605, </a:t>
            </a:r>
            <a:r>
              <a:rPr lang="de-AT" dirty="0" err="1"/>
              <a:t>Aistleithner</a:t>
            </a:r>
            <a:r>
              <a:rPr lang="de-AT" dirty="0"/>
              <a:t> Andrea	k01256561, </a:t>
            </a:r>
            <a:r>
              <a:rPr lang="de-AT" dirty="0" err="1"/>
              <a:t>Dusanic</a:t>
            </a:r>
            <a:r>
              <a:rPr lang="de-AT" dirty="0"/>
              <a:t> Maja</a:t>
            </a:r>
          </a:p>
          <a:p>
            <a:r>
              <a:rPr lang="de-AT" dirty="0"/>
              <a:t>k01356577, </a:t>
            </a:r>
            <a:r>
              <a:rPr lang="de-AT" dirty="0" err="1"/>
              <a:t>Teuchtmann</a:t>
            </a:r>
            <a:r>
              <a:rPr lang="de-AT" dirty="0"/>
              <a:t> Alexander	k01356229, Tomic Milos</a:t>
            </a:r>
          </a:p>
          <a:p>
            <a:endParaRPr lang="de-AT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D883D20-2CB3-401C-B78A-67DAB5AD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 Data &amp; Knowledge Engineering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C89638-D333-4962-B13E-BDDCA2936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cap="all" dirty="0"/>
              <a:t>Anforderungsanalyse</a:t>
            </a:r>
          </a:p>
          <a:p>
            <a:r>
              <a:rPr lang="de-AT" dirty="0"/>
              <a:t>Team 2</a:t>
            </a:r>
          </a:p>
        </p:txBody>
      </p:sp>
    </p:spTree>
    <p:extLst>
      <p:ext uri="{BB962C8B-B14F-4D97-AF65-F5344CB8AC3E}">
        <p14:creationId xmlns:p14="http://schemas.microsoft.com/office/powerpoint/2010/main" val="796489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49D3D-72A6-46C0-A5F2-D4011952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4.2 </a:t>
            </a:r>
            <a:r>
              <a:rPr lang="de-AT" dirty="0" err="1"/>
              <a:t>Functional</a:t>
            </a:r>
            <a:r>
              <a:rPr lang="de-AT" dirty="0"/>
              <a:t> </a:t>
            </a:r>
            <a:r>
              <a:rPr lang="de-AT" dirty="0" err="1"/>
              <a:t>Requirements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361D74-B561-4D20-886C-A31F4D74357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E77A450-8A9E-4B98-B6A4-FC6853F36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38" y="1121048"/>
            <a:ext cx="7925378" cy="4150016"/>
          </a:xfrm>
        </p:spPr>
        <p:txBody>
          <a:bodyPr/>
          <a:lstStyle/>
          <a:p>
            <a:r>
              <a:rPr lang="de-AT" b="1" dirty="0"/>
              <a:t>4.2.4 </a:t>
            </a:r>
            <a:r>
              <a:rPr lang="de-AT" b="1" dirty="0" err="1"/>
              <a:t>Functional</a:t>
            </a:r>
            <a:r>
              <a:rPr lang="de-AT" b="1" dirty="0"/>
              <a:t> </a:t>
            </a:r>
            <a:r>
              <a:rPr lang="de-AT" b="1" dirty="0" err="1"/>
              <a:t>Requirement</a:t>
            </a:r>
            <a:r>
              <a:rPr lang="de-AT" b="1" dirty="0"/>
              <a:t> 4</a:t>
            </a:r>
          </a:p>
          <a:p>
            <a:endParaRPr lang="de-AT" b="1" dirty="0"/>
          </a:p>
          <a:p>
            <a:endParaRPr lang="de-AT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AA9BCAB-2614-4877-B148-FC5F7B13B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781744"/>
              </p:ext>
            </p:extLst>
          </p:nvPr>
        </p:nvGraphicFramePr>
        <p:xfrm>
          <a:off x="972000" y="1586936"/>
          <a:ext cx="7200000" cy="51530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846997474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4222015817"/>
                    </a:ext>
                  </a:extLst>
                </a:gridCol>
              </a:tblGrid>
              <a:tr h="27902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Bezeichnung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Durchführung Performancetest Inheritance Single-Inheritance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extLst>
                  <a:ext uri="{0D108BD9-81ED-4DB2-BD59-A6C34878D82A}">
                    <a16:rowId xmlns:a16="http://schemas.microsoft.com/office/drawing/2014/main" val="437240723"/>
                  </a:ext>
                </a:extLst>
              </a:tr>
              <a:tr h="42457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Beschreibung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Es wird ein Test zur Evaluierung der Performance der Durchführung von Inheritance Single-Inheritance durchgeführt.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extLst>
                  <a:ext uri="{0D108BD9-81ED-4DB2-BD59-A6C34878D82A}">
                    <a16:rowId xmlns:a16="http://schemas.microsoft.com/office/drawing/2014/main" val="2356874606"/>
                  </a:ext>
                </a:extLst>
              </a:tr>
              <a:tr h="13347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Anforderungen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need to have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extLst>
                  <a:ext uri="{0D108BD9-81ED-4DB2-BD59-A6C34878D82A}">
                    <a16:rowId xmlns:a16="http://schemas.microsoft.com/office/drawing/2014/main" val="2487369076"/>
                  </a:ext>
                </a:extLst>
              </a:tr>
              <a:tr h="71567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Input Werte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 dirty="0">
                          <a:effectLst/>
                        </a:rPr>
                        <a:t>Anzahl der zu generierenden Regeln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 dirty="0">
                          <a:effectLst/>
                        </a:rPr>
                        <a:t>Anzahl der zu generierenden Fakten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 dirty="0">
                          <a:effectLst/>
                        </a:rPr>
                        <a:t>Anzahl der Testdurchläufe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 dirty="0">
                          <a:effectLst/>
                        </a:rPr>
                        <a:t>Anzahl der Wiederholungen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 dirty="0">
                          <a:effectLst/>
                        </a:rPr>
                        <a:t>Information über Single </a:t>
                      </a:r>
                      <a:r>
                        <a:rPr lang="de-AT" sz="800" dirty="0" err="1">
                          <a:effectLst/>
                        </a:rPr>
                        <a:t>Inheritance</a:t>
                      </a:r>
                      <a:endParaRPr lang="de-AT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extLst>
                  <a:ext uri="{0D108BD9-81ED-4DB2-BD59-A6C34878D82A}">
                    <a16:rowId xmlns:a16="http://schemas.microsoft.com/office/drawing/2014/main" val="244613516"/>
                  </a:ext>
                </a:extLst>
              </a:tr>
              <a:tr h="246229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Operationsschritte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zu generierenden Regeln wird an den Datengenerator Inheritance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zu generierenden Fakten wird an den Datengenerator CBR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Information über Single Inheritance wird an den Datengenerator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Testdaten werden vom Datengenerator erzeugt.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Testdaten werden über die Vadalog Schnittstelle an Vadalog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Testdurchläufe wird über die Vadalog Schnittstelle an Vadalog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Wiederholungen wird über die Vadalog Schnittstelle an Vadalog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Vadalog führt die Testdaten aus.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Startzeit des Tests wird gespeichert.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Endzeit des Tests wird gespeichert. 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extLst>
                  <a:ext uri="{0D108BD9-81ED-4DB2-BD59-A6C34878D82A}">
                    <a16:rowId xmlns:a16="http://schemas.microsoft.com/office/drawing/2014/main" val="11456156"/>
                  </a:ext>
                </a:extLst>
              </a:tr>
              <a:tr h="27902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Output Werte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Startzeit des Tests. 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Endzeit des Tests.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extLst>
                  <a:ext uri="{0D108BD9-81ED-4DB2-BD59-A6C34878D82A}">
                    <a16:rowId xmlns:a16="http://schemas.microsoft.com/office/drawing/2014/main" val="3648906560"/>
                  </a:ext>
                </a:extLst>
              </a:tr>
              <a:tr h="13347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Fehlverhalten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</a:rPr>
                        <a:t> </a:t>
                      </a:r>
                      <a:endParaRPr lang="de-AT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extLst>
                  <a:ext uri="{0D108BD9-81ED-4DB2-BD59-A6C34878D82A}">
                    <a16:rowId xmlns:a16="http://schemas.microsoft.com/office/drawing/2014/main" val="31730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712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49D3D-72A6-46C0-A5F2-D4011952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4.2 </a:t>
            </a:r>
            <a:r>
              <a:rPr lang="de-AT" dirty="0" err="1"/>
              <a:t>Functional</a:t>
            </a:r>
            <a:r>
              <a:rPr lang="de-AT" dirty="0"/>
              <a:t> </a:t>
            </a:r>
            <a:r>
              <a:rPr lang="de-AT" dirty="0" err="1"/>
              <a:t>Requirements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361D74-B561-4D20-886C-A31F4D74357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E77A450-8A9E-4B98-B6A4-FC6853F36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38" y="1121048"/>
            <a:ext cx="7925378" cy="4150016"/>
          </a:xfrm>
        </p:spPr>
        <p:txBody>
          <a:bodyPr/>
          <a:lstStyle/>
          <a:p>
            <a:r>
              <a:rPr lang="de-AT" b="1" dirty="0"/>
              <a:t>4.2.5 </a:t>
            </a:r>
            <a:r>
              <a:rPr lang="de-AT" b="1" dirty="0" err="1"/>
              <a:t>Functional</a:t>
            </a:r>
            <a:r>
              <a:rPr lang="de-AT" b="1" dirty="0"/>
              <a:t> </a:t>
            </a:r>
            <a:r>
              <a:rPr lang="de-AT" b="1" dirty="0" err="1"/>
              <a:t>Requirement</a:t>
            </a:r>
            <a:r>
              <a:rPr lang="de-AT" b="1" dirty="0"/>
              <a:t> 5</a:t>
            </a:r>
          </a:p>
          <a:p>
            <a:endParaRPr lang="de-AT" b="1" dirty="0"/>
          </a:p>
          <a:p>
            <a:endParaRPr lang="de-AT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1B07C483-A461-40C9-A925-31E4E2B8F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272530"/>
              </p:ext>
            </p:extLst>
          </p:nvPr>
        </p:nvGraphicFramePr>
        <p:xfrm>
          <a:off x="972000" y="1586936"/>
          <a:ext cx="7200000" cy="51530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1467139238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1021457633"/>
                    </a:ext>
                  </a:extLst>
                </a:gridCol>
              </a:tblGrid>
              <a:tr h="27902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Bezeichnung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Durchführung Performancetest Inheritance Multi-Inheritance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extLst>
                  <a:ext uri="{0D108BD9-81ED-4DB2-BD59-A6C34878D82A}">
                    <a16:rowId xmlns:a16="http://schemas.microsoft.com/office/drawing/2014/main" val="2440724438"/>
                  </a:ext>
                </a:extLst>
              </a:tr>
              <a:tr h="42457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Beschreibung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Es wird ein Test zur Evaluierung der Performance der Durchführung von Inheritance Multi-Inheritance durchgeführt.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extLst>
                  <a:ext uri="{0D108BD9-81ED-4DB2-BD59-A6C34878D82A}">
                    <a16:rowId xmlns:a16="http://schemas.microsoft.com/office/drawing/2014/main" val="2817608713"/>
                  </a:ext>
                </a:extLst>
              </a:tr>
              <a:tr h="13347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Anforderungen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need to have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extLst>
                  <a:ext uri="{0D108BD9-81ED-4DB2-BD59-A6C34878D82A}">
                    <a16:rowId xmlns:a16="http://schemas.microsoft.com/office/drawing/2014/main" val="270843234"/>
                  </a:ext>
                </a:extLst>
              </a:tr>
              <a:tr h="71567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Input Werte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Anzahl der zu generierenden Regeln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Anzahl der zu generierenden Fakten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Anzahl der Testdurchläufe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Anzahl der Wiederholungen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Information über Multi Inheritance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extLst>
                  <a:ext uri="{0D108BD9-81ED-4DB2-BD59-A6C34878D82A}">
                    <a16:rowId xmlns:a16="http://schemas.microsoft.com/office/drawing/2014/main" val="30276574"/>
                  </a:ext>
                </a:extLst>
              </a:tr>
              <a:tr h="246229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Operationsschritte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zu generierenden Regeln wird an den Datengenerator Inheritance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zu generierenden Fakten wird an den Datengenerator CBR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Information über Multi Inheritance wird an den Datengenerator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Testdaten werden vom Datengenerator erzeugt.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Testdaten werden über die Vadalog Schnittstelle an Vadalog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Testdurchläufe wird über die Vadalog Schnittstelle an Vadalog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Wiederholungen wird über die Vadalog Schnittstelle an Vadalog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Vadalog führt die Testdaten aus.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Startzeit des Tests wird gespeichert.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Endzeit des Tests wird gespeichert.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extLst>
                  <a:ext uri="{0D108BD9-81ED-4DB2-BD59-A6C34878D82A}">
                    <a16:rowId xmlns:a16="http://schemas.microsoft.com/office/drawing/2014/main" val="3313843617"/>
                  </a:ext>
                </a:extLst>
              </a:tr>
              <a:tr h="27902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Output Werte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Startzeit des Tests. 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Endzeit des Tests.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extLst>
                  <a:ext uri="{0D108BD9-81ED-4DB2-BD59-A6C34878D82A}">
                    <a16:rowId xmlns:a16="http://schemas.microsoft.com/office/drawing/2014/main" val="3943976697"/>
                  </a:ext>
                </a:extLst>
              </a:tr>
              <a:tr h="13347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Fehlverhalten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</a:rPr>
                        <a:t> </a:t>
                      </a:r>
                      <a:endParaRPr lang="de-AT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99" marR="52399" marT="0" marB="0"/>
                </a:tc>
                <a:extLst>
                  <a:ext uri="{0D108BD9-81ED-4DB2-BD59-A6C34878D82A}">
                    <a16:rowId xmlns:a16="http://schemas.microsoft.com/office/drawing/2014/main" val="2691565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019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49D3D-72A6-46C0-A5F2-D4011952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4.2 </a:t>
            </a:r>
            <a:r>
              <a:rPr lang="de-AT" dirty="0" err="1"/>
              <a:t>Functional</a:t>
            </a:r>
            <a:r>
              <a:rPr lang="de-AT" dirty="0"/>
              <a:t> </a:t>
            </a:r>
            <a:r>
              <a:rPr lang="de-AT" dirty="0" err="1"/>
              <a:t>Requirements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361D74-B561-4D20-886C-A31F4D74357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E77A450-8A9E-4B98-B6A4-FC6853F36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38" y="1121048"/>
            <a:ext cx="7925378" cy="4150016"/>
          </a:xfrm>
        </p:spPr>
        <p:txBody>
          <a:bodyPr/>
          <a:lstStyle/>
          <a:p>
            <a:r>
              <a:rPr lang="de-AT" b="1" dirty="0"/>
              <a:t>4.2.6 </a:t>
            </a:r>
            <a:r>
              <a:rPr lang="de-AT" b="1" dirty="0" err="1"/>
              <a:t>Functional</a:t>
            </a:r>
            <a:r>
              <a:rPr lang="de-AT" b="1" dirty="0"/>
              <a:t> </a:t>
            </a:r>
            <a:r>
              <a:rPr lang="de-AT" b="1" dirty="0" err="1"/>
              <a:t>Requirement</a:t>
            </a:r>
            <a:r>
              <a:rPr lang="de-AT" b="1" dirty="0"/>
              <a:t> 6</a:t>
            </a:r>
          </a:p>
          <a:p>
            <a:endParaRPr lang="de-AT" b="1" dirty="0"/>
          </a:p>
          <a:p>
            <a:endParaRPr lang="de-AT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186DE3E-5689-48B1-B4B6-216145C55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281335"/>
              </p:ext>
            </p:extLst>
          </p:nvPr>
        </p:nvGraphicFramePr>
        <p:xfrm>
          <a:off x="972000" y="1586936"/>
          <a:ext cx="7200000" cy="52715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1155068450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3030610891"/>
                    </a:ext>
                  </a:extLst>
                </a:gridCol>
              </a:tblGrid>
              <a:tr h="41106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Bezeichnung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</a:rPr>
                        <a:t>Durchführung Performancetest </a:t>
                      </a:r>
                      <a:r>
                        <a:rPr lang="de-AT" sz="800" dirty="0" err="1">
                          <a:effectLst/>
                        </a:rPr>
                        <a:t>Inheritance</a:t>
                      </a:r>
                      <a:r>
                        <a:rPr lang="de-AT" sz="800" dirty="0">
                          <a:effectLst/>
                        </a:rPr>
                        <a:t> mit Modifikation  </a:t>
                      </a:r>
                      <a:endParaRPr lang="de-AT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1416979515"/>
                  </a:ext>
                </a:extLst>
              </a:tr>
              <a:tr h="41106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Beschreibung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Es wird ein Test zur Evaluierung der Performance der Durchführung von Inheritance mit Modifikation durchgeführt.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3969549720"/>
                  </a:ext>
                </a:extLst>
              </a:tr>
              <a:tr h="12922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Anforderungen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need to have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4167675400"/>
                  </a:ext>
                </a:extLst>
              </a:tr>
              <a:tr h="69289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Input Werte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Anzahl der zu generierenden Regeln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Anzahl der zu generierenden Fakten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Anzahl der Testdurchläufe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Anzahl der Wiederholungen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Information über Modifikation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1768081069"/>
                  </a:ext>
                </a:extLst>
              </a:tr>
              <a:tr h="2383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Operationsschritte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zu generierenden Regeln wird an den Datengenerator Inheritance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zu generierenden Fakten wird an den Datengenerator CBR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Information über die Modifikation wird an den Datengenerator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Testdaten werden vom Datengenerator erzeugt.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Testdaten werden über die Vadalog Schnittstelle an Vadalog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Testdurchläufe wird über die Vadalog Schnittstelle an Vadalog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Wiederholungen wird über die Vadalog Schnittstelle an Vadalog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Vadalog führt die Testdaten aus.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Startzeit des Tests wird gespeichert.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Endzeit des Tests wird gespeichert.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742178648"/>
                  </a:ext>
                </a:extLst>
              </a:tr>
              <a:tr h="270142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Output Werte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Startzeit des Tests. 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Endzeit des Tests.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3614091658"/>
                  </a:ext>
                </a:extLst>
              </a:tr>
              <a:tr h="12922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Fehlverhalten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</a:rPr>
                        <a:t> </a:t>
                      </a:r>
                      <a:endParaRPr lang="de-AT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3468466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609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49D3D-72A6-46C0-A5F2-D4011952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4.2 </a:t>
            </a:r>
            <a:r>
              <a:rPr lang="de-AT" dirty="0" err="1"/>
              <a:t>Functional</a:t>
            </a:r>
            <a:r>
              <a:rPr lang="de-AT" dirty="0"/>
              <a:t> </a:t>
            </a:r>
            <a:r>
              <a:rPr lang="de-AT" dirty="0" err="1"/>
              <a:t>Requirements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361D74-B561-4D20-886C-A31F4D74357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E77A450-8A9E-4B98-B6A4-FC6853F36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38" y="1121048"/>
            <a:ext cx="7925378" cy="4150016"/>
          </a:xfrm>
        </p:spPr>
        <p:txBody>
          <a:bodyPr/>
          <a:lstStyle/>
          <a:p>
            <a:r>
              <a:rPr lang="de-AT" b="1" dirty="0"/>
              <a:t>4.2.7 </a:t>
            </a:r>
            <a:r>
              <a:rPr lang="de-AT" b="1" dirty="0" err="1"/>
              <a:t>Functional</a:t>
            </a:r>
            <a:r>
              <a:rPr lang="de-AT" b="1" dirty="0"/>
              <a:t> </a:t>
            </a:r>
            <a:r>
              <a:rPr lang="de-AT" b="1" dirty="0" err="1"/>
              <a:t>Requirement</a:t>
            </a:r>
            <a:r>
              <a:rPr lang="de-AT" b="1" dirty="0"/>
              <a:t> 7</a:t>
            </a:r>
          </a:p>
          <a:p>
            <a:endParaRPr lang="de-AT" b="1" dirty="0"/>
          </a:p>
          <a:p>
            <a:endParaRPr lang="de-AT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FB136AA0-0A6F-4716-96F4-AC2E9390A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989300"/>
              </p:ext>
            </p:extLst>
          </p:nvPr>
        </p:nvGraphicFramePr>
        <p:xfrm>
          <a:off x="924827" y="1586433"/>
          <a:ext cx="7200000" cy="52715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369772250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503234139"/>
                    </a:ext>
                  </a:extLst>
                </a:gridCol>
              </a:tblGrid>
              <a:tr h="41106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Bezeichnung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Durchführung Performancetest Inheritance ohne Modifikation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 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3568656630"/>
                  </a:ext>
                </a:extLst>
              </a:tr>
              <a:tr h="41106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Beschreibung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Es wird ein Test zur Evaluierung der Performance der Durchführung von Inheritance ohne Modifikation durchgeführt.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3411449427"/>
                  </a:ext>
                </a:extLst>
              </a:tr>
              <a:tr h="12922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Anforderungen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need to have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1687368534"/>
                  </a:ext>
                </a:extLst>
              </a:tr>
              <a:tr h="69289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Input Werte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Anzahl der zu generierenden Regeln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Anzahl der zu generierenden Fakten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Anzahl der Testdurchläufe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Anzahl der Wiederholungen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Information über Modifikation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850100946"/>
                  </a:ext>
                </a:extLst>
              </a:tr>
              <a:tr h="2383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Operationsschritte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zu generierenden Regeln wird an den Datengenerator Inheritance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zu generierenden Fakten wird an den Datengenerator CBR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Information über die Modifikation wird an den Datengenerator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Testdaten werden vom Datengenerator erzeugt.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Testdaten werden über die Vadalog Schnittstelle an Vadalog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Testdurchläufe wird über die Vadalog Schnittstelle an Vadalog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Wiederholungen wird über die Vadalog Schnittstelle an Vadalog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Vadalog führt die Testdaten aus.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Startzeit des Tests wird gespeichert.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Endzeit des Tests wird gespeichert.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2465480796"/>
                  </a:ext>
                </a:extLst>
              </a:tr>
              <a:tr h="270142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Output Werte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Startzeit des Tests. 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Endzeit des Tests.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271836896"/>
                  </a:ext>
                </a:extLst>
              </a:tr>
              <a:tr h="12922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Fehlverhalten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</a:rPr>
                        <a:t> </a:t>
                      </a:r>
                      <a:endParaRPr lang="de-AT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1883602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315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49D3D-72A6-46C0-A5F2-D4011952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4.2 </a:t>
            </a:r>
            <a:r>
              <a:rPr lang="de-AT" dirty="0" err="1"/>
              <a:t>Functional</a:t>
            </a:r>
            <a:r>
              <a:rPr lang="de-AT" dirty="0"/>
              <a:t> </a:t>
            </a:r>
            <a:r>
              <a:rPr lang="de-AT" dirty="0" err="1"/>
              <a:t>Requirements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361D74-B561-4D20-886C-A31F4D74357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E77A450-8A9E-4B98-B6A4-FC6853F36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38" y="1121048"/>
            <a:ext cx="7925378" cy="4150016"/>
          </a:xfrm>
        </p:spPr>
        <p:txBody>
          <a:bodyPr/>
          <a:lstStyle/>
          <a:p>
            <a:r>
              <a:rPr lang="de-AT" b="1" dirty="0"/>
              <a:t>4.2.8 </a:t>
            </a:r>
            <a:r>
              <a:rPr lang="de-AT" b="1" dirty="0" err="1"/>
              <a:t>Functional</a:t>
            </a:r>
            <a:r>
              <a:rPr lang="de-AT" b="1" dirty="0"/>
              <a:t> </a:t>
            </a:r>
            <a:r>
              <a:rPr lang="de-AT" b="1" dirty="0" err="1"/>
              <a:t>Requirement</a:t>
            </a:r>
            <a:r>
              <a:rPr lang="de-AT" b="1" dirty="0"/>
              <a:t> 8</a:t>
            </a:r>
          </a:p>
          <a:p>
            <a:endParaRPr lang="de-AT" b="1" dirty="0"/>
          </a:p>
          <a:p>
            <a:endParaRPr lang="de-AT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22B115F-3BC0-4932-AECE-8B5E6DA6E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38391"/>
              </p:ext>
            </p:extLst>
          </p:nvPr>
        </p:nvGraphicFramePr>
        <p:xfrm>
          <a:off x="972000" y="1586936"/>
          <a:ext cx="7200000" cy="50810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1743334698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134577087"/>
                    </a:ext>
                  </a:extLst>
                </a:gridCol>
              </a:tblGrid>
              <a:tr h="41106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Bezeichnung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Durchführung Performancetest Inheritance mit Restrictions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 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1543747181"/>
                  </a:ext>
                </a:extLst>
              </a:tr>
              <a:tr h="41106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Beschreibung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Es wird ein Test zur Evaluierung der Performance der Durchführung von Inheritance mit Restrictions durchgeführt.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2463583758"/>
                  </a:ext>
                </a:extLst>
              </a:tr>
              <a:tr h="12922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Anforderungen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need to have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2357870492"/>
                  </a:ext>
                </a:extLst>
              </a:tr>
              <a:tr h="69289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Input Werte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Anzahl der zu generierenden Regeln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Anzahl der zu generierenden Fakten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Anzahl der Testdurchläufe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Anzahl der Wiederholungen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Information über Restrictions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817980643"/>
                  </a:ext>
                </a:extLst>
              </a:tr>
              <a:tr h="2383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Operationsschritte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zu generierenden Regeln wird an den Datengenerator Inheritance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zu generierenden Fakten wird an den Datengenerator CBR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Information über die Restrictions wird an den Datengenerator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Testdaten werden vom Datengenerator erzeugt.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Testdaten werden über die Vadalog Schnittstelle an Vadalog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Testdurchläufe wird über die Vadalog Schnittstelle an Vadalog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Wiederholungen wird über die Vadalog Schnittstelle an Vadalog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Vadalog führt die Testdaten aus.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Startzeit des Tests wird gespeichert.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Endzeit des Tests wird gespeichert.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2639910060"/>
                  </a:ext>
                </a:extLst>
              </a:tr>
              <a:tr h="270142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Output Werte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Startzeit des Tests. 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Endzeit des Tests.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3639412880"/>
                  </a:ext>
                </a:extLst>
              </a:tr>
              <a:tr h="12922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Fehlverhalten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</a:rPr>
                        <a:t> </a:t>
                      </a:r>
                      <a:endParaRPr lang="de-AT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3065450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262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49D3D-72A6-46C0-A5F2-D4011952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4.2 </a:t>
            </a:r>
            <a:r>
              <a:rPr lang="de-AT" dirty="0" err="1"/>
              <a:t>Functional</a:t>
            </a:r>
            <a:r>
              <a:rPr lang="de-AT" dirty="0"/>
              <a:t> </a:t>
            </a:r>
            <a:r>
              <a:rPr lang="de-AT" dirty="0" err="1"/>
              <a:t>Requirements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361D74-B561-4D20-886C-A31F4D74357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E77A450-8A9E-4B98-B6A4-FC6853F36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38" y="1121048"/>
            <a:ext cx="7925378" cy="4150016"/>
          </a:xfrm>
        </p:spPr>
        <p:txBody>
          <a:bodyPr/>
          <a:lstStyle/>
          <a:p>
            <a:r>
              <a:rPr lang="de-AT" b="1" dirty="0"/>
              <a:t>4.2.9 </a:t>
            </a:r>
            <a:r>
              <a:rPr lang="de-AT" b="1" dirty="0" err="1"/>
              <a:t>Functional</a:t>
            </a:r>
            <a:r>
              <a:rPr lang="de-AT" b="1" dirty="0"/>
              <a:t> </a:t>
            </a:r>
            <a:r>
              <a:rPr lang="de-AT" b="1" dirty="0" err="1"/>
              <a:t>Requirement</a:t>
            </a:r>
            <a:r>
              <a:rPr lang="de-AT" b="1" dirty="0"/>
              <a:t> 9</a:t>
            </a:r>
          </a:p>
          <a:p>
            <a:endParaRPr lang="de-AT" b="1" dirty="0"/>
          </a:p>
          <a:p>
            <a:endParaRPr lang="de-AT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E7957FC4-0401-49BE-AADA-41D6885C9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628369"/>
              </p:ext>
            </p:extLst>
          </p:nvPr>
        </p:nvGraphicFramePr>
        <p:xfrm>
          <a:off x="972000" y="1586936"/>
          <a:ext cx="7200000" cy="50810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06758430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170046849"/>
                    </a:ext>
                  </a:extLst>
                </a:gridCol>
              </a:tblGrid>
              <a:tr h="41106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Bezeichnung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Durchführung Performancetest Inheritance ohne Restrictions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 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2508799770"/>
                  </a:ext>
                </a:extLst>
              </a:tr>
              <a:tr h="41106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Beschreibung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Es wird ein Test zur Evaluierung der Performance der Durchführung von Inheritance ohne Restrictions durchgeführt.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4187814707"/>
                  </a:ext>
                </a:extLst>
              </a:tr>
              <a:tr h="12922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Anforderungen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need to have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334508591"/>
                  </a:ext>
                </a:extLst>
              </a:tr>
              <a:tr h="69289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Input Werte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Anzahl der zu generierenden Regeln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Anzahl der zu generierenden Fakten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Anzahl der Testdurchläufe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Anzahl der Wiederholungen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Information über Restrictions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803143025"/>
                  </a:ext>
                </a:extLst>
              </a:tr>
              <a:tr h="2383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Operationsschritte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zu generierenden Regeln wird an den Datengenerator Inheritance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zu generierenden Fakten wird an den Datengenerator CBR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Information über die Restrictions wird an den Datengenerator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Testdaten werden vom Datengenerator erzeugt.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Testdaten werden über die Vadalog Schnittstelle an Vadalog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Testdurchläufe wird über die Vadalog Schnittstelle an Vadalog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Anzahl der Wiederholungen wird über die Vadalog Schnittstelle an Vadalog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Vadalog führt die Testdaten aus.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Startzeit des Tests wird gespeichert.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Die Endzeit des Tests wird gespeichert.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607268959"/>
                  </a:ext>
                </a:extLst>
              </a:tr>
              <a:tr h="270142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Output Werte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Startzeit des Tests. 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800">
                          <a:effectLst/>
                        </a:rPr>
                        <a:t>Endzeit des Tests.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811615427"/>
                  </a:ext>
                </a:extLst>
              </a:tr>
              <a:tr h="12922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</a:rPr>
                        <a:t>Fehlverhalten</a:t>
                      </a:r>
                      <a:endParaRPr lang="de-A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</a:rPr>
                        <a:t> </a:t>
                      </a:r>
                      <a:endParaRPr lang="de-AT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31" marR="50731" marT="0" marB="0"/>
                </a:tc>
                <a:extLst>
                  <a:ext uri="{0D108BD9-81ED-4DB2-BD59-A6C34878D82A}">
                    <a16:rowId xmlns:a16="http://schemas.microsoft.com/office/drawing/2014/main" val="3830052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991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49D3D-72A6-46C0-A5F2-D4011952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4.2 </a:t>
            </a:r>
            <a:r>
              <a:rPr lang="de-AT" dirty="0" err="1"/>
              <a:t>Functional</a:t>
            </a:r>
            <a:r>
              <a:rPr lang="de-AT" dirty="0"/>
              <a:t> </a:t>
            </a:r>
            <a:r>
              <a:rPr lang="de-AT" dirty="0" err="1"/>
              <a:t>Requirements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361D74-B561-4D20-886C-A31F4D74357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E77A450-8A9E-4B98-B6A4-FC6853F3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/>
              <a:t>4.2.10 </a:t>
            </a:r>
            <a:r>
              <a:rPr lang="de-AT" b="1" dirty="0" err="1"/>
              <a:t>Functional</a:t>
            </a:r>
            <a:r>
              <a:rPr lang="de-AT" b="1" dirty="0"/>
              <a:t> </a:t>
            </a:r>
            <a:r>
              <a:rPr lang="de-AT" b="1" dirty="0" err="1"/>
              <a:t>Requirement</a:t>
            </a:r>
            <a:r>
              <a:rPr lang="de-AT" b="1" dirty="0"/>
              <a:t> 10</a:t>
            </a:r>
          </a:p>
          <a:p>
            <a:endParaRPr lang="de-AT" b="1" dirty="0"/>
          </a:p>
          <a:p>
            <a:endParaRPr lang="de-AT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CE8BBBB5-C5A2-4704-8BA9-1992B1B84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23878"/>
              </p:ext>
            </p:extLst>
          </p:nvPr>
        </p:nvGraphicFramePr>
        <p:xfrm>
          <a:off x="887836" y="2327408"/>
          <a:ext cx="7200000" cy="36000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747293604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53564321"/>
                    </a:ext>
                  </a:extLst>
                </a:gridCol>
              </a:tblGrid>
              <a:tr h="31684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Bezeichnung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Speicherung der Evaluierungswerte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8450245"/>
                  </a:ext>
                </a:extLst>
              </a:tr>
              <a:tr h="100788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Beschreibung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Die aus den Tests gewonnen Evaluierungswerte über die Start und die Endzeit werden außerhalb des Programmes gespeichert. 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5807392"/>
                  </a:ext>
                </a:extLst>
              </a:tr>
              <a:tr h="31684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Anforderungen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need to have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388248"/>
                  </a:ext>
                </a:extLst>
              </a:tr>
              <a:tr h="66236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Input Werte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1100">
                          <a:effectLst/>
                        </a:rPr>
                        <a:t>Startzeit des Tests. 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1100">
                          <a:effectLst/>
                        </a:rPr>
                        <a:t>Endzeit des Tests.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8058691"/>
                  </a:ext>
                </a:extLst>
              </a:tr>
              <a:tr h="66236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Operationsschritte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Die Werte werden aus dem Programm exportiert und in einer externen Stelle gespeichert. 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997029"/>
                  </a:ext>
                </a:extLst>
              </a:tr>
              <a:tr h="31684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Output Werte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-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7359109"/>
                  </a:ext>
                </a:extLst>
              </a:tr>
              <a:tr h="31684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Fehlverhalten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</a:rPr>
                        <a:t> </a:t>
                      </a:r>
                      <a:endParaRPr lang="de-A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6245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886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61AF8-D425-472A-BB7A-9C0D33EC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4.4 Software System Attributes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01BED9-1BD0-4248-9D25-8F5CF5D929A4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B381DE5-3896-47DB-9921-9D0AC65E3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 err="1"/>
              <a:t>Reliability</a:t>
            </a:r>
            <a:endParaRPr lang="de-AT" b="1" dirty="0"/>
          </a:p>
          <a:p>
            <a:pPr lvl="1"/>
            <a:r>
              <a:rPr lang="de-AT" dirty="0"/>
              <a:t>Daten sind korrekt geschrieben (keine Syntax-Fehler)</a:t>
            </a:r>
          </a:p>
          <a:p>
            <a:pPr lvl="1"/>
            <a:r>
              <a:rPr lang="de-AT" dirty="0"/>
              <a:t>Die Semantik der Daten entspricht dem geplanten Ergebnis </a:t>
            </a:r>
          </a:p>
          <a:p>
            <a:pPr lvl="1"/>
            <a:r>
              <a:rPr lang="de-AT" dirty="0"/>
              <a:t>Die Fakten sind korrekt geschrieben (keine Syntax-Fehler) </a:t>
            </a:r>
          </a:p>
          <a:p>
            <a:pPr lvl="1"/>
            <a:r>
              <a:rPr lang="de-AT" dirty="0"/>
              <a:t>Die Semantik der Fakten entspricht dem geplanten Ergebnis</a:t>
            </a:r>
          </a:p>
          <a:p>
            <a:pPr lvl="1"/>
            <a:r>
              <a:rPr lang="de-AT" dirty="0"/>
              <a:t>Die Schnittstelle zum </a:t>
            </a:r>
            <a:r>
              <a:rPr lang="de-AT" dirty="0" err="1"/>
              <a:t>Vadalog</a:t>
            </a:r>
            <a:r>
              <a:rPr lang="de-AT" dirty="0"/>
              <a:t> ist fehlerfrei</a:t>
            </a:r>
          </a:p>
          <a:p>
            <a:pPr lvl="1"/>
            <a:endParaRPr lang="de-AT" dirty="0"/>
          </a:p>
          <a:p>
            <a:r>
              <a:rPr lang="de-AT" dirty="0" err="1"/>
              <a:t>Availability</a:t>
            </a:r>
            <a:endParaRPr lang="de-AT" dirty="0"/>
          </a:p>
          <a:p>
            <a:pPr lvl="1"/>
            <a:r>
              <a:rPr lang="de-AT" dirty="0"/>
              <a:t>Die Benutzung von Checkpoints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69723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86DFD-BFFA-4116-86DD-AB0722B5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4.4 Software System Attributes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9B1878-BCC9-494D-B2DC-D12F901E0E6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F34A77D-172B-4B21-8078-6D2181489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Security</a:t>
            </a:r>
          </a:p>
          <a:p>
            <a:pPr lvl="1"/>
            <a:r>
              <a:rPr lang="de-AT" dirty="0"/>
              <a:t>Die Datensicherheit gewährleisten </a:t>
            </a:r>
          </a:p>
          <a:p>
            <a:pPr lvl="1"/>
            <a:r>
              <a:rPr lang="de-AT" dirty="0"/>
              <a:t>Die Datenintegrität bei kritischen Variablen gewährleisten</a:t>
            </a:r>
          </a:p>
          <a:p>
            <a:pPr lvl="1"/>
            <a:r>
              <a:rPr lang="de-AT" dirty="0"/>
              <a:t>Eine beschränkte Kommunikation zwischen einigen Teilen des Programms</a:t>
            </a:r>
          </a:p>
          <a:p>
            <a:pPr lvl="1"/>
            <a:endParaRPr lang="de-AT" dirty="0"/>
          </a:p>
          <a:p>
            <a:r>
              <a:rPr lang="de-AT" b="1" dirty="0" err="1"/>
              <a:t>Maintainability</a:t>
            </a:r>
            <a:endParaRPr lang="de-AT" b="1" dirty="0"/>
          </a:p>
          <a:p>
            <a:pPr lvl="1"/>
            <a:r>
              <a:rPr lang="de-AT" dirty="0"/>
              <a:t>Die Benutzung eines simplen Namensschemas </a:t>
            </a:r>
          </a:p>
          <a:p>
            <a:pPr lvl="1"/>
            <a:r>
              <a:rPr lang="de-AT" dirty="0"/>
              <a:t>Die Dokumentation von wichtigen Entscheidungen bezüglich des Codes</a:t>
            </a:r>
          </a:p>
          <a:p>
            <a:pPr lvl="1"/>
            <a:endParaRPr lang="de-AT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4974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69F164-A1B9-41CF-992E-01DFE413BA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29650" y="6396038"/>
            <a:ext cx="514350" cy="365125"/>
          </a:xfrm>
        </p:spPr>
        <p:txBody>
          <a:bodyPr/>
          <a:lstStyle/>
          <a:p>
            <a:fld id="{DFB297D7-21D1-0549-A74D-BD032133048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5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90D5FD1-A750-40BB-8487-F0C20A11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1.1 Purpose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4F2456-6408-42A2-A6CD-B6D7B6D48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Ziel: Performance Evaluierung in Form eines Evaluierungsframeworks zu realisieren</a:t>
            </a:r>
          </a:p>
          <a:p>
            <a:r>
              <a:rPr lang="de-AT" dirty="0"/>
              <a:t>Anwendung auf das „</a:t>
            </a:r>
            <a:r>
              <a:rPr lang="de-AT" dirty="0" err="1"/>
              <a:t>Contextualized</a:t>
            </a:r>
            <a:r>
              <a:rPr lang="de-AT" dirty="0"/>
              <a:t> Business Rule Management“ und auf die „Rule Module </a:t>
            </a:r>
            <a:r>
              <a:rPr lang="de-AT" dirty="0" err="1"/>
              <a:t>Inheritance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Modification</a:t>
            </a:r>
            <a:r>
              <a:rPr lang="de-AT" dirty="0"/>
              <a:t> </a:t>
            </a:r>
            <a:r>
              <a:rPr lang="de-AT" dirty="0" err="1"/>
              <a:t>Restrictions</a:t>
            </a:r>
            <a:r>
              <a:rPr lang="de-AT" dirty="0"/>
              <a:t>“ </a:t>
            </a:r>
          </a:p>
          <a:p>
            <a:r>
              <a:rPr lang="de-AT" dirty="0"/>
              <a:t>aussagekräftige Performanceanalysen </a:t>
            </a:r>
          </a:p>
          <a:p>
            <a:r>
              <a:rPr lang="de-AT" dirty="0"/>
              <a:t>Datenspeicherung für weitere Zwecke</a:t>
            </a:r>
          </a:p>
          <a:p>
            <a:r>
              <a:rPr lang="de-AT" dirty="0"/>
              <a:t>Implementierung von Datengeneratoren</a:t>
            </a:r>
          </a:p>
          <a:p>
            <a:pPr lvl="1"/>
            <a:r>
              <a:rPr lang="de-AT" dirty="0" err="1"/>
              <a:t>Contextualized</a:t>
            </a:r>
            <a:r>
              <a:rPr lang="de-AT" dirty="0"/>
              <a:t> Business Rule Management</a:t>
            </a:r>
          </a:p>
          <a:p>
            <a:pPr lvl="1"/>
            <a:r>
              <a:rPr lang="de-AT" dirty="0"/>
              <a:t>Rule Module </a:t>
            </a:r>
            <a:r>
              <a:rPr lang="de-AT" dirty="0" err="1"/>
              <a:t>Inheritance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Modification</a:t>
            </a:r>
            <a:r>
              <a:rPr lang="de-AT" dirty="0"/>
              <a:t> </a:t>
            </a:r>
            <a:r>
              <a:rPr lang="de-AT" dirty="0" err="1"/>
              <a:t>Restrictions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2234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52EAC-7BA0-4FC9-A458-210609F7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2. System </a:t>
            </a:r>
            <a:r>
              <a:rPr lang="de-AT" dirty="0" err="1"/>
              <a:t>Overview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9B5DCF-DE73-411A-8B98-C0C71B72769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186C0CA-E812-48A7-A3BE-4FB2876A310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88" y="1497631"/>
            <a:ext cx="6192624" cy="4615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4286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A0E99-C3BE-44C2-93FE-8D5612A1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3.2 </a:t>
            </a:r>
            <a:r>
              <a:rPr lang="de-AT" dirty="0" err="1"/>
              <a:t>Product</a:t>
            </a:r>
            <a:r>
              <a:rPr lang="de-AT" dirty="0"/>
              <a:t> </a:t>
            </a:r>
            <a:r>
              <a:rPr lang="de-AT" dirty="0" err="1"/>
              <a:t>Functions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8A2C01-0708-444D-8F72-86A0F71C16B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6FE7490-6632-4555-8702-09FC61617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268" y="1810077"/>
            <a:ext cx="7925378" cy="4150016"/>
          </a:xfrm>
        </p:spPr>
        <p:txBody>
          <a:bodyPr/>
          <a:lstStyle/>
          <a:p>
            <a:r>
              <a:rPr lang="de-AT" dirty="0"/>
              <a:t>Allgemeine Funktionalität</a:t>
            </a:r>
          </a:p>
          <a:p>
            <a:endParaRPr lang="de-AT" dirty="0"/>
          </a:p>
          <a:p>
            <a:r>
              <a:rPr lang="de-AT" dirty="0"/>
              <a:t>Testdaten für CBR und </a:t>
            </a:r>
            <a:r>
              <a:rPr lang="de-AT" dirty="0" err="1"/>
              <a:t>Inheritance</a:t>
            </a:r>
            <a:r>
              <a:rPr lang="de-AT" dirty="0"/>
              <a:t> generieren </a:t>
            </a:r>
          </a:p>
          <a:p>
            <a:endParaRPr lang="de-AT" dirty="0"/>
          </a:p>
          <a:p>
            <a:r>
              <a:rPr lang="de-AT" dirty="0"/>
              <a:t>Verschiedene Testfälle durchführen können </a:t>
            </a:r>
          </a:p>
          <a:p>
            <a:endParaRPr lang="de-AT" dirty="0"/>
          </a:p>
          <a:p>
            <a:r>
              <a:rPr lang="de-AT" dirty="0"/>
              <a:t>Performance messen und evaluieren</a:t>
            </a:r>
          </a:p>
        </p:txBody>
      </p:sp>
    </p:spTree>
    <p:extLst>
      <p:ext uri="{BB962C8B-B14F-4D97-AF65-F5344CB8AC3E}">
        <p14:creationId xmlns:p14="http://schemas.microsoft.com/office/powerpoint/2010/main" val="208328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FACBF7-3273-4540-B874-DF2C5554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3.3 User </a:t>
            </a:r>
            <a:r>
              <a:rPr lang="de-AT" dirty="0" err="1"/>
              <a:t>Characteristics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7387A1-82CF-4B0F-9FBF-598540E2F1A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D3415AA-EBA9-49A2-92D3-EC32DB8ED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„Softwareadministratoren“</a:t>
            </a:r>
          </a:p>
          <a:p>
            <a:pPr lvl="1"/>
            <a:r>
              <a:rPr lang="de-AT" dirty="0"/>
              <a:t>Entwicklung und Implementierung </a:t>
            </a:r>
          </a:p>
          <a:p>
            <a:pPr lvl="1"/>
            <a:r>
              <a:rPr lang="de-AT" dirty="0"/>
              <a:t>Betrieb des Systems</a:t>
            </a:r>
          </a:p>
          <a:p>
            <a:pPr lvl="1"/>
            <a:r>
              <a:rPr lang="de-AT" dirty="0"/>
              <a:t>Speicherung der Daten</a:t>
            </a:r>
          </a:p>
          <a:p>
            <a:pPr lvl="1"/>
            <a:endParaRPr lang="de-AT" dirty="0"/>
          </a:p>
          <a:p>
            <a:r>
              <a:rPr lang="de-AT" dirty="0"/>
              <a:t>„Zuständige für die Geschäftsregeln“</a:t>
            </a:r>
          </a:p>
          <a:p>
            <a:pPr lvl="1"/>
            <a:r>
              <a:rPr lang="de-AT" dirty="0"/>
              <a:t>Definition von Geschäftsregeln </a:t>
            </a:r>
          </a:p>
          <a:p>
            <a:pPr lvl="1"/>
            <a:endParaRPr lang="de-AT" dirty="0"/>
          </a:p>
          <a:p>
            <a:r>
              <a:rPr lang="de-AT" dirty="0"/>
              <a:t>Spätere Benutzer der Software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1844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1E3A7-CB40-4B76-BE1C-1044F50E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3.4 </a:t>
            </a:r>
            <a:r>
              <a:rPr lang="de-AT" dirty="0" err="1"/>
              <a:t>Limitations</a:t>
            </a:r>
            <a:r>
              <a:rPr lang="de-AT" dirty="0"/>
              <a:t>, </a:t>
            </a:r>
            <a:r>
              <a:rPr lang="de-AT" dirty="0" err="1"/>
              <a:t>assumptions</a:t>
            </a:r>
            <a:r>
              <a:rPr lang="de-AT" dirty="0"/>
              <a:t> and </a:t>
            </a:r>
            <a:r>
              <a:rPr lang="de-AT" dirty="0" err="1"/>
              <a:t>dependencies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080F25-4054-4539-B3A1-256F5CEDF91A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297492C-4B94-4E56-805D-3190F192F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/>
              <a:t>muss betriebssystemunabhängig arbeiten </a:t>
            </a:r>
          </a:p>
          <a:p>
            <a:endParaRPr lang="de-AT" dirty="0"/>
          </a:p>
          <a:p>
            <a:r>
              <a:rPr lang="de-AT" dirty="0"/>
              <a:t>muss in jedem Fall unter Fedora 28 (Linux) lauffähig</a:t>
            </a:r>
          </a:p>
        </p:txBody>
      </p:sp>
    </p:spTree>
    <p:extLst>
      <p:ext uri="{BB962C8B-B14F-4D97-AF65-F5344CB8AC3E}">
        <p14:creationId xmlns:p14="http://schemas.microsoft.com/office/powerpoint/2010/main" val="231851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49D3D-72A6-46C0-A5F2-D4011952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4.2 </a:t>
            </a:r>
            <a:r>
              <a:rPr lang="de-AT" dirty="0" err="1"/>
              <a:t>Functional</a:t>
            </a:r>
            <a:r>
              <a:rPr lang="de-AT" dirty="0"/>
              <a:t> </a:t>
            </a:r>
            <a:r>
              <a:rPr lang="de-AT" dirty="0" err="1"/>
              <a:t>Requirements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361D74-B561-4D20-886C-A31F4D74357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E77A450-8A9E-4B98-B6A4-FC6853F3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/>
              <a:t>4.2.1 </a:t>
            </a:r>
            <a:r>
              <a:rPr lang="de-AT" b="1" dirty="0" err="1"/>
              <a:t>Functional</a:t>
            </a:r>
            <a:r>
              <a:rPr lang="de-AT" b="1" dirty="0"/>
              <a:t> </a:t>
            </a:r>
            <a:r>
              <a:rPr lang="de-AT" b="1" dirty="0" err="1"/>
              <a:t>Requirement</a:t>
            </a:r>
            <a:r>
              <a:rPr lang="de-AT" b="1" dirty="0"/>
              <a:t> 1</a:t>
            </a:r>
          </a:p>
          <a:p>
            <a:endParaRPr lang="de-AT" b="1" dirty="0"/>
          </a:p>
          <a:p>
            <a:endParaRPr lang="de-AT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95726BB9-BB67-4977-BA64-E20E23608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617553"/>
              </p:ext>
            </p:extLst>
          </p:nvPr>
        </p:nvGraphicFramePr>
        <p:xfrm>
          <a:off x="971798" y="2327412"/>
          <a:ext cx="7200404" cy="3599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202">
                  <a:extLst>
                    <a:ext uri="{9D8B030D-6E8A-4147-A177-3AD203B41FA5}">
                      <a16:colId xmlns:a16="http://schemas.microsoft.com/office/drawing/2014/main" val="181970916"/>
                    </a:ext>
                  </a:extLst>
                </a:gridCol>
                <a:gridCol w="3600202">
                  <a:extLst>
                    <a:ext uri="{9D8B030D-6E8A-4147-A177-3AD203B41FA5}">
                      <a16:colId xmlns:a16="http://schemas.microsoft.com/office/drawing/2014/main" val="2902629778"/>
                    </a:ext>
                  </a:extLst>
                </a:gridCol>
              </a:tblGrid>
              <a:tr h="26581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Bezeichnung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Implementierung Datengenerator CBR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5808616"/>
                  </a:ext>
                </a:extLst>
              </a:tr>
              <a:tr h="84557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Beschreibung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</a:rPr>
                        <a:t>Ein Datengenerator zur Erstellung der Regeln und Fakten für auszuführende Testfälle für CBR wird generiert. </a:t>
                      </a:r>
                      <a:endParaRPr lang="de-A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9826532"/>
                  </a:ext>
                </a:extLst>
              </a:tr>
              <a:tr h="26581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Anforderungen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need to have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6669135"/>
                  </a:ext>
                </a:extLst>
              </a:tr>
              <a:tr h="84557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Input Werte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1100" dirty="0">
                          <a:effectLst/>
                        </a:rPr>
                        <a:t>Strings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1100" dirty="0" err="1">
                          <a:effectLst/>
                        </a:rPr>
                        <a:t>Integers</a:t>
                      </a:r>
                      <a:endParaRPr lang="de-AT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1100" dirty="0" err="1">
                          <a:effectLst/>
                        </a:rPr>
                        <a:t>Characters</a:t>
                      </a:r>
                      <a:endParaRPr lang="de-A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194834"/>
                  </a:ext>
                </a:extLst>
              </a:tr>
              <a:tr h="55569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Operationsschritte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Durch die Eingabe Werte, werden Test Regeln und Fakten erstellt. 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79625"/>
                  </a:ext>
                </a:extLst>
              </a:tr>
              <a:tr h="26581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Output Werte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generierte Regeln und Fakten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694443"/>
                  </a:ext>
                </a:extLst>
              </a:tr>
              <a:tr h="55569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Fehlverhalten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</a:rPr>
                        <a:t>bei falscher Eingabe muss die Funktionalität erneut durchgeführt werden. </a:t>
                      </a:r>
                      <a:endParaRPr lang="de-A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1442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34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49D3D-72A6-46C0-A5F2-D4011952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4.2 </a:t>
            </a:r>
            <a:r>
              <a:rPr lang="de-AT" dirty="0" err="1"/>
              <a:t>Functional</a:t>
            </a:r>
            <a:r>
              <a:rPr lang="de-AT" dirty="0"/>
              <a:t> </a:t>
            </a:r>
            <a:r>
              <a:rPr lang="de-AT" dirty="0" err="1"/>
              <a:t>Requirements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361D74-B561-4D20-886C-A31F4D74357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E77A450-8A9E-4B98-B6A4-FC6853F3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/>
              <a:t>4.2.2 </a:t>
            </a:r>
            <a:r>
              <a:rPr lang="de-AT" b="1" dirty="0" err="1"/>
              <a:t>Functional</a:t>
            </a:r>
            <a:r>
              <a:rPr lang="de-AT" b="1" dirty="0"/>
              <a:t> </a:t>
            </a:r>
            <a:r>
              <a:rPr lang="de-AT" b="1" dirty="0" err="1"/>
              <a:t>Requirement</a:t>
            </a:r>
            <a:r>
              <a:rPr lang="de-AT" b="1" dirty="0"/>
              <a:t> 2</a:t>
            </a:r>
          </a:p>
          <a:p>
            <a:endParaRPr lang="de-AT" b="1" dirty="0"/>
          </a:p>
          <a:p>
            <a:endParaRPr lang="de-AT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8654921-CD48-45EE-9B63-912513E2F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424821"/>
              </p:ext>
            </p:extLst>
          </p:nvPr>
        </p:nvGraphicFramePr>
        <p:xfrm>
          <a:off x="972000" y="2327410"/>
          <a:ext cx="7200000" cy="3600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1206782496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802335114"/>
                    </a:ext>
                  </a:extLst>
                </a:gridCol>
              </a:tblGrid>
              <a:tr h="26581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Bezeichnung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Implementierung Datengenerator Inheritance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431109"/>
                  </a:ext>
                </a:extLst>
              </a:tr>
              <a:tr h="84557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Beschreibung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</a:rPr>
                        <a:t>Ein Datengenerator zur Erstellung der Regeln und Fakten für auszuführende Testfälle für </a:t>
                      </a:r>
                      <a:r>
                        <a:rPr lang="de-AT" sz="1100" dirty="0" err="1">
                          <a:effectLst/>
                        </a:rPr>
                        <a:t>Inheritance</a:t>
                      </a:r>
                      <a:r>
                        <a:rPr lang="de-AT" sz="1100" dirty="0">
                          <a:effectLst/>
                        </a:rPr>
                        <a:t> wird generiert. </a:t>
                      </a:r>
                      <a:endParaRPr lang="de-A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5200114"/>
                  </a:ext>
                </a:extLst>
              </a:tr>
              <a:tr h="26581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Anforderungen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need to have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1388793"/>
                  </a:ext>
                </a:extLst>
              </a:tr>
              <a:tr h="84557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Input Werte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1100" dirty="0">
                          <a:effectLst/>
                        </a:rPr>
                        <a:t>Strings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1100" dirty="0" err="1">
                          <a:effectLst/>
                        </a:rPr>
                        <a:t>Integers</a:t>
                      </a:r>
                      <a:endParaRPr lang="de-AT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1100" dirty="0" err="1">
                          <a:effectLst/>
                        </a:rPr>
                        <a:t>Characters</a:t>
                      </a:r>
                      <a:endParaRPr lang="de-A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7901664"/>
                  </a:ext>
                </a:extLst>
              </a:tr>
              <a:tr h="55569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Operationsschritte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Durch die Eingabe Werte, werden Test Regeln und Fakten erstellt.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0961144"/>
                  </a:ext>
                </a:extLst>
              </a:tr>
              <a:tr h="26581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Output Werte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generierte Regeln und Fakten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2706760"/>
                  </a:ext>
                </a:extLst>
              </a:tr>
              <a:tr h="55569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>
                          <a:effectLst/>
                        </a:rPr>
                        <a:t>Fehlverhalten</a:t>
                      </a:r>
                      <a:endParaRPr lang="de-A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</a:rPr>
                        <a:t>bei falscher Eingabe muss die Funktionalität erneut durchgeführt werden.</a:t>
                      </a:r>
                      <a:endParaRPr lang="de-A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066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93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49D3D-72A6-46C0-A5F2-D4011952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4.2 </a:t>
            </a:r>
            <a:r>
              <a:rPr lang="de-AT" dirty="0" err="1"/>
              <a:t>Functional</a:t>
            </a:r>
            <a:r>
              <a:rPr lang="de-AT" dirty="0"/>
              <a:t> </a:t>
            </a:r>
            <a:r>
              <a:rPr lang="de-AT" dirty="0" err="1"/>
              <a:t>Requirements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361D74-B561-4D20-886C-A31F4D74357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E77A450-8A9E-4B98-B6A4-FC6853F36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38" y="1121048"/>
            <a:ext cx="7925378" cy="4150016"/>
          </a:xfrm>
        </p:spPr>
        <p:txBody>
          <a:bodyPr/>
          <a:lstStyle/>
          <a:p>
            <a:r>
              <a:rPr lang="de-AT" b="1" dirty="0"/>
              <a:t>4.2.3 </a:t>
            </a:r>
            <a:r>
              <a:rPr lang="de-AT" b="1" dirty="0" err="1"/>
              <a:t>Functional</a:t>
            </a:r>
            <a:r>
              <a:rPr lang="de-AT" b="1" dirty="0"/>
              <a:t> </a:t>
            </a:r>
            <a:r>
              <a:rPr lang="de-AT" b="1" dirty="0" err="1"/>
              <a:t>Requirement</a:t>
            </a:r>
            <a:r>
              <a:rPr lang="de-AT" b="1" dirty="0"/>
              <a:t> 3</a:t>
            </a:r>
          </a:p>
          <a:p>
            <a:endParaRPr lang="de-AT" b="1" dirty="0"/>
          </a:p>
          <a:p>
            <a:endParaRPr lang="de-AT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BB38EDC5-417B-411E-9E97-169B6E58E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236365"/>
              </p:ext>
            </p:extLst>
          </p:nvPr>
        </p:nvGraphicFramePr>
        <p:xfrm>
          <a:off x="972000" y="1586936"/>
          <a:ext cx="7200000" cy="46661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1016895248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939547604"/>
                    </a:ext>
                  </a:extLst>
                </a:gridCol>
              </a:tblGrid>
              <a:tr h="12336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000">
                          <a:effectLst/>
                        </a:rPr>
                        <a:t>Bezeichnung</a:t>
                      </a:r>
                      <a:endParaRPr lang="de-AT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32" marR="603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000">
                          <a:effectLst/>
                        </a:rPr>
                        <a:t>Durchführung Performancetest CBR</a:t>
                      </a:r>
                      <a:endParaRPr lang="de-AT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32" marR="60332" marT="0" marB="0"/>
                </a:tc>
                <a:extLst>
                  <a:ext uri="{0D108BD9-81ED-4DB2-BD59-A6C34878D82A}">
                    <a16:rowId xmlns:a16="http://schemas.microsoft.com/office/drawing/2014/main" val="2505573897"/>
                  </a:ext>
                </a:extLst>
              </a:tr>
              <a:tr h="39701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000">
                          <a:effectLst/>
                        </a:rPr>
                        <a:t>Beschreibung</a:t>
                      </a:r>
                      <a:endParaRPr lang="de-AT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32" marR="603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000" dirty="0">
                          <a:effectLst/>
                        </a:rPr>
                        <a:t>Es wird ein Test zur Evaluierung der Performance der Durchführung von CBR durchgeführt. </a:t>
                      </a:r>
                      <a:endParaRPr lang="de-AT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32" marR="60332" marT="0" marB="0"/>
                </a:tc>
                <a:extLst>
                  <a:ext uri="{0D108BD9-81ED-4DB2-BD59-A6C34878D82A}">
                    <a16:rowId xmlns:a16="http://schemas.microsoft.com/office/drawing/2014/main" val="790698083"/>
                  </a:ext>
                </a:extLst>
              </a:tr>
              <a:tr h="12336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000">
                          <a:effectLst/>
                        </a:rPr>
                        <a:t>Anforderungen</a:t>
                      </a:r>
                      <a:endParaRPr lang="de-AT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32" marR="603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000">
                          <a:effectLst/>
                        </a:rPr>
                        <a:t>need to have</a:t>
                      </a:r>
                      <a:endParaRPr lang="de-AT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32" marR="60332" marT="0" marB="0"/>
                </a:tc>
                <a:extLst>
                  <a:ext uri="{0D108BD9-81ED-4DB2-BD59-A6C34878D82A}">
                    <a16:rowId xmlns:a16="http://schemas.microsoft.com/office/drawing/2014/main" val="1298158594"/>
                  </a:ext>
                </a:extLst>
              </a:tr>
              <a:tr h="533832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000">
                          <a:effectLst/>
                        </a:rPr>
                        <a:t>Input Werte</a:t>
                      </a:r>
                      <a:endParaRPr lang="de-AT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32" marR="60332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1000">
                          <a:effectLst/>
                        </a:rPr>
                        <a:t>Anzahl der zu generierenden Regeln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1000">
                          <a:effectLst/>
                        </a:rPr>
                        <a:t>Anzahl der zu generierenden Fakten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1000">
                          <a:effectLst/>
                        </a:rPr>
                        <a:t>Anzahl der Testdurchläufe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1000">
                          <a:effectLst/>
                        </a:rPr>
                        <a:t>Anzahl der Wiederholungen</a:t>
                      </a:r>
                      <a:endParaRPr lang="de-AT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32" marR="60332" marT="0" marB="0"/>
                </a:tc>
                <a:extLst>
                  <a:ext uri="{0D108BD9-81ED-4DB2-BD59-A6C34878D82A}">
                    <a16:rowId xmlns:a16="http://schemas.microsoft.com/office/drawing/2014/main" val="643437027"/>
                  </a:ext>
                </a:extLst>
              </a:tr>
              <a:tr h="2038866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000">
                          <a:effectLst/>
                        </a:rPr>
                        <a:t>Operationsschritte</a:t>
                      </a:r>
                      <a:endParaRPr lang="de-AT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32" marR="603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000">
                          <a:effectLst/>
                        </a:rPr>
                        <a:t>Die Anzahl der zu generierenden Regeln wird an den Datengenerator CBR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000">
                          <a:effectLst/>
                        </a:rPr>
                        <a:t>Die Anzahl der zu generierenden Fakten wird an den Datengenerator CBR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000">
                          <a:effectLst/>
                        </a:rPr>
                        <a:t>Die Testdaten werden vom Datengenerator erzeugt.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000">
                          <a:effectLst/>
                        </a:rPr>
                        <a:t>Die Testdaten werden über die Vadalog Schnittstelle an Vadalog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000">
                          <a:effectLst/>
                        </a:rPr>
                        <a:t>Die Anzahl der Testdurchläufe wird über die Vadalog Schnittstelle an Vadalog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000">
                          <a:effectLst/>
                        </a:rPr>
                        <a:t>Die Anzahl der Wiederholungen wird über die Vadalog Schnittstelle an Vadalog übergeben.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000">
                          <a:effectLst/>
                        </a:rPr>
                        <a:t>Vadalog führt die Testdaten aus.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000">
                          <a:effectLst/>
                        </a:rPr>
                        <a:t>Die Startzeit des Tests wird gespeichert.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000">
                          <a:effectLst/>
                        </a:rPr>
                        <a:t>Die Endzeit des Tests wird gespeichert. </a:t>
                      </a:r>
                      <a:endParaRPr lang="de-AT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32" marR="60332" marT="0" marB="0"/>
                </a:tc>
                <a:extLst>
                  <a:ext uri="{0D108BD9-81ED-4DB2-BD59-A6C34878D82A}">
                    <a16:rowId xmlns:a16="http://schemas.microsoft.com/office/drawing/2014/main" val="1414537201"/>
                  </a:ext>
                </a:extLst>
              </a:tr>
              <a:tr h="26018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000" dirty="0">
                          <a:effectLst/>
                        </a:rPr>
                        <a:t>Output Werte</a:t>
                      </a:r>
                      <a:endParaRPr lang="de-AT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32" marR="60332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1000">
                          <a:effectLst/>
                        </a:rPr>
                        <a:t>Startzeit des Tests. </a:t>
                      </a:r>
                    </a:p>
                    <a:p>
                      <a:pPr marL="342900" lvl="0" indent="-34290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AT" sz="1000">
                          <a:effectLst/>
                        </a:rPr>
                        <a:t>Endzeit des Tests.</a:t>
                      </a:r>
                      <a:endParaRPr lang="de-AT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32" marR="60332" marT="0" marB="0"/>
                </a:tc>
                <a:extLst>
                  <a:ext uri="{0D108BD9-81ED-4DB2-BD59-A6C34878D82A}">
                    <a16:rowId xmlns:a16="http://schemas.microsoft.com/office/drawing/2014/main" val="3929766327"/>
                  </a:ext>
                </a:extLst>
              </a:tr>
              <a:tr h="12336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000">
                          <a:effectLst/>
                        </a:rPr>
                        <a:t>Fehlverhalten</a:t>
                      </a:r>
                      <a:endParaRPr lang="de-AT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32" marR="603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AT" sz="1000" dirty="0">
                          <a:effectLst/>
                        </a:rPr>
                        <a:t> </a:t>
                      </a:r>
                      <a:endParaRPr lang="de-AT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32" marR="60332" marT="0" marB="0"/>
                </a:tc>
                <a:extLst>
                  <a:ext uri="{0D108BD9-81ED-4DB2-BD59-A6C34878D82A}">
                    <a16:rowId xmlns:a16="http://schemas.microsoft.com/office/drawing/2014/main" val="1416116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60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_Vorlage_WIN_IE Kopie" id="{7309C7A1-9513-6245-992D-BD5F0FCCBA64}" vid="{DBCB829A-915E-2D4F-A73C-073BABE8C67C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Praesentation_Vorlage_WIN_IE</Template>
  <TotalTime>0</TotalTime>
  <Words>1591</Words>
  <Application>Microsoft Office PowerPoint</Application>
  <PresentationFormat>On-screen Show (4:3)</PresentationFormat>
  <Paragraphs>339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Symbol</vt:lpstr>
      <vt:lpstr>Times New Roman</vt:lpstr>
      <vt:lpstr>Wingdings 2</vt:lpstr>
      <vt:lpstr>Office-Design</vt:lpstr>
      <vt:lpstr>PR Data &amp; Knowledge Engineering</vt:lpstr>
      <vt:lpstr>1.1 Purpose</vt:lpstr>
      <vt:lpstr>2. System Overview</vt:lpstr>
      <vt:lpstr>3.2 Product Functions</vt:lpstr>
      <vt:lpstr>3.3 User Characteristics</vt:lpstr>
      <vt:lpstr>3.4 Limitations, assumptions and dependencies</vt:lpstr>
      <vt:lpstr>4.2 Functional Requirements</vt:lpstr>
      <vt:lpstr>4.2 Functional Requirements</vt:lpstr>
      <vt:lpstr>4.2 Functional Requirements</vt:lpstr>
      <vt:lpstr>4.2 Functional Requirements</vt:lpstr>
      <vt:lpstr>4.2 Functional Requirements</vt:lpstr>
      <vt:lpstr>4.2 Functional Requirements</vt:lpstr>
      <vt:lpstr>4.2 Functional Requirements</vt:lpstr>
      <vt:lpstr>4.2 Functional Requirements</vt:lpstr>
      <vt:lpstr>4.2 Functional Requirements</vt:lpstr>
      <vt:lpstr>4.2 Functional Requirements</vt:lpstr>
      <vt:lpstr>4.4 Software System Attributes</vt:lpstr>
      <vt:lpstr>4.4 Software System Attributes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Angela Andorfer</dc:creator>
  <cp:lastModifiedBy>Milos Tomic</cp:lastModifiedBy>
  <cp:revision>8</cp:revision>
  <cp:lastPrinted>2015-10-19T12:36:16Z</cp:lastPrinted>
  <dcterms:created xsi:type="dcterms:W3CDTF">2018-04-19T12:56:50Z</dcterms:created>
  <dcterms:modified xsi:type="dcterms:W3CDTF">2018-10-17T09:40:01Z</dcterms:modified>
</cp:coreProperties>
</file>