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4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288"/>
    <a:srgbClr val="D8D8D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3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1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408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wender\Documents\GitHub\258321_DKE_PR\Dokumente\Projektabschluss\Vergleich_Aufwandssch&#228;tzung_Zeiterfassu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Vergleich_Aufwandsschätzung!$B$1</c:f>
              <c:strCache>
                <c:ptCount val="1"/>
                <c:pt idx="0">
                  <c:v>Aufwandsschätzung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Vergleich_Aufwandsschätzung!$B$3:$B$14</c:f>
              <c:strCache>
                <c:ptCount val="11"/>
                <c:pt idx="0">
                  <c:v>Planung und Organisation </c:v>
                </c:pt>
                <c:pt idx="1">
                  <c:v>Dokumentation </c:v>
                </c:pt>
                <c:pt idx="2">
                  <c:v>Evaluierungsprogramm </c:v>
                </c:pt>
                <c:pt idx="3">
                  <c:v>Datengenerator Rule Model Inheritance </c:v>
                </c:pt>
                <c:pt idx="4">
                  <c:v>Datengenerator CBR </c:v>
                </c:pt>
                <c:pt idx="5">
                  <c:v>Datenspeicherung </c:v>
                </c:pt>
                <c:pt idx="6">
                  <c:v>User Schnittstelle </c:v>
                </c:pt>
                <c:pt idx="7">
                  <c:v>Rule Model Inheritance Datengenerator Schnittstelle </c:v>
                </c:pt>
                <c:pt idx="8">
                  <c:v>CBR Datengenerator Schnittstelle</c:v>
                </c:pt>
                <c:pt idx="9">
                  <c:v>Vadalog Schnittstelle </c:v>
                </c:pt>
                <c:pt idx="10">
                  <c:v>Schnittstelle Datenspeicherung</c:v>
                </c:pt>
              </c:strCache>
              <c:extLst/>
            </c:strRef>
          </c:cat>
          <c:val>
            <c:numRef>
              <c:f>Vergleich_Aufwandsschätzung!$C$3:$C$14</c:f>
              <c:numCache>
                <c:formatCode>General</c:formatCode>
                <c:ptCount val="11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140</c:v>
                </c:pt>
                <c:pt idx="4">
                  <c:v>100</c:v>
                </c:pt>
                <c:pt idx="5">
                  <c:v>30</c:v>
                </c:pt>
                <c:pt idx="6">
                  <c:v>50</c:v>
                </c:pt>
                <c:pt idx="7">
                  <c:v>40</c:v>
                </c:pt>
                <c:pt idx="8">
                  <c:v>40</c:v>
                </c:pt>
                <c:pt idx="9">
                  <c:v>30</c:v>
                </c:pt>
                <c:pt idx="10">
                  <c:v>30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66BA-44EA-ADF4-0166D69E1EAA}"/>
            </c:ext>
          </c:extLst>
        </c:ser>
        <c:ser>
          <c:idx val="1"/>
          <c:order val="1"/>
          <c:tx>
            <c:strRef>
              <c:f>Vergleich_Aufwandsschätzung!$D$1</c:f>
              <c:strCache>
                <c:ptCount val="1"/>
                <c:pt idx="0">
                  <c:v>tatsächlicher Aufwand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Vergleich_Aufwandsschätzung!$B$3:$B$14</c:f>
              <c:strCache>
                <c:ptCount val="11"/>
                <c:pt idx="0">
                  <c:v>Planung und Organisation </c:v>
                </c:pt>
                <c:pt idx="1">
                  <c:v>Dokumentation </c:v>
                </c:pt>
                <c:pt idx="2">
                  <c:v>Evaluierungsprogramm </c:v>
                </c:pt>
                <c:pt idx="3">
                  <c:v>Datengenerator Rule Model Inheritance </c:v>
                </c:pt>
                <c:pt idx="4">
                  <c:v>Datengenerator CBR </c:v>
                </c:pt>
                <c:pt idx="5">
                  <c:v>Datenspeicherung </c:v>
                </c:pt>
                <c:pt idx="6">
                  <c:v>User Schnittstelle </c:v>
                </c:pt>
                <c:pt idx="7">
                  <c:v>Rule Model Inheritance Datengenerator Schnittstelle </c:v>
                </c:pt>
                <c:pt idx="8">
                  <c:v>CBR Datengenerator Schnittstelle</c:v>
                </c:pt>
                <c:pt idx="9">
                  <c:v>Vadalog Schnittstelle </c:v>
                </c:pt>
                <c:pt idx="10">
                  <c:v>Schnittstelle Datenspeicherung</c:v>
                </c:pt>
              </c:strCache>
              <c:extLst/>
            </c:strRef>
          </c:cat>
          <c:val>
            <c:numRef>
              <c:f>Vergleich_Aufwandsschätzung!$D$3:$D$14</c:f>
              <c:numCache>
                <c:formatCode>General</c:formatCode>
                <c:ptCount val="11"/>
                <c:pt idx="0">
                  <c:v>102</c:v>
                </c:pt>
                <c:pt idx="1">
                  <c:v>177.25</c:v>
                </c:pt>
                <c:pt idx="2">
                  <c:v>25</c:v>
                </c:pt>
                <c:pt idx="3">
                  <c:v>116</c:v>
                </c:pt>
                <c:pt idx="4">
                  <c:v>28.75</c:v>
                </c:pt>
                <c:pt idx="5">
                  <c:v>12</c:v>
                </c:pt>
                <c:pt idx="6">
                  <c:v>2</c:v>
                </c:pt>
                <c:pt idx="7">
                  <c:v>14</c:v>
                </c:pt>
                <c:pt idx="8">
                  <c:v>7</c:v>
                </c:pt>
                <c:pt idx="9">
                  <c:v>4.5</c:v>
                </c:pt>
                <c:pt idx="10">
                  <c:v>42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66BA-44EA-ADF4-0166D69E1E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7940992"/>
        <c:axId val="437941320"/>
      </c:barChart>
      <c:catAx>
        <c:axId val="43794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7941320"/>
        <c:crosses val="autoZero"/>
        <c:auto val="1"/>
        <c:lblAlgn val="ctr"/>
        <c:lblOffset val="100"/>
        <c:noMultiLvlLbl val="0"/>
      </c:catAx>
      <c:valAx>
        <c:axId val="437941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794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06.02.2019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06.02.2019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50800" y="5927411"/>
            <a:ext cx="51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 err="1"/>
              <a:t>titel</a:t>
            </a:r>
            <a:r>
              <a:rPr lang="de-AT" noProof="0" dirty="0"/>
              <a:t>, 3 kleine </a:t>
            </a:r>
            <a:r>
              <a:rPr lang="de-AT" noProof="0" dirty="0" err="1"/>
              <a:t>bilder</a:t>
            </a:r>
            <a:r>
              <a:rPr lang="de-AT" noProof="0" dirty="0"/>
              <a:t> und </a:t>
            </a:r>
            <a:r>
              <a:rPr lang="de-AT" noProof="0" dirty="0" err="1"/>
              <a:t>text</a:t>
            </a:r>
            <a:endParaRPr lang="de-AT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7809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49322" y="3309042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49322" y="4834936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4" name="Rechteck 13"/>
          <p:cNvSpPr/>
          <p:nvPr userDrawn="1"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schmales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8467"/>
            <a:ext cx="2418223" cy="44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oßes Image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imagebild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Formeln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598864" y="1775981"/>
            <a:ext cx="5940000" cy="417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98864" y="5948381"/>
            <a:ext cx="5940000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49322" y="1785900"/>
            <a:ext cx="7935578" cy="417240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9322" y="5958300"/>
            <a:ext cx="7935578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633345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633345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ein danke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www.jku.at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395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7960" y="216000"/>
            <a:ext cx="8708080" cy="64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4971" y="551477"/>
            <a:ext cx="7938000" cy="1943630"/>
          </a:xfrm>
        </p:spPr>
        <p:txBody>
          <a:bodyPr anchor="b">
            <a:noAutofit/>
          </a:bodyPr>
          <a:lstStyle>
            <a:lvl1pPr algn="l">
              <a:defRPr sz="4500" baseline="0">
                <a:latin typeface="Arial Black" panose="020B0A04020102020204" pitchFamily="34" charset="0"/>
              </a:defRPr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045" y="3879265"/>
            <a:ext cx="7926926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5957925" y="5472268"/>
            <a:ext cx="1385047" cy="7704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05" y="5191200"/>
            <a:ext cx="2115244" cy="126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</p:spPr>
      </p:pic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181509" y="2623322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5539" y="5468397"/>
            <a:ext cx="1057432" cy="7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508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792414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Thema.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793800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AT" noProof="0" dirty="0"/>
              <a:t>Platz für 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80551" y="3543300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</p:spTree>
    <p:extLst>
      <p:ext uri="{BB962C8B-B14F-4D97-AF65-F5344CB8AC3E}">
        <p14:creationId xmlns:p14="http://schemas.microsoft.com/office/powerpoint/2010/main" val="317648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3600" y="1936933"/>
            <a:ext cx="7938000" cy="470091"/>
          </a:xfrm>
        </p:spPr>
        <p:txBody>
          <a:bodyPr/>
          <a:lstStyle>
            <a:lvl1pPr>
              <a:defRPr/>
            </a:lvl1pPr>
          </a:lstStyle>
          <a:p>
            <a:r>
              <a:rPr lang="de-AT" noProof="0" dirty="0"/>
              <a:t>In Kooperation mit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852000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5443236" y="2672237"/>
            <a:ext cx="1440000" cy="1440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7039492" y="2672237"/>
            <a:ext cx="1440000" cy="14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656621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2271800" y="26712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3852000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5443236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7039492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21" hasCustomPrompt="1"/>
          </p:nvPr>
        </p:nvSpPr>
        <p:spPr>
          <a:xfrm>
            <a:off x="656621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2" hasCustomPrompt="1"/>
          </p:nvPr>
        </p:nvSpPr>
        <p:spPr>
          <a:xfrm>
            <a:off x="2271800" y="42714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9322" y="1779938"/>
            <a:ext cx="7938000" cy="4424400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000"/>
              </a:spcBef>
              <a:buFontTx/>
              <a:buNone/>
              <a:defRPr lang="de-AT" sz="1700" kern="1200" baseline="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"/>
              <a:defRPr sz="1500"/>
            </a:lvl2pPr>
          </a:lstStyle>
          <a:p>
            <a:pPr lvl="0"/>
            <a:r>
              <a:rPr lang="de-AT" noProof="0" dirty="0"/>
              <a:t>Kapitel 1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2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3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49322" y="651700"/>
            <a:ext cx="7938194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/>
              <a:t>Platz für</a:t>
            </a:r>
            <a:br>
              <a:rPr lang="de-DE" noProof="0" dirty="0"/>
            </a:br>
            <a:r>
              <a:rPr lang="de-DE" noProof="0" dirty="0"/>
              <a:t>EINE ÜBERSICHT / AGENDA</a:t>
            </a:r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8268" y="5927411"/>
            <a:ext cx="7925378" cy="278642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DFB297D7-21D1-0549-A74D-BD032133048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150016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2FCA2C60-3929-1D49-B29C-C60A97789EE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vergleich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4693116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AT" noProof="0" dirty="0"/>
              <a:t>TitelmUsterformat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AT" noProof="0" dirty="0"/>
              <a:t>Textmasterformat bearbeiten</a:t>
            </a:r>
          </a:p>
          <a:p>
            <a:pPr lvl="1"/>
            <a:r>
              <a:rPr lang="de-AT" noProof="0" dirty="0"/>
              <a:t>Zweite Ebene</a:t>
            </a:r>
          </a:p>
          <a:p>
            <a:pPr lvl="2"/>
            <a:r>
              <a:rPr lang="de-AT" noProof="0" dirty="0"/>
              <a:t>Dritte Ebene</a:t>
            </a:r>
          </a:p>
          <a:p>
            <a:pPr lvl="3"/>
            <a:r>
              <a:rPr lang="de-AT" noProof="0" dirty="0"/>
              <a:t>Vierte Ebene</a:t>
            </a:r>
          </a:p>
          <a:p>
            <a:pPr lvl="4"/>
            <a:r>
              <a:rPr lang="de-AT" noProof="0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noProof="0" dirty="0"/>
              <a:t>Platz für Autor und LVA-Nummer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fld id="{977D763E-6462-E748-A364-8301CFB7D350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91" t="9873" r="13244" b="34352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68" r:id="rId3"/>
    <p:sldLayoutId id="2147483661" r:id="rId4"/>
    <p:sldLayoutId id="2147483669" r:id="rId5"/>
    <p:sldLayoutId id="2147483670" r:id="rId6"/>
    <p:sldLayoutId id="2147483662" r:id="rId7"/>
    <p:sldLayoutId id="2147483681" r:id="rId8"/>
    <p:sldLayoutId id="2147483664" r:id="rId9"/>
    <p:sldLayoutId id="2147483683" r:id="rId10"/>
    <p:sldLayoutId id="2147483684" r:id="rId11"/>
    <p:sldLayoutId id="2147483675" r:id="rId12"/>
    <p:sldLayoutId id="2147483674" r:id="rId13"/>
    <p:sldLayoutId id="2147483666" r:id="rId14"/>
    <p:sldLayoutId id="2147483672" r:id="rId15"/>
    <p:sldLayoutId id="2147483673" r:id="rId16"/>
    <p:sldLayoutId id="2147483680" r:id="rId17"/>
  </p:sldLayoutIdLst>
  <p:hf hd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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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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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4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AB6E647C-B3AC-4920-9CF3-08BC99565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930" y="4996184"/>
            <a:ext cx="7924140" cy="1130301"/>
          </a:xfrm>
        </p:spPr>
        <p:txBody>
          <a:bodyPr/>
          <a:lstStyle/>
          <a:p>
            <a:r>
              <a:rPr lang="de-AT" b="1" dirty="0"/>
              <a:t>Teammitglieder:</a:t>
            </a:r>
            <a:endParaRPr lang="de-AT" dirty="0"/>
          </a:p>
          <a:p>
            <a:r>
              <a:rPr lang="de-AT" dirty="0"/>
              <a:t>k01607605, </a:t>
            </a:r>
            <a:r>
              <a:rPr lang="de-AT" dirty="0" err="1"/>
              <a:t>Aistleithner</a:t>
            </a:r>
            <a:r>
              <a:rPr lang="de-AT" dirty="0"/>
              <a:t> Andrea	k01256561, </a:t>
            </a:r>
            <a:r>
              <a:rPr lang="de-AT" dirty="0" err="1"/>
              <a:t>Dusanic</a:t>
            </a:r>
            <a:r>
              <a:rPr lang="de-AT" dirty="0"/>
              <a:t> Maja</a:t>
            </a:r>
          </a:p>
          <a:p>
            <a:r>
              <a:rPr lang="de-AT" dirty="0"/>
              <a:t>k01356577, </a:t>
            </a:r>
            <a:r>
              <a:rPr lang="de-AT" dirty="0" err="1"/>
              <a:t>Teuchtmann</a:t>
            </a:r>
            <a:r>
              <a:rPr lang="de-AT" dirty="0"/>
              <a:t> Alexander	k01356229, Tomic Milos</a:t>
            </a:r>
          </a:p>
          <a:p>
            <a:endParaRPr lang="de-AT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D883D20-2CB3-401C-B78A-67DAB5AD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Endabgabe</a:t>
            </a:r>
            <a:br>
              <a:rPr lang="de-AT" dirty="0"/>
            </a:br>
            <a:r>
              <a:rPr lang="de-AT" dirty="0"/>
              <a:t>PR DKE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C89638-D333-4962-B13E-BDDCA2936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Abschlusspräsentation</a:t>
            </a:r>
            <a:endParaRPr lang="de-AT" dirty="0"/>
          </a:p>
          <a:p>
            <a:r>
              <a:rPr lang="de-AT" dirty="0"/>
              <a:t>Team 2</a:t>
            </a:r>
          </a:p>
        </p:txBody>
      </p:sp>
    </p:spTree>
    <p:extLst>
      <p:ext uri="{BB962C8B-B14F-4D97-AF65-F5344CB8AC3E}">
        <p14:creationId xmlns:p14="http://schemas.microsoft.com/office/powerpoint/2010/main" val="79648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82A0C-B0FB-4A50-9FD4-582F5514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Aufwandsschätzung und Verantwortungsbereiche</a:t>
            </a:r>
            <a:endParaRPr lang="de-AT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C2E67E0-CEB3-4191-811C-2D3852D67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268" y="2199996"/>
            <a:ext cx="8209464" cy="3233395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8F3A9F-59E1-4360-AD89-DC71BE8C948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FCA2C60-3929-1D49-B29C-C60A97789EE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6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18DC209-1287-4693-8EE3-235A9B125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Aufwandsschätzung und Zeiterfassung</a:t>
            </a:r>
            <a:endParaRPr lang="de-AT" dirty="0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E0C95919-DBB0-483C-94EC-B4A3918C8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394" y="1940995"/>
            <a:ext cx="7846122" cy="378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6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18DC209-1287-4693-8EE3-235A9B125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Aufwandsschätzung und Zeiterfassung</a:t>
            </a:r>
            <a:endParaRPr lang="de-AT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9FF0D1E7-2A38-425D-8B33-3E1B736C7B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7688" y="1778000"/>
          <a:ext cx="7926387" cy="4427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7322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65A817-2330-4366-A8CA-7506B2A6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br>
              <a:rPr lang="de-DE" dirty="0"/>
            </a:br>
            <a:r>
              <a:rPr lang="de-DE" dirty="0"/>
              <a:t>Gut Funktioniert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11C8E2-7E9C-4D47-9C16-2F343051C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Werkzeuge</a:t>
            </a:r>
          </a:p>
          <a:p>
            <a:pPr lvl="1"/>
            <a:r>
              <a:rPr lang="de-DE" dirty="0"/>
              <a:t>GitHub Repository zur Codeverwaltung war sehr gut und wichtig </a:t>
            </a:r>
          </a:p>
          <a:p>
            <a:pPr lvl="1"/>
            <a:r>
              <a:rPr lang="de-DE" dirty="0"/>
              <a:t>Verwendung von Java war ideal, da alle Teammitglieder mit dieser Programmiersprache umgehen können</a:t>
            </a:r>
          </a:p>
          <a:p>
            <a:pPr lvl="1"/>
            <a:endParaRPr lang="de-DE" dirty="0"/>
          </a:p>
          <a:p>
            <a:r>
              <a:rPr lang="de-DE" dirty="0"/>
              <a:t>Kommunikation</a:t>
            </a:r>
          </a:p>
          <a:p>
            <a:pPr lvl="1"/>
            <a:r>
              <a:rPr lang="de-DE" dirty="0"/>
              <a:t>WhatsApp zur Terminvereinbarung und Fragen, immer erreichbar und schnelle Antworten</a:t>
            </a:r>
          </a:p>
          <a:p>
            <a:pPr lvl="1"/>
            <a:r>
              <a:rPr lang="de-DE" dirty="0"/>
              <a:t>Teamarbeit funktioniert um einiges besser als Einzelarbeit</a:t>
            </a:r>
          </a:p>
          <a:p>
            <a:pPr lvl="1"/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B21949-7105-49C5-BBF5-0E48724318E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FCA2C60-3929-1D49-B29C-C60A97789EE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6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F4245F-6604-456B-9F58-AD8ACFF07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03" y="662470"/>
            <a:ext cx="7938194" cy="938696"/>
          </a:xfrm>
        </p:spPr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br>
              <a:rPr lang="de-DE" dirty="0"/>
            </a:br>
            <a:r>
              <a:rPr lang="de-DE" dirty="0"/>
              <a:t>Weniger Gut Funktioniert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6D2C79-47AF-4528-8215-6D69D12A5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633" y="1756206"/>
            <a:ext cx="7925378" cy="5230520"/>
          </a:xfrm>
        </p:spPr>
        <p:txBody>
          <a:bodyPr/>
          <a:lstStyle/>
          <a:p>
            <a:r>
              <a:rPr lang="de-DE" dirty="0"/>
              <a:t>Planung</a:t>
            </a:r>
          </a:p>
          <a:p>
            <a:pPr lvl="1"/>
            <a:r>
              <a:rPr lang="de-DE" dirty="0"/>
              <a:t>Zu wenig Zeit für Planung &amp; Organisation sowie Dokumentation eingeplant </a:t>
            </a:r>
          </a:p>
          <a:p>
            <a:pPr lvl="1"/>
            <a:r>
              <a:rPr lang="de-DE" dirty="0"/>
              <a:t>Gelernt: In Zukunft mehr Zeit am Anfang eines Projektes investieren, wie für den konzeptuellen Entwurf, dessen Auswirkung auf die späteren Phasen unterschätzt wurde. Dies würde die Implementierung enorm erleichtern.  </a:t>
            </a:r>
          </a:p>
          <a:p>
            <a:r>
              <a:rPr lang="de-DE" dirty="0"/>
              <a:t>Verständnis der Aufgabenstellung und des Codes</a:t>
            </a:r>
          </a:p>
          <a:p>
            <a:pPr lvl="1"/>
            <a:r>
              <a:rPr lang="de-DE" dirty="0"/>
              <a:t>Komplexität des Codes wurde lange nicht verstanden</a:t>
            </a:r>
          </a:p>
          <a:p>
            <a:pPr lvl="1"/>
            <a:r>
              <a:rPr lang="de-DE" dirty="0"/>
              <a:t>Die genaue Aufgabenstellung war lange sehr unklar</a:t>
            </a:r>
          </a:p>
          <a:p>
            <a:pPr lvl="1"/>
            <a:r>
              <a:rPr lang="de-DE" dirty="0"/>
              <a:t>Gelernt: Früher Kontakt zum LVA Leiter suchen um Unklarheiten und Fragen zu klären</a:t>
            </a:r>
          </a:p>
          <a:p>
            <a:pPr marL="324000" lvl="1" indent="0">
              <a:buNone/>
            </a:pP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2DF4B0-5CCD-49F2-A817-3F21C140779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FCA2C60-3929-1D49-B29C-C60A97789EE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9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D21C00-19DA-44E4-938F-E698E110F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Anmerkungen zur Abgabe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DAF0F5-8B16-4079-B8EA-0DE9316C6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Abgabe des Java Projects und einer </a:t>
            </a:r>
            <a:r>
              <a:rPr lang="de-DE" dirty="0" err="1"/>
              <a:t>Runnable</a:t>
            </a:r>
            <a:r>
              <a:rPr lang="de-DE" dirty="0"/>
              <a:t> </a:t>
            </a:r>
            <a:r>
              <a:rPr lang="de-DE" dirty="0" err="1"/>
              <a:t>Jar</a:t>
            </a:r>
            <a:r>
              <a:rPr lang="de-DE" dirty="0"/>
              <a:t> Datei zur Ausführung des Codes</a:t>
            </a:r>
          </a:p>
          <a:p>
            <a:pPr lvl="1"/>
            <a:r>
              <a:rPr lang="de-DE" dirty="0"/>
              <a:t>Wie bei Meilenstein Implementierung</a:t>
            </a:r>
          </a:p>
          <a:p>
            <a:pPr lvl="1"/>
            <a:endParaRPr lang="de-DE" dirty="0"/>
          </a:p>
          <a:p>
            <a:r>
              <a:rPr lang="de-DE" dirty="0"/>
              <a:t>Finale Version der Zeiterfassung als Excel Tabelle	</a:t>
            </a:r>
          </a:p>
          <a:p>
            <a:pPr lvl="1"/>
            <a:r>
              <a:rPr lang="de-DE" dirty="0"/>
              <a:t>Jedes Teammitglied hat eigenes Tabellenblatt</a:t>
            </a:r>
          </a:p>
          <a:p>
            <a:pPr lvl="1"/>
            <a:r>
              <a:rPr lang="de-DE" dirty="0"/>
              <a:t>Gesamtübersicht und grafische Verteilung der Stunden in eigenem Tabellenblatt</a:t>
            </a:r>
          </a:p>
          <a:p>
            <a:pPr lvl="1"/>
            <a:endParaRPr lang="de-DE" dirty="0"/>
          </a:p>
          <a:p>
            <a:pPr lvl="1"/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9035B8-7AC3-4738-8690-A9A6D38AABF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FCA2C60-3929-1D49-B29C-C60A97789EE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75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641EAD-FBA0-42FA-84C9-BA5832842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Anmerkungen zur Abgabe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64D587-56CB-42FF-987D-1C21A6096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Vergleich zur Aufwandsschätzung als Excel Tabelle</a:t>
            </a:r>
          </a:p>
          <a:p>
            <a:pPr lvl="1"/>
            <a:r>
              <a:rPr lang="de-DE" dirty="0"/>
              <a:t>Vergleich mit Hilfe von SUMMEWENN Funktion zur Zeiterfassung</a:t>
            </a:r>
          </a:p>
          <a:p>
            <a:pPr lvl="1"/>
            <a:r>
              <a:rPr lang="de-DE" dirty="0"/>
              <a:t>Übersicht Gesamt und nach Teammitgliedern aufgeschlüsselt </a:t>
            </a:r>
          </a:p>
          <a:p>
            <a:endParaRPr lang="de-DE" dirty="0"/>
          </a:p>
          <a:p>
            <a:r>
              <a:rPr lang="de-DE" dirty="0"/>
              <a:t>B</a:t>
            </a:r>
            <a:r>
              <a:rPr lang="de-AT" dirty="0" err="1"/>
              <a:t>enutzerdokumentation</a:t>
            </a:r>
            <a:r>
              <a:rPr lang="de-AT" dirty="0"/>
              <a:t>	</a:t>
            </a:r>
          </a:p>
          <a:p>
            <a:pPr lvl="1"/>
            <a:r>
              <a:rPr lang="de-DE" dirty="0"/>
              <a:t>A</a:t>
            </a:r>
            <a:r>
              <a:rPr lang="de-AT" dirty="0" err="1"/>
              <a:t>uch</a:t>
            </a:r>
            <a:r>
              <a:rPr lang="de-AT" dirty="0"/>
              <a:t> schon im Meilenstein Implementierung enthalten</a:t>
            </a:r>
          </a:p>
          <a:p>
            <a:pPr lvl="1"/>
            <a:r>
              <a:rPr lang="de-DE" dirty="0"/>
              <a:t>E</a:t>
            </a:r>
            <a:r>
              <a:rPr lang="de-AT" dirty="0" err="1"/>
              <a:t>nthält</a:t>
            </a:r>
            <a:r>
              <a:rPr lang="de-AT" dirty="0"/>
              <a:t> Installationsanleitung und Anleitung zur Ausführung des Programmes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DE4894-C03D-48F5-B5C8-8948F62C794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FCA2C60-3929-1D49-B29C-C60A97789EE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36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_Vorlage_WIN_IE Kopie" id="{7309C7A1-9513-6245-992D-BD5F0FCCBA64}" vid="{DBCB829A-915E-2D4F-A73C-073BABE8C67C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Praesentation_Vorlage_WIN_IE</Template>
  <TotalTime>0</TotalTime>
  <Words>204</Words>
  <Application>Microsoft Office PowerPoint</Application>
  <PresentationFormat>Bildschirmpräsentation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Wingdings 2</vt:lpstr>
      <vt:lpstr>Office-Design</vt:lpstr>
      <vt:lpstr>Endabgabe PR DKE</vt:lpstr>
      <vt:lpstr>Aufwandsschätzung und Verantwortungsbereiche</vt:lpstr>
      <vt:lpstr>Vergleich Aufwandsschätzung und Zeiterfassung</vt:lpstr>
      <vt:lpstr>Vergleich Aufwandsschätzung und Zeiterfassung</vt:lpstr>
      <vt:lpstr>Lessons Learned Gut Funktioniert</vt:lpstr>
      <vt:lpstr>Lessons Learned Weniger Gut Funktioniert</vt:lpstr>
      <vt:lpstr>Anmerkungen zur Abgabe</vt:lpstr>
      <vt:lpstr>Anmerkungen zur Abgabe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Angela Andorfer</dc:creator>
  <cp:lastModifiedBy> </cp:lastModifiedBy>
  <cp:revision>41</cp:revision>
  <cp:lastPrinted>2015-10-19T12:36:16Z</cp:lastPrinted>
  <dcterms:created xsi:type="dcterms:W3CDTF">2018-04-19T12:56:50Z</dcterms:created>
  <dcterms:modified xsi:type="dcterms:W3CDTF">2019-02-06T09:53:40Z</dcterms:modified>
</cp:coreProperties>
</file>