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60" r:id="rId4"/>
    <p:sldId id="259" r:id="rId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wender\Documents\GitHub\258321_DKE_PR\Dokumente\Projektabschluss\Vergleich_Aufwandssch&#228;tzung_Zeiterfass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Vergleich_Aufwandsschätzung!$B$1</c:f>
              <c:strCache>
                <c:ptCount val="1"/>
                <c:pt idx="0">
                  <c:v>Aufwandsschätzung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2"/>
                <c:pt idx="0">
                  <c:v>Planung und Organisation </c:v>
                </c:pt>
                <c:pt idx="1">
                  <c:v>Dokumentation </c:v>
                </c:pt>
                <c:pt idx="2">
                  <c:v>Implementierung von </c:v>
                </c:pt>
                <c:pt idx="3">
                  <c:v>Evaluierungsprogramm </c:v>
                </c:pt>
                <c:pt idx="4">
                  <c:v>Datengenerator Rule Model Inheritance </c:v>
                </c:pt>
                <c:pt idx="5">
                  <c:v>Datengenerator CBR </c:v>
                </c:pt>
                <c:pt idx="6">
                  <c:v>Datenspeicherung </c:v>
                </c:pt>
                <c:pt idx="7">
                  <c:v>User Schnittstelle </c:v>
                </c:pt>
                <c:pt idx="8">
                  <c:v>Rule Model Inheritance Datengenerator Schnittstelle </c:v>
                </c:pt>
                <c:pt idx="9">
                  <c:v>CBR Datengenerator Schnittstelle</c:v>
                </c:pt>
                <c:pt idx="10">
                  <c:v>Vadalog Schnittstelle </c:v>
                </c:pt>
                <c:pt idx="11">
                  <c:v>Schnittstelle Datenspeicherung</c:v>
                </c:pt>
              </c:strCache>
            </c:strRef>
          </c:cat>
          <c:val>
            <c:numRef>
              <c:f>Vergleich_Aufwandsschätzung!$C$3:$C$14</c:f>
              <c:numCache>
                <c:formatCode>General</c:formatCode>
                <c:ptCount val="12"/>
                <c:pt idx="0">
                  <c:v>50</c:v>
                </c:pt>
                <c:pt idx="1">
                  <c:v>50</c:v>
                </c:pt>
                <c:pt idx="3">
                  <c:v>50</c:v>
                </c:pt>
                <c:pt idx="4">
                  <c:v>140</c:v>
                </c:pt>
                <c:pt idx="5">
                  <c:v>100</c:v>
                </c:pt>
                <c:pt idx="6">
                  <c:v>30</c:v>
                </c:pt>
                <c:pt idx="7">
                  <c:v>50</c:v>
                </c:pt>
                <c:pt idx="8">
                  <c:v>40</c:v>
                </c:pt>
                <c:pt idx="9">
                  <c:v>40</c:v>
                </c:pt>
                <c:pt idx="10">
                  <c:v>30</c:v>
                </c:pt>
                <c:pt idx="1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D-4B20-9DF6-57E721E78FB8}"/>
            </c:ext>
          </c:extLst>
        </c:ser>
        <c:ser>
          <c:idx val="1"/>
          <c:order val="1"/>
          <c:tx>
            <c:strRef>
              <c:f>Vergleich_Aufwandsschätzung!$D$1</c:f>
              <c:strCache>
                <c:ptCount val="1"/>
                <c:pt idx="0">
                  <c:v>tatsächlicher Aufwand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Vergleich_Aufwandsschätzung!$B$3:$B$14</c:f>
              <c:strCache>
                <c:ptCount val="12"/>
                <c:pt idx="0">
                  <c:v>Planung und Organisation </c:v>
                </c:pt>
                <c:pt idx="1">
                  <c:v>Dokumentation </c:v>
                </c:pt>
                <c:pt idx="2">
                  <c:v>Implementierung von </c:v>
                </c:pt>
                <c:pt idx="3">
                  <c:v>Evaluierungsprogramm </c:v>
                </c:pt>
                <c:pt idx="4">
                  <c:v>Datengenerator Rule Model Inheritance </c:v>
                </c:pt>
                <c:pt idx="5">
                  <c:v>Datengenerator CBR </c:v>
                </c:pt>
                <c:pt idx="6">
                  <c:v>Datenspeicherung </c:v>
                </c:pt>
                <c:pt idx="7">
                  <c:v>User Schnittstelle </c:v>
                </c:pt>
                <c:pt idx="8">
                  <c:v>Rule Model Inheritance Datengenerator Schnittstelle </c:v>
                </c:pt>
                <c:pt idx="9">
                  <c:v>CBR Datengenerator Schnittstelle</c:v>
                </c:pt>
                <c:pt idx="10">
                  <c:v>Vadalog Schnittstelle </c:v>
                </c:pt>
                <c:pt idx="11">
                  <c:v>Schnittstelle Datenspeicherung</c:v>
                </c:pt>
              </c:strCache>
            </c:strRef>
          </c:cat>
          <c:val>
            <c:numRef>
              <c:f>Vergleich_Aufwandsschätzung!$D$3:$D$14</c:f>
              <c:numCache>
                <c:formatCode>General</c:formatCode>
                <c:ptCount val="12"/>
                <c:pt idx="0">
                  <c:v>102</c:v>
                </c:pt>
                <c:pt idx="1">
                  <c:v>177.25</c:v>
                </c:pt>
                <c:pt idx="3">
                  <c:v>25</c:v>
                </c:pt>
                <c:pt idx="4">
                  <c:v>116</c:v>
                </c:pt>
                <c:pt idx="5">
                  <c:v>28.75</c:v>
                </c:pt>
                <c:pt idx="6">
                  <c:v>12</c:v>
                </c:pt>
                <c:pt idx="7">
                  <c:v>2</c:v>
                </c:pt>
                <c:pt idx="8">
                  <c:v>14</c:v>
                </c:pt>
                <c:pt idx="9">
                  <c:v>7</c:v>
                </c:pt>
                <c:pt idx="10">
                  <c:v>4.5</c:v>
                </c:pt>
                <c:pt idx="1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D-4B20-9DF6-57E721E78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940992"/>
        <c:axId val="437941320"/>
      </c:barChart>
      <c:catAx>
        <c:axId val="4379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1320"/>
        <c:crosses val="autoZero"/>
        <c:auto val="1"/>
        <c:lblAlgn val="ctr"/>
        <c:lblOffset val="100"/>
        <c:noMultiLvlLbl val="0"/>
      </c:catAx>
      <c:valAx>
        <c:axId val="43794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79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06.02.2019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Endabgabe</a:t>
            </a:r>
            <a:br>
              <a:rPr lang="de-AT" dirty="0"/>
            </a:br>
            <a:r>
              <a:rPr lang="de-AT" dirty="0"/>
              <a:t>PR DKE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Abschlusspräsentation</a:t>
            </a:r>
            <a:endParaRPr lang="de-AT" dirty="0"/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0B35688-9812-4DC0-920F-39C55AE5A4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0C95919-DBB0-483C-94EC-B4A3918C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94" y="1940995"/>
            <a:ext cx="7846122" cy="37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18DC209-1287-4693-8EE3-235A9B12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Aufwandsschätzung und Zeiterfassung</a:t>
            </a:r>
            <a:endParaRPr lang="de-AT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0B35688-9812-4DC0-920F-39C55AE5A4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9FF0D1E7-2A38-425D-8B33-3E1B736C7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808101"/>
              </p:ext>
            </p:extLst>
          </p:nvPr>
        </p:nvGraphicFramePr>
        <p:xfrm>
          <a:off x="668291" y="1590396"/>
          <a:ext cx="7926387" cy="442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732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5A817-2330-4366-A8CA-7506B2A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1C8E2-7E9C-4D47-9C16-2F343051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18092A5-A77A-4505-B1D7-7BCE4FCE2D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03C46-5965-478A-B825-78685C8C2B1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B21949-7105-49C5-BBF5-0E48724318E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FCA2C60-3929-1D49-B29C-C60A97789E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6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26</Words>
  <Application>Microsoft Office PowerPoint</Application>
  <PresentationFormat>Bildschirmpräsentation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Arial Black</vt:lpstr>
      <vt:lpstr>Wingdings 2</vt:lpstr>
      <vt:lpstr>Office-Design</vt:lpstr>
      <vt:lpstr>Endabgabe PR DKE</vt:lpstr>
      <vt:lpstr>Vergleich Aufwandsschätzung und Zeiterfassung</vt:lpstr>
      <vt:lpstr>Vergleich Aufwandsschätzung und Zeiterfassung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36</cp:revision>
  <cp:lastPrinted>2015-10-19T12:36:16Z</cp:lastPrinted>
  <dcterms:created xsi:type="dcterms:W3CDTF">2018-04-19T12:56:50Z</dcterms:created>
  <dcterms:modified xsi:type="dcterms:W3CDTF">2019-02-06T09:08:50Z</dcterms:modified>
</cp:coreProperties>
</file>