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22"/>
  </p:notesMasterIdLst>
  <p:sldIdLst>
    <p:sldId id="256" r:id="rId5"/>
    <p:sldId id="257" r:id="rId6"/>
    <p:sldId id="258" r:id="rId7"/>
    <p:sldId id="263" r:id="rId8"/>
    <p:sldId id="283" r:id="rId9"/>
    <p:sldId id="277" r:id="rId10"/>
    <p:sldId id="275" r:id="rId11"/>
    <p:sldId id="276" r:id="rId12"/>
    <p:sldId id="278" r:id="rId13"/>
    <p:sldId id="279" r:id="rId14"/>
    <p:sldId id="280" r:id="rId15"/>
    <p:sldId id="282" r:id="rId16"/>
    <p:sldId id="284" r:id="rId17"/>
    <p:sldId id="285" r:id="rId18"/>
    <p:sldId id="286" r:id="rId19"/>
    <p:sldId id="274" r:id="rId20"/>
    <p:sldId id="273"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10831" dt="2021-09-13T14:45:01.532"/>
    <p1510:client id="{54E9E0B1-E462-F0BC-64D7-C90366313A0B}" v="14" dt="2021-09-13T14:50:03.427"/>
    <p1510:client id="{6B508220-8ADE-492D-BF27-9FA5AEF2483E}" v="1697" dt="2021-09-12T17:09:25.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4AA8EB1A-490B-E0AA-811C-0647749436A0}"/>
    <pc:docChg chg="addSld delSld modSld sldOrd">
      <pc:chgData name="Aistė Župerkaitė" userId="S::aiste.zuperkaite@codeacademylt.onmicrosoft.com::cbda233b-6598-49a0-a7bc-42a7fc6cf429" providerId="AD" clId="Web-{4AA8EB1A-490B-E0AA-811C-0647749436A0}" dt="2021-09-13T14:45:01.532" v="6303"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ord modTransition modClrScheme chgLayout">
        <pc:chgData name="Aistė Župerkaitė" userId="S::aiste.zuperkaite@codeacademylt.onmicrosoft.com::cbda233b-6598-49a0-a7bc-42a7fc6cf429" providerId="AD" clId="Web-{4AA8EB1A-490B-E0AA-811C-0647749436A0}" dt="2021-09-13T14:45:01.532" v="6303"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4:45:01.532" v="6303"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4AA8EB1A-490B-E0AA-811C-0647749436A0}" dt="2021-09-13T12:54:00.706" v="6127" actId="20577"/>
          <ac:spMkLst>
            <pc:docMk/>
            <pc:sldMk cId="431512032" sldId="274"/>
            <ac:spMk id="10" creationId="{E8F76835-AF5C-4552-92A3-7B5B597392F6}"/>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12:22:34.766" v="5098"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12:22:34.766" v="5098"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2:46:35.542" v="5762" actId="20577"/>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2:46:35.542" v="5762" actId="20577"/>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del mod">
          <ac:chgData name="Aistė Župerkaitė" userId="S::aiste.zuperkaite@codeacademylt.onmicrosoft.com::cbda233b-6598-49a0-a7bc-42a7fc6cf429" providerId="AD" clId="Web-{4AA8EB1A-490B-E0AA-811C-0647749436A0}" dt="2021-09-13T12:44:56.665" v="5757"/>
          <ac:picMkLst>
            <pc:docMk/>
            <pc:sldMk cId="2107060500" sldId="278"/>
            <ac:picMk id="2" creationId="{81F11CA0-21FD-4F0D-B589-C5EFCD60CC08}"/>
          </ac:picMkLst>
        </pc:picChg>
        <pc:picChg chg="add mod">
          <ac:chgData name="Aistė Župerkaitė" userId="S::aiste.zuperkaite@codeacademylt.onmicrosoft.com::cbda233b-6598-49a0-a7bc-42a7fc6cf429" providerId="AD" clId="Web-{4AA8EB1A-490B-E0AA-811C-0647749436A0}" dt="2021-09-13T12:46:32.839" v="5761" actId="1076"/>
          <ac:picMkLst>
            <pc:docMk/>
            <pc:sldMk cId="2107060500" sldId="278"/>
            <ac:picMk id="3" creationId="{243473F5-78B2-4E99-A6D3-FF6FD1EAE800}"/>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del replId">
        <pc:chgData name="Aistė Župerkaitė" userId="S::aiste.zuperkaite@codeacademylt.onmicrosoft.com::cbda233b-6598-49a0-a7bc-42a7fc6cf429" providerId="AD" clId="Web-{4AA8EB1A-490B-E0AA-811C-0647749436A0}" dt="2021-09-13T12:12:45.928" v="4648"/>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sldChg chg="modSp add ord replId">
        <pc:chgData name="Aistė Župerkaitė" userId="S::aiste.zuperkaite@codeacademylt.onmicrosoft.com::cbda233b-6598-49a0-a7bc-42a7fc6cf429" providerId="AD" clId="Web-{4AA8EB1A-490B-E0AA-811C-0647749436A0}" dt="2021-09-13T12:44:26.196" v="5756" actId="20577"/>
        <pc:sldMkLst>
          <pc:docMk/>
          <pc:sldMk cId="4091471359" sldId="283"/>
        </pc:sldMkLst>
        <pc:spChg chg="mod">
          <ac:chgData name="Aistė Župerkaitė" userId="S::aiste.zuperkaite@codeacademylt.onmicrosoft.com::cbda233b-6598-49a0-a7bc-42a7fc6cf429" providerId="AD" clId="Web-{4AA8EB1A-490B-E0AA-811C-0647749436A0}" dt="2021-09-13T12:44:26.196" v="5756" actId="20577"/>
          <ac:spMkLst>
            <pc:docMk/>
            <pc:sldMk cId="4091471359" sldId="283"/>
            <ac:spMk id="8" creationId="{15D3C811-C858-4A5D-861A-D0CD1D72FD38}"/>
          </ac:spMkLst>
        </pc:spChg>
      </pc:sldChg>
      <pc:sldChg chg="delSp modSp add replId">
        <pc:chgData name="Aistė Župerkaitė" userId="S::aiste.zuperkaite@codeacademylt.onmicrosoft.com::cbda233b-6598-49a0-a7bc-42a7fc6cf429" providerId="AD" clId="Web-{4AA8EB1A-490B-E0AA-811C-0647749436A0}" dt="2021-09-13T12:49:48.827" v="5895" actId="20577"/>
        <pc:sldMkLst>
          <pc:docMk/>
          <pc:sldMk cId="2053262684" sldId="284"/>
        </pc:sldMkLst>
        <pc:spChg chg="mod">
          <ac:chgData name="Aistė Župerkaitė" userId="S::aiste.zuperkaite@codeacademylt.onmicrosoft.com::cbda233b-6598-49a0-a7bc-42a7fc6cf429" providerId="AD" clId="Web-{4AA8EB1A-490B-E0AA-811C-0647749436A0}" dt="2021-09-13T12:23:40.939" v="5112" actId="20577"/>
          <ac:spMkLst>
            <pc:docMk/>
            <pc:sldMk cId="2053262684" sldId="284"/>
            <ac:spMk id="158" creationId="{00000000-0000-0000-0000-000000000000}"/>
          </ac:spMkLst>
        </pc:spChg>
        <pc:spChg chg="mod">
          <ac:chgData name="Aistė Župerkaitė" userId="S::aiste.zuperkaite@codeacademylt.onmicrosoft.com::cbda233b-6598-49a0-a7bc-42a7fc6cf429" providerId="AD" clId="Web-{4AA8EB1A-490B-E0AA-811C-0647749436A0}" dt="2021-09-13T12:49:48.827" v="5895" actId="20577"/>
          <ac:spMkLst>
            <pc:docMk/>
            <pc:sldMk cId="2053262684" sldId="284"/>
            <ac:spMk id="160" creationId="{00000000-0000-0000-0000-000000000000}"/>
          </ac:spMkLst>
        </pc:spChg>
        <pc:picChg chg="del">
          <ac:chgData name="Aistė Župerkaitė" userId="S::aiste.zuperkaite@codeacademylt.onmicrosoft.com::cbda233b-6598-49a0-a7bc-42a7fc6cf429" providerId="AD" clId="Web-{4AA8EB1A-490B-E0AA-811C-0647749436A0}" dt="2021-09-13T12:23:47.393" v="5114"/>
          <ac:picMkLst>
            <pc:docMk/>
            <pc:sldMk cId="2053262684" sldId="284"/>
            <ac:picMk id="2" creationId="{7D560CA0-E286-4DE0-916A-5D48B62AD7C6}"/>
          </ac:picMkLst>
        </pc:picChg>
      </pc:sldChg>
      <pc:sldChg chg="modSp add replId">
        <pc:chgData name="Aistė Župerkaitė" userId="S::aiste.zuperkaite@codeacademylt.onmicrosoft.com::cbda233b-6598-49a0-a7bc-42a7fc6cf429" providerId="AD" clId="Web-{4AA8EB1A-490B-E0AA-811C-0647749436A0}" dt="2021-09-13T13:05:05.140" v="6208" actId="20577"/>
        <pc:sldMkLst>
          <pc:docMk/>
          <pc:sldMk cId="818818779" sldId="285"/>
        </pc:sldMkLst>
        <pc:spChg chg="mod">
          <ac:chgData name="Aistė Župerkaitė" userId="S::aiste.zuperkaite@codeacademylt.onmicrosoft.com::cbda233b-6598-49a0-a7bc-42a7fc6cf429" providerId="AD" clId="Web-{4AA8EB1A-490B-E0AA-811C-0647749436A0}" dt="2021-09-13T13:05:05.140" v="6208" actId="20577"/>
          <ac:spMkLst>
            <pc:docMk/>
            <pc:sldMk cId="818818779" sldId="285"/>
            <ac:spMk id="8" creationId="{15D3C811-C858-4A5D-861A-D0CD1D72FD38}"/>
          </ac:spMkLst>
        </pc:spChg>
        <pc:spChg chg="mod">
          <ac:chgData name="Aistė Župerkaitė" userId="S::aiste.zuperkaite@codeacademylt.onmicrosoft.com::cbda233b-6598-49a0-a7bc-42a7fc6cf429" providerId="AD" clId="Web-{4AA8EB1A-490B-E0AA-811C-0647749436A0}" dt="2021-09-13T12:40:42.583" v="5487" actId="20577"/>
          <ac:spMkLst>
            <pc:docMk/>
            <pc:sldMk cId="818818779" sldId="285"/>
            <ac:spMk id="10" creationId="{E8F76835-AF5C-4552-92A3-7B5B597392F6}"/>
          </ac:spMkLst>
        </pc:spChg>
      </pc:sldChg>
      <pc:sldChg chg="modSp add replId">
        <pc:chgData name="Aistė Župerkaitė" userId="S::aiste.zuperkaite@codeacademylt.onmicrosoft.com::cbda233b-6598-49a0-a7bc-42a7fc6cf429" providerId="AD" clId="Web-{4AA8EB1A-490B-E0AA-811C-0647749436A0}" dt="2021-09-13T12:53:56.238" v="6126" actId="20577"/>
        <pc:sldMkLst>
          <pc:docMk/>
          <pc:sldMk cId="2389764023" sldId="286"/>
        </pc:sldMkLst>
        <pc:spChg chg="mod">
          <ac:chgData name="Aistė Župerkaitė" userId="S::aiste.zuperkaite@codeacademylt.onmicrosoft.com::cbda233b-6598-49a0-a7bc-42a7fc6cf429" providerId="AD" clId="Web-{4AA8EB1A-490B-E0AA-811C-0647749436A0}" dt="2021-09-13T12:53:52.862" v="6125" actId="20577"/>
          <ac:spMkLst>
            <pc:docMk/>
            <pc:sldMk cId="2389764023" sldId="286"/>
            <ac:spMk id="8" creationId="{15D3C811-C858-4A5D-861A-D0CD1D72FD38}"/>
          </ac:spMkLst>
        </pc:spChg>
        <pc:spChg chg="mod">
          <ac:chgData name="Aistė Župerkaitė" userId="S::aiste.zuperkaite@codeacademylt.onmicrosoft.com::cbda233b-6598-49a0-a7bc-42a7fc6cf429" providerId="AD" clId="Web-{4AA8EB1A-490B-E0AA-811C-0647749436A0}" dt="2021-09-13T12:53:56.238" v="6126" actId="20577"/>
          <ac:spMkLst>
            <pc:docMk/>
            <pc:sldMk cId="2389764023" sldId="286"/>
            <ac:spMk id="10" creationId="{E8F76835-AF5C-4552-92A3-7B5B597392F6}"/>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54E9E0B1-E462-F0BC-64D7-C90366313A0B}"/>
    <pc:docChg chg="modSld">
      <pc:chgData name="Aistė Župerkaitė" userId="S::aiste.zuperkaite@codeacademylt.onmicrosoft.com::cbda233b-6598-49a0-a7bc-42a7fc6cf429" providerId="AD" clId="Web-{54E9E0B1-E462-F0BC-64D7-C90366313A0B}" dt="2021-09-13T14:50:01.755" v="5" actId="20577"/>
      <pc:docMkLst>
        <pc:docMk/>
      </pc:docMkLst>
      <pc:sldChg chg="modSp">
        <pc:chgData name="Aistė Župerkaitė" userId="S::aiste.zuperkaite@codeacademylt.onmicrosoft.com::cbda233b-6598-49a0-a7bc-42a7fc6cf429" providerId="AD" clId="Web-{54E9E0B1-E462-F0BC-64D7-C90366313A0B}" dt="2021-09-13T14:50:01.755" v="5" actId="20577"/>
        <pc:sldMkLst>
          <pc:docMk/>
          <pc:sldMk cId="0" sldId="263"/>
        </pc:sldMkLst>
        <pc:spChg chg="mod">
          <ac:chgData name="Aistė Župerkaitė" userId="S::aiste.zuperkaite@codeacademylt.onmicrosoft.com::cbda233b-6598-49a0-a7bc-42a7fc6cf429" providerId="AD" clId="Web-{54E9E0B1-E462-F0BC-64D7-C90366313A0B}" dt="2021-09-13T14:50:01.755" v="5" actId="20577"/>
          <ac:spMkLst>
            <pc:docMk/>
            <pc:sldMk cId="0" sldId="263"/>
            <ac:spMk id="160" creationId="{00000000-0000-0000-0000-000000000000}"/>
          </ac:spMkLst>
        </pc:spChg>
      </pc:sldChg>
      <pc:sldChg chg="modSp">
        <pc:chgData name="Aistė Župerkaitė" userId="S::aiste.zuperkaite@codeacademylt.onmicrosoft.com::cbda233b-6598-49a0-a7bc-42a7fc6cf429" providerId="AD" clId="Web-{54E9E0B1-E462-F0BC-64D7-C90366313A0B}" dt="2021-09-13T14:49:58.786" v="3" actId="20577"/>
        <pc:sldMkLst>
          <pc:docMk/>
          <pc:sldMk cId="1416889187" sldId="277"/>
        </pc:sldMkLst>
        <pc:spChg chg="mod">
          <ac:chgData name="Aistė Župerkaitė" userId="S::aiste.zuperkaite@codeacademylt.onmicrosoft.com::cbda233b-6598-49a0-a7bc-42a7fc6cf429" providerId="AD" clId="Web-{54E9E0B1-E462-F0BC-64D7-C90366313A0B}" dt="2021-09-13T14:49:58.786" v="3" actId="20577"/>
          <ac:spMkLst>
            <pc:docMk/>
            <pc:sldMk cId="1416889187" sldId="277"/>
            <ac:spMk id="1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665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031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716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524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983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596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14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673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594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582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24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96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tags/att_form_method.asp"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HTML/Element/input/submi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API/HTMLFormElement/submit_event"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API/Event/preventDefault"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JavaScript Formos</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even.target.elements.</a:t>
            </a:r>
            <a:r>
              <a:rPr lang="lt-LT" sz="2850" i="1"/>
              <a:t>inputName</a:t>
            </a:r>
            <a:r>
              <a:rPr lang="lt-LT" sz="2850"/>
              <a:t>.</a:t>
            </a:r>
            <a:r>
              <a:rPr lang="lt-LT" sz="2850" i="1"/>
              <a:t>value</a:t>
            </a:r>
            <a:endParaRPr lang="lt-LT" sz="2850" i="1" dirty="0"/>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50162" y="2405780"/>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a:t>- Kiekvieną iš input'ų lengvai galime pasiekti per jam suteikto atributo name reikšmę. </a:t>
            </a:r>
            <a:endParaRPr lang="lt-LT" dirty="0"/>
          </a:p>
          <a:p>
            <a:pPr marL="0" indent="0">
              <a:spcBef>
                <a:spcPts val="0"/>
              </a:spcBef>
              <a:buSzPts val="1100"/>
            </a:pPr>
            <a:endParaRPr lang="lt-LT" dirty="0"/>
          </a:p>
          <a:p>
            <a:pPr marL="0" indent="0">
              <a:spcBef>
                <a:spcPts val="0"/>
              </a:spcBef>
              <a:buSzPts val="1100"/>
            </a:pPr>
            <a:r>
              <a:rPr lang="lt-LT"/>
              <a:t>Pvz. Jei formoje nurodyta:  </a:t>
            </a:r>
            <a:r>
              <a:rPr lang="lt-LT" i="1"/>
              <a:t>&lt;input type="text" name="</a:t>
            </a:r>
            <a:r>
              <a:rPr lang="lt-LT" b="1" i="1"/>
              <a:t>firstName</a:t>
            </a:r>
            <a:r>
              <a:rPr lang="lt-LT" i="1"/>
              <a:t>" placeholder="Your Name" /&gt;</a:t>
            </a:r>
            <a:endParaRPr lang="lt-LT"/>
          </a:p>
          <a:p>
            <a:pPr marL="0" indent="0">
              <a:spcBef>
                <a:spcPts val="0"/>
              </a:spcBef>
              <a:buSzPts val="1100"/>
            </a:pPr>
            <a:endParaRPr lang="lt-LT" i="1" dirty="0"/>
          </a:p>
          <a:p>
            <a:pPr marL="0" indent="0">
              <a:spcBef>
                <a:spcPts val="0"/>
              </a:spcBef>
              <a:buSzPts val="1100"/>
            </a:pPr>
            <a:r>
              <a:rPr lang="lt-LT" i="1" dirty="0"/>
              <a:t>- </a:t>
            </a:r>
            <a:r>
              <a:rPr lang="lt-LT"/>
              <a:t>Javascript'e išsisaugome įvestą reikšmę naudodami event, target, elements, atributo pavadinimas, ir reikšmė:</a:t>
            </a:r>
            <a:endParaRPr lang="lt-LT" i="1" dirty="0"/>
          </a:p>
          <a:p>
            <a:pPr marL="0" indent="0">
              <a:spcBef>
                <a:spcPts val="0"/>
              </a:spcBef>
              <a:buSzPts val="1100"/>
            </a:pPr>
            <a:endParaRPr lang="lt-LT" dirty="0"/>
          </a:p>
          <a:p>
            <a:pPr marL="0" indent="0">
              <a:spcBef>
                <a:spcPts val="0"/>
              </a:spcBef>
              <a:buSzPts val="1100"/>
            </a:pPr>
            <a:r>
              <a:rPr lang="lt-LT" dirty="0"/>
              <a:t>Pvz. </a:t>
            </a:r>
            <a:r>
              <a:rPr lang="lt-LT" i="1"/>
              <a:t>const firstName = event.target.elements.</a:t>
            </a:r>
            <a:r>
              <a:rPr lang="lt-LT" b="1" i="1"/>
              <a:t>firstName.value</a:t>
            </a:r>
            <a:r>
              <a:rPr lang="lt-LT" i="1" dirty="0"/>
              <a:t>;</a:t>
            </a:r>
          </a:p>
          <a:p>
            <a:pPr marL="0" indent="0">
              <a:spcBef>
                <a:spcPts val="0"/>
              </a:spcBef>
              <a:buSzPts val="1100"/>
            </a:pPr>
            <a:endParaRPr lang="lt-LT" i="1" dirty="0"/>
          </a:p>
          <a:p>
            <a:pPr marL="0" indent="0">
              <a:spcBef>
                <a:spcPts val="0"/>
              </a:spcBef>
              <a:buSzPts val="1100"/>
            </a:pPr>
            <a:r>
              <a:rPr lang="lt-LT" i="1" dirty="0"/>
              <a:t>- </a:t>
            </a:r>
            <a:r>
              <a:rPr lang="lt-LT"/>
              <a:t>Taip pat galite išsisaugoti naują kintamąjį, kuris laikys visas formos vertes, pvz.:</a:t>
            </a:r>
            <a:endParaRPr lang="lt-LT" i="1"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i="1" dirty="0"/>
          </a:p>
          <a:p>
            <a:pPr marL="0" indent="0">
              <a:spcBef>
                <a:spcPts val="0"/>
              </a:spcBef>
              <a:buSzPts val="1100"/>
            </a:pPr>
            <a:endParaRPr lang="lt-LT" i="1" dirty="0"/>
          </a:p>
          <a:p>
            <a:pPr marL="0" indent="0">
              <a:spcBef>
                <a:spcPts val="0"/>
              </a:spcBef>
              <a:buSzPts val="1100"/>
            </a:pPr>
            <a:endParaRPr lang="lt-LT" dirty="0"/>
          </a:p>
          <a:p>
            <a:endParaRPr lang="lt-LT" i="1" dirty="0"/>
          </a:p>
          <a:p>
            <a:pPr marL="0" indent="0">
              <a:spcBef>
                <a:spcPts val="0"/>
              </a:spcBef>
              <a:buSzPts val="1100"/>
            </a:pPr>
            <a:endParaRPr lang="lt-LT" dirty="0"/>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lnSpc>
                <a:spcPct val="114999"/>
              </a:lnSpc>
              <a:spcBef>
                <a:spcPts val="1600"/>
              </a:spcBef>
              <a:buSzPts val="1100"/>
            </a:pPr>
            <a:endParaRPr lang="en-US" dirty="0"/>
          </a:p>
          <a:p>
            <a:pPr marL="0" indent="0">
              <a:lnSpc>
                <a:spcPct val="115000"/>
              </a:lnSpc>
              <a:spcBef>
                <a:spcPts val="1600"/>
              </a:spcBef>
              <a:buSzPts val="1100"/>
            </a:pPr>
            <a:endParaRPr lang="lt-LT" dirty="0"/>
          </a:p>
        </p:txBody>
      </p:sp>
      <p:pic>
        <p:nvPicPr>
          <p:cNvPr id="3" name="Picture 3" descr="Text&#10;&#10;Description automatically generated">
            <a:extLst>
              <a:ext uri="{FF2B5EF4-FFF2-40B4-BE49-F238E27FC236}">
                <a16:creationId xmlns:a16="http://schemas.microsoft.com/office/drawing/2014/main" id="{05F1C9FD-FE93-470D-9E7D-3EBCB051E24B}"/>
              </a:ext>
            </a:extLst>
          </p:cNvPr>
          <p:cNvPicPr>
            <a:picLocks noChangeAspect="1"/>
          </p:cNvPicPr>
          <p:nvPr/>
        </p:nvPicPr>
        <p:blipFill>
          <a:blip r:embed="rId3"/>
          <a:stretch>
            <a:fillRect/>
          </a:stretch>
        </p:blipFill>
        <p:spPr>
          <a:xfrm>
            <a:off x="478971" y="4479899"/>
            <a:ext cx="5428343" cy="1998489"/>
          </a:xfrm>
          <a:prstGeom prst="rect">
            <a:avLst/>
          </a:prstGeom>
        </p:spPr>
      </p:pic>
    </p:spTree>
    <p:extLst>
      <p:ext uri="{BB962C8B-B14F-4D97-AF65-F5344CB8AC3E}">
        <p14:creationId xmlns:p14="http://schemas.microsoft.com/office/powerpoint/2010/main" val="27583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Įvestos reikšmės - įprasti input types, textarea</a:t>
            </a:r>
            <a:endParaRPr lang="lt-LT" sz="2850" dirty="0"/>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50162" y="2405780"/>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b="1" dirty="0"/>
              <a:t>1. </a:t>
            </a:r>
            <a:r>
              <a:rPr lang="lt-LT" b="1" i="1" dirty="0"/>
              <a:t>input type text, number, email, password</a:t>
            </a:r>
            <a:r>
              <a:rPr lang="lt-LT"/>
              <a:t> ir visi kiti įprasti input'ai, kuriuose įrašoma tekstinė vertė, taip pat ir textarea, pasiimami nurodytu būdu:</a:t>
            </a:r>
            <a:endParaRPr lang="lt-LT" dirty="0"/>
          </a:p>
          <a:p>
            <a:pPr marL="0" indent="0">
              <a:spcBef>
                <a:spcPts val="0"/>
              </a:spcBef>
              <a:buSzPts val="1100"/>
            </a:pPr>
            <a:endParaRPr lang="lt-LT" dirty="0"/>
          </a:p>
          <a:p>
            <a:pPr marL="0" indent="0">
              <a:spcBef>
                <a:spcPts val="0"/>
              </a:spcBef>
              <a:buSzPts val="1100"/>
            </a:pPr>
            <a:r>
              <a:rPr lang="lt-LT"/>
              <a:t>const firstName = event.target.elements.</a:t>
            </a:r>
            <a:r>
              <a:rPr lang="lt-LT" b="1"/>
              <a:t>firstName.value;</a:t>
            </a:r>
            <a:endParaRPr lang="lt-LT" b="1" dirty="0"/>
          </a:p>
          <a:p>
            <a:pPr marL="0" indent="0">
              <a:spcBef>
                <a:spcPts val="0"/>
              </a:spcBef>
              <a:buSzPts val="1100"/>
            </a:pPr>
            <a:endParaRPr lang="lt-LT" b="1" dirty="0"/>
          </a:p>
          <a:p>
            <a:pPr marL="0" indent="0">
              <a:spcBef>
                <a:spcPts val="0"/>
              </a:spcBef>
              <a:buSzPts val="1100"/>
            </a:pPr>
            <a:endParaRPr lang="lt-LT" dirty="0"/>
          </a:p>
          <a:p>
            <a:pPr marL="0" indent="0">
              <a:spcBef>
                <a:spcPts val="0"/>
              </a:spcBef>
              <a:buSzPts val="1100"/>
            </a:pPr>
            <a:r>
              <a:rPr lang="lt-LT" b="1" i="1" dirty="0"/>
              <a:t>SVARBU! </a:t>
            </a:r>
            <a:r>
              <a:rPr lang="lt-LT" i="1" dirty="0"/>
              <a:t>Nepamiršti, kad visos reikšmės iš formos yra gaunamos </a:t>
            </a:r>
            <a:r>
              <a:rPr lang="lt-LT" b="1" i="1" dirty="0"/>
              <a:t>string</a:t>
            </a:r>
            <a:r>
              <a:rPr lang="lt-LT" i="1" dirty="0"/>
              <a:t> duomenų tipu, todėl reikia būti atsargiems su &lt;input type="number"&gt; ir kitomis reikšmėmis, jeigu jas gaunate skaičiumi, </a:t>
            </a:r>
            <a:r>
              <a:rPr lang="lt-LT" b="1" i="1"/>
              <a:t>ypač jeigu vėliau atlikinėsite skaičiavimus. </a:t>
            </a:r>
            <a:endParaRPr lang="lt-LT" i="1" dirty="0"/>
          </a:p>
          <a:p>
            <a:pPr marL="0" indent="0">
              <a:spcBef>
                <a:spcPts val="0"/>
              </a:spcBef>
              <a:buSzPts val="1100"/>
            </a:pPr>
            <a:endParaRPr lang="lt-LT" i="1" dirty="0"/>
          </a:p>
          <a:p>
            <a:pPr marL="0" indent="0">
              <a:spcBef>
                <a:spcPts val="0"/>
              </a:spcBef>
            </a:pPr>
            <a:r>
              <a:rPr lang="lt-LT" i="1">
                <a:solidFill>
                  <a:schemeClr val="tx1"/>
                </a:solidFill>
              </a:rPr>
              <a:t>Konvertuojame į number duomenų tipą:</a:t>
            </a:r>
            <a:endParaRPr lang="lt-LT">
              <a:solidFill>
                <a:schemeClr val="tx1"/>
              </a:solidFill>
            </a:endParaRPr>
          </a:p>
          <a:p>
            <a:pPr marL="0" indent="0">
              <a:spcBef>
                <a:spcPts val="0"/>
              </a:spcBef>
              <a:buSzPts val="1100"/>
            </a:pPr>
            <a:endParaRPr lang="lt-LT" i="1" dirty="0"/>
          </a:p>
          <a:p>
            <a:pPr marL="0" indent="0">
              <a:spcBef>
                <a:spcPts val="0"/>
              </a:spcBef>
            </a:pPr>
            <a:r>
              <a:rPr lang="lt-LT"/>
              <a:t>const age = Number(event.target.elements.</a:t>
            </a:r>
            <a:r>
              <a:rPr lang="lt-LT" b="1"/>
              <a:t>age.value);</a:t>
            </a:r>
          </a:p>
          <a:p>
            <a:pPr marL="0" indent="0">
              <a:spcBef>
                <a:spcPts val="0"/>
              </a:spcBef>
            </a:pPr>
            <a:endParaRPr lang="lt-LT" b="1" dirty="0"/>
          </a:p>
          <a:p>
            <a:pPr marL="0" indent="0">
              <a:spcBef>
                <a:spcPts val="0"/>
              </a:spcBef>
            </a:pPr>
            <a:r>
              <a:rPr lang="lt-LT" b="1"/>
              <a:t>arba</a:t>
            </a:r>
            <a:endParaRPr lang="lt-LT" b="1" dirty="0"/>
          </a:p>
          <a:p>
            <a:pPr marL="0" indent="0">
              <a:spcBef>
                <a:spcPts val="0"/>
              </a:spcBef>
            </a:pPr>
            <a:endParaRPr lang="lt-LT" b="1" dirty="0"/>
          </a:p>
          <a:p>
            <a:pPr marL="0" indent="0">
              <a:spcBef>
                <a:spcPts val="0"/>
              </a:spcBef>
            </a:pPr>
            <a:r>
              <a:rPr lang="lt-LT"/>
              <a:t>const age = +event.target.elements.</a:t>
            </a:r>
            <a:r>
              <a:rPr lang="lt-LT" b="1"/>
              <a:t>age.value;</a:t>
            </a:r>
            <a:endParaRPr lang="lt-LT"/>
          </a:p>
          <a:p>
            <a:pPr marL="0" indent="0">
              <a:spcBef>
                <a:spcPts val="0"/>
              </a:spcBef>
            </a:pPr>
            <a:endParaRPr lang="lt-LT" i="1" dirty="0">
              <a:solidFill>
                <a:schemeClr val="bg2"/>
              </a:solidFill>
            </a:endParaRPr>
          </a:p>
          <a:p>
            <a:pPr marL="0" indent="0">
              <a:spcBef>
                <a:spcPts val="0"/>
              </a:spcBef>
            </a:pPr>
            <a:endParaRPr lang="lt-LT" b="1" dirty="0"/>
          </a:p>
          <a:p>
            <a:pPr marL="0" indent="0">
              <a:spcBef>
                <a:spcPts val="0"/>
              </a:spcBef>
              <a:buSzPts val="1100"/>
            </a:pPr>
            <a:endParaRPr lang="lt-LT" dirty="0"/>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lnSpc>
                <a:spcPct val="114999"/>
              </a:lnSpc>
              <a:spcBef>
                <a:spcPts val="1600"/>
              </a:spcBef>
              <a:buSzPts val="1100"/>
            </a:pPr>
            <a:endParaRPr lang="en-US" dirty="0"/>
          </a:p>
          <a:p>
            <a:pPr marL="0" indent="0">
              <a:lnSpc>
                <a:spcPct val="115000"/>
              </a:lnSpc>
              <a:spcBef>
                <a:spcPts val="1600"/>
              </a:spcBef>
              <a:buSzPts val="1100"/>
            </a:pPr>
            <a:endParaRPr lang="lt-LT" dirty="0"/>
          </a:p>
        </p:txBody>
      </p:sp>
    </p:spTree>
    <p:extLst>
      <p:ext uri="{BB962C8B-B14F-4D97-AF65-F5344CB8AC3E}">
        <p14:creationId xmlns:p14="http://schemas.microsoft.com/office/powerpoint/2010/main" val="318476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Įvestos reikšmės - &lt;select&gt; ir &lt;option&gt;</a:t>
            </a:r>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50162" y="2405780"/>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b="1" dirty="0"/>
              <a:t>2. </a:t>
            </a:r>
            <a:r>
              <a:rPr lang="lt-LT" b="1" i="1"/>
              <a:t>select sąrašas mums pateikia kelis variantus, o iš jų mes renkamės vieną per option elementą. </a:t>
            </a:r>
            <a:br>
              <a:rPr lang="lt-LT" b="1" i="1" dirty="0"/>
            </a:br>
            <a:endParaRPr lang="lt-LT" b="1" i="1" dirty="0"/>
          </a:p>
          <a:p>
            <a:pPr marL="0" indent="0">
              <a:spcBef>
                <a:spcPts val="0"/>
              </a:spcBef>
              <a:buSzPts val="1100"/>
            </a:pPr>
            <a:r>
              <a:rPr lang="lt-LT" i="1"/>
              <a:t>-</a:t>
            </a:r>
            <a:r>
              <a:rPr lang="lt-LT" b="1" i="1" dirty="0"/>
              <a:t> </a:t>
            </a:r>
            <a:r>
              <a:rPr lang="lt-LT" i="1"/>
              <a:t>Kadangi option elementas turi atributą value, pasiimti reikšmę yra gana lengva, </a:t>
            </a:r>
            <a:r>
              <a:rPr lang="lt-LT" b="1" i="1" dirty="0"/>
              <a:t>tačiau</a:t>
            </a:r>
            <a:r>
              <a:rPr lang="lt-LT" i="1"/>
              <a:t> value atribute reikėtų stengtis vartoti kuo paprastesnį pavadinimą, t.y. mašininį kodą, yes/no, 0,1,2,3 ir t.t. </a:t>
            </a:r>
            <a:endParaRPr lang="lt-LT" i="1" dirty="0"/>
          </a:p>
          <a:p>
            <a:pPr marL="0" indent="0">
              <a:spcBef>
                <a:spcPts val="0"/>
              </a:spcBef>
              <a:buSzPts val="1100"/>
            </a:pPr>
            <a:endParaRPr lang="lt-LT" i="1" dirty="0"/>
          </a:p>
          <a:p>
            <a:pPr marL="0" indent="0">
              <a:spcBef>
                <a:spcPts val="0"/>
              </a:spcBef>
              <a:buSzPts val="1100"/>
            </a:pPr>
            <a:r>
              <a:rPr lang="lt-LT" dirty="0"/>
              <a:t>                           </a:t>
            </a:r>
          </a:p>
          <a:p>
            <a:pPr marL="0" indent="0">
              <a:spcBef>
                <a:spcPts val="0"/>
              </a:spcBef>
              <a:buSzPts val="1100"/>
            </a:pPr>
            <a:endParaRPr lang="lt-LT" i="1" dirty="0">
              <a:solidFill>
                <a:srgbClr val="535353"/>
              </a:solidFill>
            </a:endParaRPr>
          </a:p>
          <a:p>
            <a:pPr marL="0" indent="0">
              <a:spcBef>
                <a:spcPts val="0"/>
              </a:spcBef>
              <a:buSzPts val="1100"/>
            </a:pPr>
            <a:r>
              <a:rPr lang="lt-LT" i="1" dirty="0">
                <a:solidFill>
                  <a:srgbClr val="535353"/>
                </a:solidFill>
              </a:rPr>
              <a:t>                                     </a:t>
            </a:r>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spcBef>
                <a:spcPts val="0"/>
              </a:spcBef>
              <a:buSzPts val="1100"/>
            </a:pPr>
            <a:endParaRPr lang="lt-LT" i="1" dirty="0">
              <a:solidFill>
                <a:srgbClr val="535353"/>
              </a:solidFill>
            </a:endParaRPr>
          </a:p>
          <a:p>
            <a:pPr marL="0" indent="0">
              <a:spcBef>
                <a:spcPts val="0"/>
              </a:spcBef>
              <a:buSzPts val="1100"/>
            </a:pPr>
            <a:r>
              <a:rPr lang="lt-LT" i="1">
                <a:solidFill>
                  <a:schemeClr val="tx1"/>
                </a:solidFill>
              </a:rPr>
              <a:t>- Kad galėtume gauti gražų atsakymą, jį reikės pakonvertuoti, sutikrinti, kas buvo pasirinkta, tam tiktų funkcija su if/switch**.</a:t>
            </a:r>
            <a:endParaRPr lang="lt-LT" i="1" dirty="0">
              <a:solidFill>
                <a:schemeClr val="tx1"/>
              </a:solidFill>
            </a:endParaRPr>
          </a:p>
          <a:p>
            <a:pPr marL="0" indent="0">
              <a:lnSpc>
                <a:spcPct val="114999"/>
              </a:lnSpc>
              <a:spcBef>
                <a:spcPts val="1600"/>
              </a:spcBef>
              <a:buSzPts val="1100"/>
            </a:pPr>
            <a:r>
              <a:rPr lang="en-US" i="1">
                <a:solidFill>
                  <a:schemeClr val="bg2"/>
                </a:solidFill>
              </a:rPr>
              <a:t> ** value reikšmės šiuo atveju yra skaičiai, svarbu nepamiršti reikšmes paimti kaip skaičius.</a:t>
            </a:r>
            <a:r>
              <a:rPr lang="en-US" dirty="0"/>
              <a:t>                                                                                                                   </a:t>
            </a:r>
          </a:p>
          <a:p>
            <a:pPr marL="0" indent="0">
              <a:lnSpc>
                <a:spcPct val="115000"/>
              </a:lnSpc>
              <a:spcBef>
                <a:spcPts val="1600"/>
              </a:spcBef>
              <a:buSzPts val="1100"/>
            </a:pPr>
            <a:endParaRPr lang="lt-LT" dirty="0"/>
          </a:p>
        </p:txBody>
      </p:sp>
      <p:pic>
        <p:nvPicPr>
          <p:cNvPr id="2" name="Picture 2" descr="Text&#10;&#10;Description automatically generated">
            <a:extLst>
              <a:ext uri="{FF2B5EF4-FFF2-40B4-BE49-F238E27FC236}">
                <a16:creationId xmlns:a16="http://schemas.microsoft.com/office/drawing/2014/main" id="{7D560CA0-E286-4DE0-916A-5D48B62AD7C6}"/>
              </a:ext>
            </a:extLst>
          </p:cNvPr>
          <p:cNvPicPr>
            <a:picLocks noChangeAspect="1"/>
          </p:cNvPicPr>
          <p:nvPr/>
        </p:nvPicPr>
        <p:blipFill>
          <a:blip r:embed="rId3"/>
          <a:stretch>
            <a:fillRect/>
          </a:stretch>
        </p:blipFill>
        <p:spPr>
          <a:xfrm>
            <a:off x="539448" y="3357867"/>
            <a:ext cx="3825723" cy="1629980"/>
          </a:xfrm>
          <a:prstGeom prst="rect">
            <a:avLst/>
          </a:prstGeom>
        </p:spPr>
      </p:pic>
    </p:spTree>
    <p:extLst>
      <p:ext uri="{BB962C8B-B14F-4D97-AF65-F5344CB8AC3E}">
        <p14:creationId xmlns:p14="http://schemas.microsoft.com/office/powerpoint/2010/main" val="219414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Įvestos reikšmės - atspausdinimas</a:t>
            </a:r>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50162" y="2405780"/>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en-US"/>
              <a:t>- Kuomet susirenkame įvestas reikšmes, galime atlikti tolimesnius veiksmus, pvz.: </a:t>
            </a:r>
            <a:r>
              <a:rPr lang="en-US" i="1"/>
              <a:t>atspausdinti</a:t>
            </a:r>
            <a:r>
              <a:rPr lang="en-US"/>
              <a:t>, </a:t>
            </a:r>
            <a:r>
              <a:rPr lang="en-US" i="1"/>
              <a:t>tikrinti ar atitinka tam tikras sąlygas (validuoti)</a:t>
            </a:r>
            <a:r>
              <a:rPr lang="en-US"/>
              <a:t>, </a:t>
            </a:r>
            <a:r>
              <a:rPr lang="en-US" i="1" dirty="0"/>
              <a:t>išsiųsti į serverį</a:t>
            </a:r>
            <a:r>
              <a:rPr lang="en-US" dirty="0"/>
              <a:t>. </a:t>
            </a:r>
            <a:endParaRPr lang="lt-LT" b="1" i="1" dirty="0"/>
          </a:p>
          <a:p>
            <a:pPr marL="0" indent="0">
              <a:spcBef>
                <a:spcPts val="0"/>
              </a:spcBef>
              <a:buSzPts val="1100"/>
            </a:pPr>
            <a:endParaRPr lang="en-US" dirty="0"/>
          </a:p>
          <a:p>
            <a:pPr marL="0" indent="0">
              <a:spcBef>
                <a:spcPts val="0"/>
              </a:spcBef>
              <a:buSzPts val="1100"/>
            </a:pPr>
            <a:r>
              <a:rPr lang="en-US"/>
              <a:t>- HTML'e galime susikurti tuščią elementą, į kurį norėsime atspausdinti informaciją.   </a:t>
            </a:r>
            <a:endParaRPr lang="lt-LT" b="1" i="1"/>
          </a:p>
          <a:p>
            <a:pPr marL="0" indent="0">
              <a:spcBef>
                <a:spcPts val="0"/>
              </a:spcBef>
              <a:buSzPts val="1100"/>
            </a:pPr>
            <a:endParaRPr lang="en-US" dirty="0"/>
          </a:p>
          <a:p>
            <a:pPr marL="0" indent="0">
              <a:spcBef>
                <a:spcPts val="0"/>
              </a:spcBef>
              <a:buSzPts val="1100"/>
            </a:pPr>
            <a:r>
              <a:rPr lang="en-US"/>
              <a:t>Pvz.: &lt;p class="output"&gt;&lt;/p&gt;  </a:t>
            </a:r>
            <a:endParaRPr lang="lt-LT" b="1" i="1"/>
          </a:p>
          <a:p>
            <a:pPr marL="0" indent="0">
              <a:spcBef>
                <a:spcPts val="0"/>
              </a:spcBef>
              <a:buSzPts val="1100"/>
            </a:pPr>
            <a:endParaRPr lang="en-US" dirty="0"/>
          </a:p>
          <a:p>
            <a:pPr marL="0" indent="0">
              <a:spcBef>
                <a:spcPts val="0"/>
              </a:spcBef>
              <a:buSzPts val="1100"/>
            </a:pPr>
            <a:r>
              <a:rPr lang="en-US"/>
              <a:t>- Pasiimsime jį savo JS kode, išsisaugosime kintamajame.</a:t>
            </a:r>
            <a:endParaRPr lang="lt-LT" b="1" i="1"/>
          </a:p>
          <a:p>
            <a:pPr marL="0" indent="0">
              <a:spcBef>
                <a:spcPts val="0"/>
              </a:spcBef>
              <a:buSzPts val="1100"/>
            </a:pPr>
            <a:endParaRPr lang="en-US" dirty="0"/>
          </a:p>
          <a:p>
            <a:pPr marL="0" indent="0">
              <a:spcBef>
                <a:spcPts val="0"/>
              </a:spcBef>
              <a:buSzPts val="1100"/>
            </a:pPr>
            <a:r>
              <a:rPr lang="en-US"/>
              <a:t>Pvz.: const output = document.querySelector('.output')</a:t>
            </a:r>
            <a:endParaRPr lang="en-US" dirty="0"/>
          </a:p>
          <a:p>
            <a:pPr marL="0" indent="0">
              <a:spcBef>
                <a:spcPts val="0"/>
              </a:spcBef>
              <a:buSzPts val="1100"/>
            </a:pPr>
            <a:endParaRPr lang="en-US" dirty="0"/>
          </a:p>
          <a:p>
            <a:pPr marL="0" indent="0">
              <a:spcBef>
                <a:spcPts val="0"/>
              </a:spcBef>
              <a:buSzPts val="1100"/>
            </a:pPr>
            <a:r>
              <a:rPr lang="en-US"/>
              <a:t>- Naudosime element.</a:t>
            </a:r>
            <a:r>
              <a:rPr lang="en-US" b="1"/>
              <a:t>textContent </a:t>
            </a:r>
            <a:r>
              <a:rPr lang="en-US"/>
              <a:t>savybę teksto atspausdinimui.      </a:t>
            </a:r>
          </a:p>
          <a:p>
            <a:pPr marL="0" indent="0">
              <a:spcBef>
                <a:spcPts val="0"/>
              </a:spcBef>
              <a:buSzPts val="1100"/>
            </a:pPr>
            <a:endParaRPr lang="en-US" dirty="0"/>
          </a:p>
          <a:p>
            <a:pPr marL="0" indent="0">
              <a:spcBef>
                <a:spcPts val="0"/>
              </a:spcBef>
              <a:buSzPts val="1100"/>
            </a:pPr>
            <a:r>
              <a:rPr lang="en-US">
                <a:solidFill>
                  <a:schemeClr val="bg2"/>
                </a:solidFill>
              </a:rPr>
              <a:t>Pvz.: </a:t>
            </a:r>
            <a:r>
              <a:rPr lang="en-US" i="1">
                <a:solidFill>
                  <a:schemeClr val="bg2"/>
                </a:solidFill>
              </a:rPr>
              <a:t>output.textContent = firstName;</a:t>
            </a:r>
          </a:p>
          <a:p>
            <a:pPr marL="0" indent="0">
              <a:spcBef>
                <a:spcPts val="0"/>
              </a:spcBef>
              <a:buSzPts val="1100"/>
            </a:pPr>
            <a:endParaRPr lang="en-US" dirty="0">
              <a:solidFill>
                <a:schemeClr val="bg2"/>
              </a:solidFill>
            </a:endParaRPr>
          </a:p>
          <a:p>
            <a:pPr marL="0" indent="0">
              <a:spcBef>
                <a:spcPts val="0"/>
              </a:spcBef>
            </a:pPr>
            <a:r>
              <a:rPr lang="en-US">
                <a:solidFill>
                  <a:schemeClr val="bg2"/>
                </a:solidFill>
              </a:rPr>
              <a:t>Pvz.: </a:t>
            </a:r>
            <a:r>
              <a:rPr lang="en-US" i="1">
                <a:solidFill>
                  <a:schemeClr val="bg2"/>
                </a:solidFill>
              </a:rPr>
              <a:t>output.textContent = `Sveiki, mano vardas yra ${firstName}.`;</a:t>
            </a:r>
          </a:p>
          <a:p>
            <a:pPr marL="0" indent="0">
              <a:lnSpc>
                <a:spcPct val="115000"/>
              </a:lnSpc>
              <a:spcBef>
                <a:spcPts val="1600"/>
              </a:spcBef>
              <a:buSzPts val="1100"/>
            </a:pPr>
            <a:endParaRPr lang="lt-LT" dirty="0"/>
          </a:p>
        </p:txBody>
      </p:sp>
    </p:spTree>
    <p:extLst>
      <p:ext uri="{BB962C8B-B14F-4D97-AF65-F5344CB8AC3E}">
        <p14:creationId xmlns:p14="http://schemas.microsoft.com/office/powerpoint/2010/main" val="205326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HTML Forma</a:t>
            </a:r>
            <a:endParaRPr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a:t> susikurkime elementą, kuriame atsispausdins žinutė po formos užpildymo (p, h1 ir pan.).</a:t>
            </a:r>
            <a:endParaRPr lang="en-US"/>
          </a:p>
          <a:p>
            <a:endParaRPr lang="lt-LT" sz="1400" dirty="0"/>
          </a:p>
          <a:p>
            <a:r>
              <a:rPr lang="lt-LT" sz="1400" dirty="0"/>
              <a:t>2. </a:t>
            </a:r>
            <a:r>
              <a:rPr lang="lt-LT" sz="1400" b="1" dirty="0"/>
              <a:t>main.js </a:t>
            </a:r>
            <a:r>
              <a:rPr lang="lt-LT" sz="1400"/>
              <a:t>naudodami text.Content savybę atspausdinkite surinktas reikšmes iš formos įvesties laukelių. </a:t>
            </a:r>
            <a:endParaRPr lang="lt-LT" sz="1400" b="1" dirty="0"/>
          </a:p>
          <a:p>
            <a:endParaRPr lang="lt-LT" sz="1400" dirty="0"/>
          </a:p>
          <a:p>
            <a:endParaRPr lang="lt-LT" sz="1400" dirty="0"/>
          </a:p>
          <a:p>
            <a:r>
              <a:rPr lang="lt-LT" sz="1400" b="1" dirty="0"/>
              <a:t>Pvz. </a:t>
            </a:r>
            <a:r>
              <a:rPr lang="lt-LT" sz="1400"/>
              <a:t>Vardas: </a:t>
            </a:r>
            <a:r>
              <a:rPr lang="lt-LT" sz="1400" i="1"/>
              <a:t>įvestas vardas</a:t>
            </a:r>
            <a:r>
              <a:rPr lang="lt-LT" sz="1400"/>
              <a:t>, amžius: </a:t>
            </a:r>
            <a:r>
              <a:rPr lang="lt-LT" sz="1400" i="1"/>
              <a:t>įvestas amžius</a:t>
            </a:r>
            <a:r>
              <a:rPr lang="lt-LT" sz="1400"/>
              <a:t>, įvestas elektroninio pašto adresas: </a:t>
            </a:r>
            <a:r>
              <a:rPr lang="lt-LT" sz="1400" i="1"/>
              <a:t>el. paštas.</a:t>
            </a:r>
            <a:endParaRPr lang="lt-LT" sz="1400" b="1" i="1" dirty="0"/>
          </a:p>
          <a:p>
            <a:endParaRPr lang="lt-LT" sz="1400" dirty="0"/>
          </a:p>
          <a:p>
            <a:pPr hangingPunct="1"/>
            <a:r>
              <a:rPr lang="lt-LT" sz="1400" dirty="0"/>
              <a:t> </a:t>
            </a:r>
          </a:p>
        </p:txBody>
      </p:sp>
    </p:spTree>
    <p:extLst>
      <p:ext uri="{BB962C8B-B14F-4D97-AF65-F5344CB8AC3E}">
        <p14:creationId xmlns:p14="http://schemas.microsoft.com/office/powerpoint/2010/main" val="81881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HTML Forma</a:t>
            </a:r>
            <a:endParaRPr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a:t>BONUS užduotis. </a:t>
            </a:r>
            <a:endParaRPr lang="lt-LT" sz="1400" dirty="0"/>
          </a:p>
          <a:p>
            <a:endParaRPr lang="lt-LT" sz="1400" dirty="0"/>
          </a:p>
          <a:p>
            <a:r>
              <a:rPr lang="lt-LT" sz="1400"/>
              <a:t>3. Patikrinkite amžių:</a:t>
            </a:r>
            <a:endParaRPr lang="lt-LT" sz="1400" dirty="0"/>
          </a:p>
          <a:p>
            <a:endParaRPr lang="lt-LT" sz="1400" dirty="0"/>
          </a:p>
          <a:p>
            <a:pPr marL="285750" indent="-285750">
              <a:buFont typeface="Arial,Sans-Serif"/>
              <a:buChar char="•"/>
            </a:pPr>
            <a:r>
              <a:rPr lang="lt-LT" sz="1400"/>
              <a:t>jeigu </a:t>
            </a:r>
            <a:r>
              <a:rPr lang="lt-LT" sz="1400" b="1"/>
              <a:t>mažiau </a:t>
            </a:r>
            <a:r>
              <a:rPr lang="lt-LT" sz="1400"/>
              <a:t>negu 18 – parodykite žinutę, kad vyno pirkti neleidžiama (įtraukite vardą, kuris buvo įvestas į formą):</a:t>
            </a:r>
            <a:endParaRPr lang="lt-LT" sz="1400" dirty="0"/>
          </a:p>
          <a:p>
            <a:pPr marL="285750" indent="-285750">
              <a:buFont typeface="Arial,Sans-Serif"/>
              <a:buChar char="•"/>
            </a:pPr>
            <a:endParaRPr lang="lt-LT" sz="1400" dirty="0"/>
          </a:p>
          <a:p>
            <a:r>
              <a:rPr lang="lt-LT" sz="1400" i="1"/>
              <a:t>Žinutės pvz. Gerb. Vardeni, deja, negalime jums atsiųsti vynų katalogo.</a:t>
            </a:r>
            <a:endParaRPr lang="lt-LT" sz="1400" i="1" dirty="0"/>
          </a:p>
          <a:p>
            <a:endParaRPr lang="lt-LT" sz="1400" dirty="0"/>
          </a:p>
          <a:p>
            <a:pPr marL="285750" indent="-285750">
              <a:buFont typeface="Arial,Sans-Serif"/>
              <a:buChar char="•"/>
            </a:pPr>
            <a:r>
              <a:rPr lang="lt-LT" sz="1400"/>
              <a:t>jeigu </a:t>
            </a:r>
            <a:r>
              <a:rPr lang="lt-LT" sz="1400" b="1"/>
              <a:t>18 ir daugiau</a:t>
            </a:r>
            <a:r>
              <a:rPr lang="lt-LT" sz="1400"/>
              <a:t> – atspausdinkite žinutę, kad katalogas bus išsiųstas nurodytu elektroniniu paštu, įtraukite ir vardą.</a:t>
            </a:r>
            <a:endParaRPr lang="lt-LT" sz="1400" dirty="0"/>
          </a:p>
          <a:p>
            <a:pPr marL="285750" indent="-285750">
              <a:buFont typeface="Arial,Sans-Serif"/>
              <a:buChar char="•"/>
            </a:pPr>
            <a:endParaRPr lang="lt-LT" sz="1400" dirty="0"/>
          </a:p>
          <a:p>
            <a:r>
              <a:rPr lang="lt-LT" sz="1400" i="1"/>
              <a:t>Žinutės pvz. Gerb. Vardeni, vynų katalogas išsiųstas jūsų nurodytu elektroniniu paštu: paštas@paštas.lt</a:t>
            </a:r>
            <a:endParaRPr lang="lt-LT"/>
          </a:p>
        </p:txBody>
      </p:sp>
    </p:spTree>
    <p:extLst>
      <p:ext uri="{BB962C8B-B14F-4D97-AF65-F5344CB8AC3E}">
        <p14:creationId xmlns:p14="http://schemas.microsoft.com/office/powerpoint/2010/main" val="238976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HTML Forma</a:t>
            </a:r>
            <a:endParaRPr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4</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b="1" dirty="0"/>
              <a:t>index.html</a:t>
            </a:r>
            <a:r>
              <a:rPr lang="lt-LT" sz="1400"/>
              <a:t> susikurkime formos elementą.</a:t>
            </a:r>
            <a:endParaRPr lang="en-US"/>
          </a:p>
          <a:p>
            <a:endParaRPr lang="lt-LT" sz="1400" dirty="0"/>
          </a:p>
          <a:p>
            <a:r>
              <a:rPr lang="lt-LT" sz="1400" dirty="0"/>
              <a:t>2. Formos elementui nei </a:t>
            </a:r>
            <a:r>
              <a:rPr lang="lt-LT" sz="1400" dirty="0" err="1"/>
              <a:t>action</a:t>
            </a:r>
            <a:r>
              <a:rPr lang="lt-LT" sz="1400" dirty="0"/>
              <a:t>, nei </a:t>
            </a:r>
            <a:r>
              <a:rPr lang="lt-LT" sz="1400" dirty="0" err="1"/>
              <a:t>method</a:t>
            </a:r>
            <a:r>
              <a:rPr lang="lt-LT" sz="1400" dirty="0"/>
              <a:t> šiuo metu nereikia. </a:t>
            </a:r>
          </a:p>
          <a:p>
            <a:endParaRPr lang="lt-LT" sz="1400" dirty="0"/>
          </a:p>
          <a:p>
            <a:r>
              <a:rPr lang="lt-LT" sz="1400"/>
              <a:t>3. Formoje sukurkite </a:t>
            </a:r>
            <a:r>
              <a:rPr lang="lt-LT" sz="1400" dirty="0"/>
              <a:t>input'us, kuriems bus įvedamos tokios reikšmės:</a:t>
            </a:r>
          </a:p>
          <a:p>
            <a:endParaRPr lang="lt-LT" sz="1400" dirty="0"/>
          </a:p>
          <a:p>
            <a:r>
              <a:rPr lang="lt-LT" sz="1400"/>
              <a:t>- vartotojo nuotrauka (type="url");</a:t>
            </a:r>
            <a:endParaRPr lang="lt-LT" sz="1400" dirty="0"/>
          </a:p>
          <a:p>
            <a:r>
              <a:rPr lang="lt-LT" sz="1400"/>
              <a:t>- vartotojo slapyvardis (username);</a:t>
            </a:r>
            <a:endParaRPr lang="lt-LT" sz="1400" dirty="0"/>
          </a:p>
          <a:p>
            <a:r>
              <a:rPr lang="lt-LT" sz="1400"/>
              <a:t>- vienos reikšmės pažymėjimas iš dviejų, pvz. lytis;</a:t>
            </a:r>
            <a:endParaRPr lang="lt-LT" sz="1400" dirty="0"/>
          </a:p>
          <a:p>
            <a:r>
              <a:rPr lang="lt-LT" sz="1400"/>
              <a:t>- vienos reikšmės pasirinkimas iš sąrašo, pvz. kelių miestų, kur pasirenkamas vienas;</a:t>
            </a:r>
            <a:endParaRPr lang="lt-LT" sz="1400" dirty="0"/>
          </a:p>
          <a:p>
            <a:r>
              <a:rPr lang="lt-LT" sz="1400"/>
              <a:t>- ilgo teksto įvestį, kur galima įrašyti žinutę.</a:t>
            </a:r>
            <a:endParaRPr lang="lt-LT" sz="1400" dirty="0"/>
          </a:p>
          <a:p>
            <a:pPr marL="285750" lvl="2" indent="-285750">
              <a:buFont typeface="Arial"/>
              <a:buChar char="•"/>
            </a:pPr>
            <a:endParaRPr lang="lt-LT" sz="1400" dirty="0"/>
          </a:p>
          <a:p>
            <a:r>
              <a:rPr lang="lt-LT" sz="1400"/>
              <a:t>4. Visiems formoje esantiems įvestiems būdams priskirkite atributą </a:t>
            </a:r>
            <a:r>
              <a:rPr lang="lt-LT" sz="1400" dirty="0"/>
              <a:t>name, ir priskirkite </a:t>
            </a:r>
          </a:p>
          <a:p>
            <a:r>
              <a:rPr lang="lt-LT" sz="1400"/>
              <a:t>pavadinimą, pvz. name="gender".</a:t>
            </a:r>
          </a:p>
          <a:p>
            <a:endParaRPr lang="lt-LT" sz="1400" dirty="0"/>
          </a:p>
          <a:p>
            <a:r>
              <a:rPr lang="lt-LT" sz="1400"/>
              <a:t>5. Formoje sukurkite mygtuką, kuris turi tipą 'submit'.</a:t>
            </a:r>
          </a:p>
          <a:p>
            <a:endParaRPr lang="lt-LT" sz="1400" dirty="0"/>
          </a:p>
          <a:p>
            <a:r>
              <a:rPr lang="lt-LT" sz="1400"/>
              <a:t>6. Truputį pastilizuokite, kad vaizdas būtų tvarkingas.</a:t>
            </a:r>
            <a:endParaRPr lang="lt-LT" sz="1400" dirty="0"/>
          </a:p>
          <a:p>
            <a:endParaRPr lang="lt-LT" sz="1400"/>
          </a:p>
          <a:p>
            <a:r>
              <a:rPr lang="lt-LT" sz="1400"/>
              <a:t>7. Su JS pasiimkite reikšmes ir gautą informaciją atspausdinkite po forma HTMl sukurtoje kortelėje. </a:t>
            </a:r>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43151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Kaip veikia </a:t>
            </a:r>
            <a:r>
              <a:rPr lang="lt-LT" sz="1800" err="1"/>
              <a:t>Javascript</a:t>
            </a:r>
            <a:r>
              <a:rPr lang="lt-LT" sz="1800"/>
              <a:t> forma</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HTML formos elementas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a:t>Prisiminkime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50162" y="2260637"/>
            <a:ext cx="10859100" cy="423877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SzPts val="1100"/>
            </a:pPr>
            <a:r>
              <a:rPr lang="lt-LT" dirty="0"/>
              <a:t>- HTML forma yra naudojama vartotojo duomenims rinkti, tai pagrindinis tarpininkas </a:t>
            </a:r>
            <a:endParaRPr lang="en-US"/>
          </a:p>
          <a:p>
            <a:pPr marL="0" indent="0">
              <a:lnSpc>
                <a:spcPct val="150000"/>
              </a:lnSpc>
              <a:spcBef>
                <a:spcPts val="0"/>
              </a:spcBef>
              <a:buSzPts val="1100"/>
            </a:pPr>
            <a:r>
              <a:rPr lang="lt-LT" dirty="0"/>
              <a:t>tarp vartotojo ir </a:t>
            </a:r>
            <a:r>
              <a:rPr lang="lt-LT" dirty="0" err="1"/>
              <a:t>web</a:t>
            </a:r>
            <a:r>
              <a:rPr lang="lt-LT" dirty="0"/>
              <a:t> svetainės / aplikacijos.</a:t>
            </a:r>
          </a:p>
          <a:p>
            <a:pPr marL="0" lvl="0" indent="0" algn="l">
              <a:lnSpc>
                <a:spcPct val="150000"/>
              </a:lnSpc>
              <a:spcBef>
                <a:spcPts val="0"/>
              </a:spcBef>
              <a:spcAft>
                <a:spcPts val="0"/>
              </a:spcAft>
              <a:buSzPts val="1100"/>
              <a:buNone/>
            </a:pPr>
            <a:endParaRPr lang="lt-LT"/>
          </a:p>
          <a:p>
            <a:pPr marL="0" indent="0">
              <a:lnSpc>
                <a:spcPct val="150000"/>
              </a:lnSpc>
              <a:spcBef>
                <a:spcPts val="0"/>
              </a:spcBef>
              <a:buSzPts val="1100"/>
            </a:pPr>
            <a:r>
              <a:rPr lang="lt-LT" dirty="0"/>
              <a:t>- Formos atributai: </a:t>
            </a:r>
          </a:p>
          <a:p>
            <a:pPr marL="742950" lvl="1" indent="-285750">
              <a:lnSpc>
                <a:spcPct val="150000"/>
              </a:lnSpc>
              <a:spcBef>
                <a:spcPts val="0"/>
              </a:spcBef>
              <a:buSzPts val="1100"/>
              <a:buFont typeface="Arial"/>
              <a:buChar char="•"/>
            </a:pPr>
            <a:r>
              <a:rPr lang="lt-LT" dirty="0" err="1"/>
              <a:t>method</a:t>
            </a:r>
            <a:r>
              <a:rPr lang="lt-LT" dirty="0"/>
              <a:t> – </a:t>
            </a:r>
            <a:r>
              <a:rPr lang="lt-LT" b="1" dirty="0"/>
              <a:t>GET </a:t>
            </a:r>
            <a:r>
              <a:rPr lang="lt-LT" dirty="0"/>
              <a:t>(numatytasis, siunčiama kaip URL kintamieji </a:t>
            </a:r>
            <a:r>
              <a:rPr lang="lt-LT" dirty="0" err="1"/>
              <a:t>key</a:t>
            </a:r>
            <a:r>
              <a:rPr lang="lt-LT" dirty="0"/>
              <a:t>/</a:t>
            </a:r>
            <a:r>
              <a:rPr lang="lt-LT" dirty="0" err="1"/>
              <a:t>value</a:t>
            </a:r>
            <a:r>
              <a:rPr lang="lt-LT" dirty="0"/>
              <a:t> poromis) arba</a:t>
            </a:r>
          </a:p>
          <a:p>
            <a:pPr marL="457200" lvl="1" indent="0">
              <a:lnSpc>
                <a:spcPct val="150000"/>
              </a:lnSpc>
              <a:spcBef>
                <a:spcPts val="0"/>
              </a:spcBef>
              <a:buSzPts val="1100"/>
            </a:pPr>
            <a:r>
              <a:rPr lang="lt-LT" dirty="0"/>
              <a:t>/ </a:t>
            </a:r>
            <a:r>
              <a:rPr lang="lt-LT" b="1" dirty="0"/>
              <a:t>POST </a:t>
            </a:r>
            <a:r>
              <a:rPr lang="lt-LT" dirty="0"/>
              <a:t>(HTTP </a:t>
            </a:r>
            <a:r>
              <a:rPr lang="lt-LT" dirty="0" err="1"/>
              <a:t>request</a:t>
            </a:r>
            <a:r>
              <a:rPr lang="lt-LT" dirty="0"/>
              <a:t> - siunčiama apsaugant duomenis);</a:t>
            </a:r>
          </a:p>
          <a:p>
            <a:pPr marL="742950" lvl="1" indent="-285750">
              <a:lnSpc>
                <a:spcPct val="150000"/>
              </a:lnSpc>
              <a:spcBef>
                <a:spcPts val="0"/>
              </a:spcBef>
              <a:buSzPts val="1100"/>
              <a:buFont typeface="Arial"/>
              <a:buChar char="•"/>
            </a:pPr>
            <a:r>
              <a:rPr lang="lt-LT" err="1"/>
              <a:t>action</a:t>
            </a:r>
            <a:r>
              <a:rPr lang="lt-LT"/>
              <a:t> – kur peradresuoti vartotoją po formos užpildymo;</a:t>
            </a:r>
          </a:p>
          <a:p>
            <a:pPr marL="457200" lvl="1" indent="0">
              <a:lnSpc>
                <a:spcPct val="150000"/>
              </a:lnSpc>
              <a:spcBef>
                <a:spcPts val="0"/>
              </a:spcBef>
              <a:buSzPts val="1100"/>
            </a:pPr>
            <a:endParaRPr lang="lt-LT"/>
          </a:p>
          <a:p>
            <a:pPr marL="457200" lvl="1" indent="0">
              <a:lnSpc>
                <a:spcPct val="150000"/>
              </a:lnSpc>
              <a:spcBef>
                <a:spcPts val="0"/>
              </a:spcBef>
              <a:buSzPts val="1100"/>
            </a:pPr>
            <a:endParaRPr lang="lt-LT"/>
          </a:p>
          <a:p>
            <a:pPr marL="457200" lvl="1" indent="0">
              <a:lnSpc>
                <a:spcPct val="150000"/>
              </a:lnSpc>
              <a:spcBef>
                <a:spcPts val="0"/>
              </a:spcBef>
              <a:buSzPts val="1100"/>
            </a:pPr>
            <a:endParaRPr lang="lt-LT" dirty="0"/>
          </a:p>
          <a:p>
            <a:pPr marL="457200" lvl="1" indent="0">
              <a:lnSpc>
                <a:spcPct val="150000"/>
              </a:lnSpc>
              <a:spcBef>
                <a:spcPts val="0"/>
              </a:spcBef>
              <a:buSzPts val="1100"/>
            </a:pPr>
            <a:endParaRPr lang="lt-LT" dirty="0"/>
          </a:p>
          <a:p>
            <a:pPr marL="457200" lvl="1" indent="0">
              <a:lnSpc>
                <a:spcPct val="150000"/>
              </a:lnSpc>
              <a:spcBef>
                <a:spcPts val="0"/>
              </a:spcBef>
              <a:buSzPts val="1100"/>
            </a:pPr>
            <a:endParaRPr lang="lt-LT" dirty="0"/>
          </a:p>
          <a:p>
            <a:pPr marL="0" indent="0" algn="r">
              <a:lnSpc>
                <a:spcPct val="150000"/>
              </a:lnSpc>
              <a:spcBef>
                <a:spcPts val="0"/>
              </a:spcBef>
              <a:buSzPts val="1100"/>
            </a:pPr>
            <a:r>
              <a:rPr lang="en-US" dirty="0">
                <a:hlinkClick r:id="rId3"/>
              </a:rPr>
              <a:t>Daugiau informacijos</a:t>
            </a:r>
            <a:r>
              <a:rPr lang="en-US" dirty="0"/>
              <a:t> </a:t>
            </a:r>
            <a:r>
              <a:rPr lang="en-US" dirty="0" err="1"/>
              <a:t>apie</a:t>
            </a:r>
            <a:r>
              <a:rPr lang="en-US" dirty="0"/>
              <a:t> GET </a:t>
            </a:r>
            <a:r>
              <a:rPr lang="en-US" dirty="0" err="1"/>
              <a:t>ir</a:t>
            </a:r>
            <a:r>
              <a:rPr lang="en-US" dirty="0"/>
              <a:t> POST</a:t>
            </a:r>
          </a:p>
          <a:p>
            <a:pPr marL="0" indent="0">
              <a:lnSpc>
                <a:spcPct val="150000"/>
              </a:lnSpc>
              <a:spcBef>
                <a:spcPts val="0"/>
              </a:spcBef>
              <a:buSzPts val="1100"/>
            </a:pPr>
            <a:endParaRPr lang="en-US"/>
          </a:p>
        </p:txBody>
      </p:sp>
      <p:pic>
        <p:nvPicPr>
          <p:cNvPr id="7" name="Picture 7" descr="Diagram&#10;&#10;Description automatically generated">
            <a:extLst>
              <a:ext uri="{FF2B5EF4-FFF2-40B4-BE49-F238E27FC236}">
                <a16:creationId xmlns:a16="http://schemas.microsoft.com/office/drawing/2014/main" id="{251309F4-DCCD-4FA5-B21A-D00071C491BF}"/>
              </a:ext>
            </a:extLst>
          </p:cNvPr>
          <p:cNvPicPr>
            <a:picLocks noChangeAspect="1"/>
          </p:cNvPicPr>
          <p:nvPr/>
        </p:nvPicPr>
        <p:blipFill>
          <a:blip r:embed="rId4"/>
          <a:stretch>
            <a:fillRect/>
          </a:stretch>
        </p:blipFill>
        <p:spPr>
          <a:xfrm>
            <a:off x="7529286" y="2345268"/>
            <a:ext cx="3810000" cy="335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err="1"/>
              <a:t>Javascript</a:t>
            </a:r>
            <a:r>
              <a:rPr lang="lt-LT" sz="2850" dirty="0"/>
              <a:t> formos įvesties būdai</a:t>
            </a:r>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80400" y="2671875"/>
            <a:ext cx="10859100" cy="375496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b="1" dirty="0"/>
              <a:t>Prisiminkime kokius žinome formos įvesties būdus:</a:t>
            </a:r>
          </a:p>
          <a:p>
            <a:pPr marL="0" lvl="0" indent="0">
              <a:spcBef>
                <a:spcPts val="0"/>
              </a:spcBef>
              <a:spcAft>
                <a:spcPts val="0"/>
              </a:spcAft>
              <a:buSzPts val="1100"/>
              <a:buNone/>
            </a:pPr>
            <a:endParaRPr lang="lt-LT" b="1"/>
          </a:p>
          <a:p>
            <a:pPr marL="0" indent="0">
              <a:spcBef>
                <a:spcPts val="0"/>
              </a:spcBef>
              <a:buSzPts val="1100"/>
            </a:pPr>
            <a:r>
              <a:rPr lang="lt-LT" dirty="0"/>
              <a:t>- &lt;</a:t>
            </a:r>
            <a:r>
              <a:rPr lang="lt-LT" dirty="0" err="1"/>
              <a:t>input</a:t>
            </a:r>
            <a:r>
              <a:rPr lang="lt-LT" dirty="0"/>
              <a:t> </a:t>
            </a:r>
            <a:r>
              <a:rPr lang="lt-LT" dirty="0" err="1"/>
              <a:t>type</a:t>
            </a:r>
            <a:r>
              <a:rPr lang="lt-LT" dirty="0"/>
              <a:t>="...."&gt; - </a:t>
            </a:r>
            <a:r>
              <a:rPr lang="lt-LT" dirty="0" err="1"/>
              <a:t>text</a:t>
            </a:r>
            <a:r>
              <a:rPr lang="lt-LT" dirty="0"/>
              <a:t>, </a:t>
            </a:r>
            <a:r>
              <a:rPr lang="lt-LT" dirty="0" err="1"/>
              <a:t>number</a:t>
            </a:r>
            <a:r>
              <a:rPr lang="lt-LT" dirty="0"/>
              <a:t>, </a:t>
            </a:r>
            <a:r>
              <a:rPr lang="lt-LT" dirty="0" err="1"/>
              <a:t>email</a:t>
            </a:r>
            <a:r>
              <a:rPr lang="lt-LT" dirty="0"/>
              <a:t>, </a:t>
            </a:r>
            <a:r>
              <a:rPr lang="lt-LT" dirty="0" err="1"/>
              <a:t>password</a:t>
            </a:r>
            <a:r>
              <a:rPr lang="lt-LT" dirty="0"/>
              <a:t>, </a:t>
            </a:r>
            <a:r>
              <a:rPr lang="lt-LT" dirty="0" err="1"/>
              <a:t>url</a:t>
            </a:r>
            <a:r>
              <a:rPr lang="lt-LT" dirty="0"/>
              <a:t>, </a:t>
            </a:r>
            <a:r>
              <a:rPr lang="lt-LT" dirty="0" err="1"/>
              <a:t>radio</a:t>
            </a:r>
            <a:r>
              <a:rPr lang="lt-LT" dirty="0"/>
              <a:t>, </a:t>
            </a:r>
            <a:r>
              <a:rPr lang="lt-LT" dirty="0" err="1"/>
              <a:t>checkbox</a:t>
            </a:r>
            <a:r>
              <a:rPr lang="lt-LT" dirty="0"/>
              <a:t>, taip pat ir &lt;</a:t>
            </a:r>
            <a:r>
              <a:rPr lang="lt-LT" dirty="0" err="1"/>
              <a:t>select</a:t>
            </a:r>
            <a:r>
              <a:rPr lang="lt-LT" dirty="0"/>
              <a:t>&gt;, &lt;</a:t>
            </a:r>
            <a:r>
              <a:rPr lang="lt-LT" dirty="0" err="1"/>
              <a:t>textarea</a:t>
            </a:r>
            <a:r>
              <a:rPr lang="lt-LT" dirty="0"/>
              <a:t>&gt; ir t.t.</a:t>
            </a:r>
          </a:p>
          <a:p>
            <a:pPr marL="0" indent="0">
              <a:spcBef>
                <a:spcPts val="0"/>
              </a:spcBef>
              <a:buSzPts val="1100"/>
            </a:pPr>
            <a:endParaRPr lang="lt-LT"/>
          </a:p>
          <a:p>
            <a:pPr marL="0" indent="0">
              <a:spcBef>
                <a:spcPts val="0"/>
              </a:spcBef>
              <a:buSzPts val="1100"/>
            </a:pPr>
            <a:endParaRPr lang="lt-LT"/>
          </a:p>
          <a:p>
            <a:pPr marL="0" indent="0">
              <a:spcBef>
                <a:spcPts val="0"/>
              </a:spcBef>
              <a:buSzPts val="1100"/>
            </a:pPr>
            <a:r>
              <a:rPr lang="lt-LT" b="1" dirty="0"/>
              <a:t>SVARBU!</a:t>
            </a:r>
            <a:endParaRPr lang="lt-LT" dirty="0"/>
          </a:p>
          <a:p>
            <a:pPr marL="0" indent="0">
              <a:spcBef>
                <a:spcPts val="0"/>
              </a:spcBef>
              <a:buSzPts val="1100"/>
            </a:pPr>
            <a:endParaRPr lang="lt-LT" b="1"/>
          </a:p>
          <a:p>
            <a:pPr marL="0" indent="0">
              <a:spcBef>
                <a:spcPts val="0"/>
              </a:spcBef>
              <a:buSzPts val="1100"/>
            </a:pPr>
            <a:r>
              <a:rPr lang="lt-LT" dirty="0"/>
              <a:t>- Kiekvienoje formoje reikalingas mygtukas, kurio tipas yra "</a:t>
            </a:r>
            <a:r>
              <a:rPr lang="lt-LT" dirty="0" err="1"/>
              <a:t>submit</a:t>
            </a:r>
            <a:r>
              <a:rPr lang="lt-LT" dirty="0"/>
              <a:t>", tai gali būti ir &lt;</a:t>
            </a:r>
            <a:r>
              <a:rPr lang="lt-LT" dirty="0" err="1"/>
              <a:t>input</a:t>
            </a:r>
            <a:r>
              <a:rPr lang="lt-LT" dirty="0"/>
              <a:t> </a:t>
            </a:r>
            <a:r>
              <a:rPr lang="lt-LT" dirty="0" err="1"/>
              <a:t>type</a:t>
            </a:r>
            <a:r>
              <a:rPr lang="lt-LT" dirty="0"/>
              <a:t>="</a:t>
            </a:r>
            <a:r>
              <a:rPr lang="lt-LT" dirty="0" err="1"/>
              <a:t>submit</a:t>
            </a:r>
            <a:r>
              <a:rPr lang="lt-LT" dirty="0"/>
              <a:t>"&gt; ir &lt;</a:t>
            </a:r>
            <a:r>
              <a:rPr lang="lt-LT" dirty="0" err="1"/>
              <a:t>button</a:t>
            </a:r>
            <a:r>
              <a:rPr lang="lt-LT" dirty="0"/>
              <a:t> </a:t>
            </a:r>
            <a:r>
              <a:rPr lang="lt-LT" dirty="0" err="1"/>
              <a:t>type</a:t>
            </a:r>
            <a:r>
              <a:rPr lang="lt-LT" dirty="0"/>
              <a:t>="</a:t>
            </a:r>
            <a:r>
              <a:rPr lang="lt-LT" dirty="0" err="1"/>
              <a:t>submit</a:t>
            </a:r>
            <a:r>
              <a:rPr lang="lt-LT" dirty="0"/>
              <a:t>"&gt;.</a:t>
            </a:r>
            <a:endParaRPr lang="lt-LT" b="1" dirty="0"/>
          </a:p>
          <a:p>
            <a:pPr marL="0" indent="0">
              <a:spcBef>
                <a:spcPts val="0"/>
              </a:spcBef>
              <a:buSzPts val="1100"/>
            </a:pPr>
            <a:endParaRPr lang="lt-LT"/>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lgn="r">
              <a:spcBef>
                <a:spcPts val="0"/>
              </a:spcBef>
              <a:buSzPts val="1100"/>
            </a:pPr>
            <a:r>
              <a:rPr lang="lt-LT" dirty="0">
                <a:hlinkClick r:id="rId3"/>
              </a:rPr>
              <a:t>Daugiau informacijos, kodėl naudojame mygtuką su tipu submit</a:t>
            </a:r>
            <a:endParaRPr lang="lt-LT" dirty="0"/>
          </a:p>
          <a:p>
            <a:pPr marL="0" indent="0">
              <a:spcBef>
                <a:spcPts val="0"/>
              </a:spcBef>
              <a:buSzPts val="1100"/>
            </a:pPr>
            <a:endParaRPr lang="lt-LT"/>
          </a:p>
          <a:p>
            <a:pPr marL="0" indent="0" algn="r">
              <a:spcBef>
                <a:spcPts val="0"/>
              </a:spcBef>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HTML Forma</a:t>
            </a:r>
            <a:endParaRPr sz="1400" dirty="0"/>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dirty="0" err="1"/>
                <a:t>nr.</a:t>
              </a:r>
              <a:r>
                <a:rPr lang="lt-LT" dirty="0"/>
                <a:t> 1</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Įsivaizduokime, kad norite atsisiųsti katalogą elektroniniu paštu puslapyje, kur yra amžiaus cenzas (pvz. Vyno parduotuvė).</a:t>
            </a:r>
            <a:endParaRPr lang="en-US" sz="1400"/>
          </a:p>
          <a:p>
            <a:endParaRPr lang="lt-LT" sz="1400" dirty="0"/>
          </a:p>
          <a:p>
            <a:endParaRPr lang="lt-LT" sz="1400" dirty="0"/>
          </a:p>
          <a:p>
            <a:r>
              <a:rPr lang="lt-LT" sz="1400"/>
              <a:t>1. </a:t>
            </a:r>
            <a:r>
              <a:rPr lang="lt-LT" sz="1400" b="1" dirty="0"/>
              <a:t>index.html</a:t>
            </a:r>
            <a:r>
              <a:rPr lang="lt-LT" sz="1400"/>
              <a:t> susikurkime formos elementą, be action ir method. </a:t>
            </a:r>
            <a:endParaRPr lang="en-US"/>
          </a:p>
          <a:p>
            <a:endParaRPr lang="lt-LT" sz="1400" dirty="0"/>
          </a:p>
          <a:p>
            <a:r>
              <a:rPr lang="lt-LT" sz="1400"/>
              <a:t>2. Sukurkite tris įvesties laukelius, kur vartotojas galėtų įvesti savo vardą, amžių ir elektroninio pašto adresą.</a:t>
            </a:r>
            <a:endParaRPr lang="en-US"/>
          </a:p>
          <a:p>
            <a:endParaRPr lang="lt-LT" sz="1400" dirty="0"/>
          </a:p>
          <a:p>
            <a:r>
              <a:rPr lang="lt-LT" sz="1400"/>
              <a:t>3. Visiems laukeliams priskirkite name atriburtą, pvz.: &lt;input type="text" name="firstName"&gt;</a:t>
            </a:r>
            <a:endParaRPr lang="lt-LT" sz="1400" dirty="0"/>
          </a:p>
          <a:p>
            <a:endParaRPr lang="lt-LT" sz="1400" dirty="0"/>
          </a:p>
          <a:p>
            <a:r>
              <a:rPr lang="lt-LT" sz="1400"/>
              <a:t>4. Sukurkite mygtuką, kuris turės tipą submit.</a:t>
            </a:r>
            <a:endParaRPr lang="lt-LT" sz="1400" dirty="0"/>
          </a:p>
          <a:p>
            <a:endParaRPr lang="lt-LT" sz="1400" dirty="0"/>
          </a:p>
          <a:p>
            <a:r>
              <a:rPr lang="lt-LT" sz="1400"/>
              <a:t>5. Minimaliai pastilizuokite, kad atrodytų tvarkingai.</a:t>
            </a:r>
            <a:endParaRPr lang="lt-LT" sz="1400" b="1"/>
          </a:p>
          <a:p>
            <a:endParaRPr lang="lt-LT" sz="1400" dirty="0"/>
          </a:p>
          <a:p>
            <a:r>
              <a:rPr lang="lt-LT" sz="1400" dirty="0"/>
              <a:t>6. </a:t>
            </a:r>
            <a:r>
              <a:rPr lang="lt-LT" sz="1400" b="1"/>
              <a:t>main.js </a:t>
            </a:r>
            <a:r>
              <a:rPr lang="lt-LT" sz="1400"/>
              <a:t>susikurkite kintamąjį, kuriame saugosite formos elementą iš HTML. </a:t>
            </a:r>
            <a:endParaRPr lang="lt-LT" sz="1400" dirty="0"/>
          </a:p>
          <a:p>
            <a:pPr hangingPunct="1"/>
            <a:r>
              <a:rPr lang="lt-LT" sz="1400" dirty="0"/>
              <a:t> </a:t>
            </a:r>
          </a:p>
        </p:txBody>
      </p:sp>
    </p:spTree>
    <p:extLst>
      <p:ext uri="{BB962C8B-B14F-4D97-AF65-F5344CB8AC3E}">
        <p14:creationId xmlns:p14="http://schemas.microsoft.com/office/powerpoint/2010/main" val="409147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Javascript</a:t>
            </a:r>
            <a:r>
              <a:rPr lang="lt-LT" sz="2850"/>
              <a:t> formos reikšmių pasiėmimas </a:t>
            </a:r>
            <a:endParaRPr lang="lt-LT" sz="2850" dirty="0"/>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80400" y="2671875"/>
            <a:ext cx="10859100" cy="375496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dirty="0"/>
              <a:t>- Pasiimti formos elementą įprastu būdu naudojant jums patogų selektorių (</a:t>
            </a:r>
            <a:r>
              <a:rPr lang="lt-LT" dirty="0" err="1"/>
              <a:t>querySelector</a:t>
            </a:r>
            <a:r>
              <a:rPr lang="lt-LT" dirty="0"/>
              <a:t>, </a:t>
            </a:r>
            <a:r>
              <a:rPr lang="lt-LT" dirty="0" err="1"/>
              <a:t>getElementById</a:t>
            </a:r>
            <a:r>
              <a:rPr lang="lt-LT" dirty="0"/>
              <a:t> ir pan.)</a:t>
            </a:r>
            <a:endParaRPr lang="lt-LT" b="1" dirty="0"/>
          </a:p>
          <a:p>
            <a:pPr marL="0" indent="0">
              <a:spcBef>
                <a:spcPts val="0"/>
              </a:spcBef>
              <a:buSzPts val="1100"/>
            </a:pPr>
            <a:endParaRPr lang="lt-LT" dirty="0"/>
          </a:p>
          <a:p>
            <a:pPr marL="0" indent="0">
              <a:spcBef>
                <a:spcPts val="0"/>
              </a:spcBef>
              <a:buSzPts val="1100"/>
            </a:pPr>
            <a:r>
              <a:rPr lang="lt-LT" i="1" dirty="0"/>
              <a:t>Pvz.: </a:t>
            </a:r>
            <a:r>
              <a:rPr lang="lt-LT" i="1" dirty="0" err="1"/>
              <a:t>const</a:t>
            </a:r>
            <a:r>
              <a:rPr lang="lt-LT" i="1" dirty="0"/>
              <a:t> </a:t>
            </a:r>
            <a:r>
              <a:rPr lang="lt-LT" i="1" dirty="0" err="1"/>
              <a:t>myForm</a:t>
            </a:r>
            <a:r>
              <a:rPr lang="lt-LT" i="1" dirty="0"/>
              <a:t> = </a:t>
            </a:r>
            <a:r>
              <a:rPr lang="lt-LT" i="1" dirty="0" err="1"/>
              <a:t>document.querySelector</a:t>
            </a:r>
            <a:r>
              <a:rPr lang="lt-LT" i="1" dirty="0"/>
              <a:t>('</a:t>
            </a:r>
            <a:r>
              <a:rPr lang="lt-LT" i="1" dirty="0" err="1"/>
              <a:t>form</a:t>
            </a:r>
            <a:r>
              <a:rPr lang="lt-LT" i="1" dirty="0"/>
              <a:t>');</a:t>
            </a:r>
          </a:p>
          <a:p>
            <a:pPr marL="0" indent="0">
              <a:spcBef>
                <a:spcPts val="0"/>
              </a:spcBef>
              <a:buSzPts val="1100"/>
            </a:pPr>
            <a:endParaRPr lang="lt-LT"/>
          </a:p>
          <a:p>
            <a:pPr marL="0" indent="0">
              <a:spcBef>
                <a:spcPts val="0"/>
              </a:spcBef>
              <a:buSzPts val="1100"/>
            </a:pPr>
            <a:r>
              <a:rPr lang="lt-LT" dirty="0"/>
              <a:t>- Prie formos prisegti </a:t>
            </a:r>
            <a:r>
              <a:rPr lang="lt-LT" dirty="0" err="1"/>
              <a:t>addEventListener</a:t>
            </a:r>
            <a:r>
              <a:rPr lang="lt-LT" dirty="0"/>
              <a:t>, kur paleisime funkciją '</a:t>
            </a:r>
            <a:r>
              <a:rPr lang="lt-LT" dirty="0" err="1"/>
              <a:t>submit</a:t>
            </a:r>
            <a:r>
              <a:rPr lang="lt-LT" dirty="0"/>
              <a:t>' </a:t>
            </a:r>
            <a:r>
              <a:rPr lang="lt-LT" dirty="0" err="1"/>
              <a:t>evento</a:t>
            </a:r>
            <a:r>
              <a:rPr lang="lt-LT" dirty="0"/>
              <a:t> metu. </a:t>
            </a:r>
          </a:p>
          <a:p>
            <a:pPr marL="0" indent="0">
              <a:spcBef>
                <a:spcPts val="0"/>
              </a:spcBef>
              <a:buSzPts val="1100"/>
            </a:pPr>
            <a:endParaRPr lang="lt-LT" dirty="0"/>
          </a:p>
          <a:p>
            <a:pPr marL="0" indent="0">
              <a:spcBef>
                <a:spcPts val="0"/>
              </a:spcBef>
              <a:buSzPts val="1100"/>
            </a:pPr>
            <a:r>
              <a:rPr lang="lt-LT" i="1" dirty="0"/>
              <a:t>Pvz.: </a:t>
            </a:r>
            <a:r>
              <a:rPr lang="lt-LT" i="1" dirty="0" err="1"/>
              <a:t>myForm.addEventListener</a:t>
            </a:r>
            <a:r>
              <a:rPr lang="lt-LT" i="1" dirty="0"/>
              <a:t>('</a:t>
            </a:r>
            <a:r>
              <a:rPr lang="lt-LT" i="1" dirty="0" err="1"/>
              <a:t>submit</a:t>
            </a:r>
            <a:r>
              <a:rPr lang="lt-LT" i="1" dirty="0"/>
              <a:t>', </a:t>
            </a:r>
            <a:r>
              <a:rPr lang="lt-LT" i="1" dirty="0" err="1"/>
              <a:t>function</a:t>
            </a:r>
            <a:r>
              <a:rPr lang="lt-LT" i="1" dirty="0"/>
              <a:t>() {});</a:t>
            </a:r>
          </a:p>
          <a:p>
            <a:pPr marL="0" indent="0">
              <a:spcBef>
                <a:spcPts val="0"/>
              </a:spcBef>
              <a:buSzPts val="1100"/>
            </a:pPr>
            <a:endParaRPr lang="lt-LT" dirty="0"/>
          </a:p>
          <a:p>
            <a:pPr marL="0" indent="0">
              <a:spcBef>
                <a:spcPts val="0"/>
              </a:spcBef>
              <a:buSzPts val="1100"/>
            </a:pPr>
            <a:r>
              <a:rPr lang="lt-LT" b="1" dirty="0"/>
              <a:t>Svarbu: įvykio registravimas priskiriamas ne mygtukui su </a:t>
            </a:r>
            <a:r>
              <a:rPr lang="lt-LT" b="1" dirty="0" err="1"/>
              <a:t>type</a:t>
            </a:r>
            <a:r>
              <a:rPr lang="lt-LT" b="1" dirty="0"/>
              <a:t>="</a:t>
            </a:r>
            <a:r>
              <a:rPr lang="lt-LT" b="1" dirty="0" err="1"/>
              <a:t>submit</a:t>
            </a:r>
            <a:r>
              <a:rPr lang="lt-LT" b="1" dirty="0"/>
              <a:t>", o pačiai FORMAI. </a:t>
            </a:r>
            <a:endParaRPr lang="lt-LT" dirty="0"/>
          </a:p>
          <a:p>
            <a:pPr marL="0" indent="0">
              <a:spcBef>
                <a:spcPts val="0"/>
              </a:spcBef>
              <a:buSzPts val="1100"/>
            </a:pPr>
            <a:endParaRPr lang="lt-LT" dirty="0"/>
          </a:p>
          <a:p>
            <a:pPr marL="0" indent="0">
              <a:spcBef>
                <a:spcPts val="0"/>
              </a:spcBef>
              <a:buSzPts val="1100"/>
            </a:pPr>
            <a:r>
              <a:rPr lang="lt-LT" dirty="0"/>
              <a:t>- Laukdami submit event'o turime nurodyti funkcionalumą, t.y. ką norime padaryti vartotojui paspaudus </a:t>
            </a:r>
            <a:r>
              <a:rPr lang="lt-LT" b="1" dirty="0" err="1"/>
              <a:t>submit</a:t>
            </a:r>
            <a:r>
              <a:rPr lang="lt-LT" b="1" dirty="0"/>
              <a:t> </a:t>
            </a:r>
            <a:r>
              <a:rPr lang="lt-LT" dirty="0"/>
              <a:t>mygtuką</a:t>
            </a:r>
          </a:p>
          <a:p>
            <a:pPr marL="0" indent="0">
              <a:spcBef>
                <a:spcPts val="0"/>
              </a:spcBef>
              <a:buSzPts val="1100"/>
            </a:pPr>
            <a:endParaRPr lang="lt-LT" dirty="0"/>
          </a:p>
          <a:p>
            <a:pPr marL="0" indent="0">
              <a:spcBef>
                <a:spcPts val="0"/>
              </a:spcBef>
              <a:buSzPts val="1100"/>
            </a:pPr>
            <a:r>
              <a:rPr lang="lt-LT" i="1" dirty="0"/>
              <a:t>Pvz.: </a:t>
            </a:r>
            <a:r>
              <a:rPr lang="lt-LT" i="1" dirty="0" err="1"/>
              <a:t>myForm.addEventListener</a:t>
            </a:r>
            <a:r>
              <a:rPr lang="lt-LT" i="1" dirty="0"/>
              <a:t>('</a:t>
            </a:r>
            <a:r>
              <a:rPr lang="lt-LT" i="1" dirty="0" err="1"/>
              <a:t>submit</a:t>
            </a:r>
            <a:r>
              <a:rPr lang="lt-LT" i="1" dirty="0"/>
              <a:t>', </a:t>
            </a:r>
            <a:r>
              <a:rPr lang="lt-LT" i="1" dirty="0" err="1"/>
              <a:t>function</a:t>
            </a:r>
            <a:r>
              <a:rPr lang="lt-LT" i="1" dirty="0"/>
              <a:t>() {</a:t>
            </a:r>
          </a:p>
          <a:p>
            <a:pPr marL="0" indent="0">
              <a:spcBef>
                <a:spcPts val="0"/>
              </a:spcBef>
              <a:buSzPts val="1100"/>
            </a:pPr>
            <a:r>
              <a:rPr lang="lt-LT" i="1" dirty="0"/>
              <a:t>console.log('</a:t>
            </a:r>
            <a:r>
              <a:rPr lang="lt-LT" i="1" dirty="0" err="1"/>
              <a:t>form</a:t>
            </a:r>
            <a:r>
              <a:rPr lang="lt-LT" i="1" dirty="0"/>
              <a:t> </a:t>
            </a:r>
            <a:r>
              <a:rPr lang="lt-LT" i="1" dirty="0" err="1"/>
              <a:t>submitted</a:t>
            </a:r>
            <a:r>
              <a:rPr lang="lt-LT" i="1" dirty="0"/>
              <a:t>')</a:t>
            </a:r>
            <a:r>
              <a:rPr lang="lt-LT" b="1" i="1" dirty="0"/>
              <a:t>*</a:t>
            </a:r>
          </a:p>
          <a:p>
            <a:pPr marL="0" indent="0">
              <a:spcBef>
                <a:spcPts val="0"/>
              </a:spcBef>
              <a:buSzPts val="1100"/>
            </a:pPr>
            <a:r>
              <a:rPr lang="lt-LT" i="1" dirty="0"/>
              <a:t>})</a:t>
            </a:r>
          </a:p>
          <a:p>
            <a:pPr marL="0" indent="0">
              <a:spcBef>
                <a:spcPts val="0"/>
              </a:spcBef>
              <a:buSzPts val="1100"/>
            </a:pPr>
            <a:endParaRPr lang="lt-LT" dirty="0"/>
          </a:p>
          <a:p>
            <a:pPr marL="0" indent="0">
              <a:spcBef>
                <a:spcPts val="0"/>
              </a:spcBef>
              <a:buSzPts val="1100"/>
            </a:pPr>
            <a:r>
              <a:rPr lang="lt-LT" b="1" dirty="0"/>
              <a:t>*</a:t>
            </a:r>
            <a:r>
              <a:rPr lang="lt-LT" dirty="0"/>
              <a:t> forma pagal numatytuosius nustatymus persikraus, todėl console.log nespės atsispausdinti;</a:t>
            </a:r>
          </a:p>
          <a:p>
            <a:pPr marL="0" indent="0" algn="r">
              <a:spcBef>
                <a:spcPts val="0"/>
              </a:spcBef>
            </a:pPr>
            <a:r>
              <a:rPr lang="lt-LT" dirty="0">
                <a:solidFill>
                  <a:schemeClr val="tx1"/>
                </a:solidFill>
                <a:hlinkClick r:id="rId3"/>
              </a:rPr>
              <a:t>Daugiau informacijos apie submit event;</a:t>
            </a:r>
            <a:endParaRPr lang="lt-LT"/>
          </a:p>
          <a:p>
            <a:pPr marL="0" indent="0">
              <a:spcBef>
                <a:spcPts val="0"/>
              </a:spcBef>
              <a:buSzPts val="1100"/>
            </a:pPr>
            <a:endParaRPr lang="lt-LT" dirty="0"/>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spTree>
    <p:extLst>
      <p:ext uri="{BB962C8B-B14F-4D97-AF65-F5344CB8AC3E}">
        <p14:creationId xmlns:p14="http://schemas.microsoft.com/office/powerpoint/2010/main" val="141688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preventDefault();</a:t>
            </a:r>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80400" y="2079208"/>
            <a:ext cx="10859100" cy="4389967"/>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1100"/>
            </a:pPr>
            <a:r>
              <a:rPr lang="lt-LT" dirty="0"/>
              <a:t>- Kad galėtume pasiimti vartotojo įvestus duomenis iš formos, taip pat, kad galėtume juos patikrinti ir </a:t>
            </a:r>
            <a:r>
              <a:rPr lang="lt-LT" err="1"/>
              <a:t>validuoti</a:t>
            </a:r>
            <a:r>
              <a:rPr lang="lt-LT" dirty="0"/>
              <a:t> prieš išsiunčiant į serverį </a:t>
            </a:r>
            <a:r>
              <a:rPr lang="lt-LT"/>
              <a:t>apdorojimui, mes galime/turime susistabdyti numatytą puslapio persikrovimą. </a:t>
            </a:r>
          </a:p>
          <a:p>
            <a:pPr marL="0" indent="0">
              <a:spcBef>
                <a:spcPts val="0"/>
              </a:spcBef>
              <a:buSzPts val="1100"/>
            </a:pPr>
            <a:endParaRPr lang="lt-LT" dirty="0"/>
          </a:p>
          <a:p>
            <a:pPr marL="0" indent="0">
              <a:spcBef>
                <a:spcPts val="0"/>
              </a:spcBef>
              <a:buSzPts val="1100"/>
            </a:pPr>
            <a:r>
              <a:rPr lang="lt-LT" dirty="0"/>
              <a:t>- Tai mes darome, kuomet formai priskirtam </a:t>
            </a:r>
            <a:r>
              <a:rPr lang="lt-LT" err="1"/>
              <a:t>addEventListener</a:t>
            </a:r>
            <a:r>
              <a:rPr lang="lt-LT"/>
              <a:t>(), prie pirmojo argumento (event'o), iškviečiame funkciją, kuriai bus perduotas </a:t>
            </a:r>
            <a:r>
              <a:rPr lang="lt-LT" b="1" i="1" err="1"/>
              <a:t>event</a:t>
            </a:r>
            <a:r>
              <a:rPr lang="lt-LT" b="1" i="1" dirty="0"/>
              <a:t> </a:t>
            </a:r>
            <a:r>
              <a:rPr lang="lt-LT"/>
              <a:t>parametras, </a:t>
            </a:r>
            <a:r>
              <a:rPr lang="lt-LT" err="1"/>
              <a:t>pvz</a:t>
            </a:r>
            <a:r>
              <a:rPr lang="lt-LT" dirty="0"/>
              <a:t>:</a:t>
            </a:r>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solidFill>
                <a:schemeClr val="tx1"/>
              </a:solidFill>
            </a:endParaRPr>
          </a:p>
          <a:p>
            <a:pPr marL="0" indent="0">
              <a:spcBef>
                <a:spcPts val="0"/>
              </a:spcBef>
              <a:buSzPts val="1100"/>
            </a:pPr>
            <a:endParaRPr lang="lt-LT" dirty="0">
              <a:solidFill>
                <a:schemeClr val="tx1"/>
              </a:solidFill>
            </a:endParaRPr>
          </a:p>
          <a:p>
            <a:pPr marL="0" indent="0">
              <a:spcBef>
                <a:spcPts val="0"/>
              </a:spcBef>
              <a:buSzPts val="1100"/>
            </a:pPr>
            <a:r>
              <a:rPr lang="lt-LT">
                <a:solidFill>
                  <a:schemeClr val="tx1"/>
                </a:solidFill>
              </a:rPr>
              <a:t>- event parametras leidžia:</a:t>
            </a:r>
            <a:endParaRPr lang="lt-LT" dirty="0">
              <a:solidFill>
                <a:schemeClr val="tx1"/>
              </a:solidFill>
            </a:endParaRPr>
          </a:p>
          <a:p>
            <a:pPr marL="0" indent="0">
              <a:spcBef>
                <a:spcPts val="0"/>
              </a:spcBef>
              <a:buSzPts val="1100"/>
            </a:pPr>
            <a:endParaRPr lang="lt-LT" dirty="0">
              <a:solidFill>
                <a:schemeClr val="tx1"/>
              </a:solidFill>
            </a:endParaRPr>
          </a:p>
          <a:p>
            <a:pPr marL="742950" lvl="1" indent="-285750">
              <a:spcBef>
                <a:spcPts val="0"/>
              </a:spcBef>
              <a:buSzPts val="1100"/>
              <a:buFont typeface="Arial"/>
              <a:buChar char="•"/>
            </a:pPr>
            <a:r>
              <a:rPr lang="lt-LT">
                <a:solidFill>
                  <a:schemeClr val="tx1"/>
                </a:solidFill>
              </a:rPr>
              <a:t>sustabdyti puslapio persikrovimą;</a:t>
            </a:r>
            <a:endParaRPr lang="lt-LT" dirty="0">
              <a:solidFill>
                <a:schemeClr val="tx1"/>
              </a:solidFill>
            </a:endParaRPr>
          </a:p>
          <a:p>
            <a:pPr marL="742950" lvl="1" indent="-285750">
              <a:spcBef>
                <a:spcPts val="0"/>
              </a:spcBef>
              <a:buSzPts val="1100"/>
              <a:buFont typeface="Arial"/>
              <a:buChar char="•"/>
            </a:pPr>
            <a:endParaRPr lang="lt-LT" dirty="0">
              <a:solidFill>
                <a:schemeClr val="tx1"/>
              </a:solidFill>
            </a:endParaRPr>
          </a:p>
          <a:p>
            <a:pPr marL="742950" lvl="1" indent="-285750">
              <a:spcBef>
                <a:spcPts val="0"/>
              </a:spcBef>
              <a:buSzPts val="1100"/>
              <a:buFont typeface="Arial"/>
              <a:buChar char="•"/>
            </a:pPr>
            <a:r>
              <a:rPr lang="lt-LT">
                <a:solidFill>
                  <a:schemeClr val="tx1"/>
                </a:solidFill>
              </a:rPr>
              <a:t>pasirinkti target, t.y. formą;</a:t>
            </a:r>
          </a:p>
          <a:p>
            <a:pPr marL="742950" lvl="1" indent="-285750">
              <a:spcBef>
                <a:spcPts val="0"/>
              </a:spcBef>
              <a:buSzPts val="1100"/>
              <a:buFont typeface="Arial"/>
              <a:buChar char="•"/>
            </a:pPr>
            <a:endParaRPr lang="lt-LT" dirty="0">
              <a:solidFill>
                <a:schemeClr val="tx1"/>
              </a:solidFill>
            </a:endParaRPr>
          </a:p>
          <a:p>
            <a:pPr marL="742950" lvl="1" indent="-285750">
              <a:spcBef>
                <a:spcPts val="0"/>
              </a:spcBef>
              <a:buSzPts val="1100"/>
              <a:buFont typeface="Arial"/>
              <a:buChar char="•"/>
            </a:pPr>
            <a:r>
              <a:rPr lang="lt-LT">
                <a:solidFill>
                  <a:schemeClr val="tx1"/>
                </a:solidFill>
              </a:rPr>
              <a:t>susirinkti vartotojo įvestas reikšmes.</a:t>
            </a:r>
            <a:endParaRPr lang="lt-LT" dirty="0">
              <a:solidFill>
                <a:schemeClr val="tx1"/>
              </a:solidFill>
            </a:endParaRPr>
          </a:p>
          <a:p>
            <a:pPr marL="0" indent="0">
              <a:spcBef>
                <a:spcPts val="0"/>
              </a:spcBef>
              <a:buSzPts val="1100"/>
            </a:pPr>
            <a:endParaRPr lang="lt-LT" dirty="0">
              <a:solidFill>
                <a:schemeClr val="tx1"/>
              </a:solidFill>
            </a:endParaRPr>
          </a:p>
          <a:p>
            <a:pPr marL="0" indent="0" algn="r">
              <a:spcBef>
                <a:spcPts val="0"/>
              </a:spcBef>
              <a:buSzPts val="1100"/>
            </a:pPr>
            <a:r>
              <a:rPr lang="lt-LT" dirty="0">
                <a:solidFill>
                  <a:schemeClr val="tx1"/>
                </a:solidFill>
                <a:hlinkClick r:id="rId3">
                  <a:extLst>
                    <a:ext uri="{A12FA001-AC4F-418D-AE19-62706E023703}">
                      <ahyp:hlinkClr xmlns:ahyp="http://schemas.microsoft.com/office/drawing/2018/hyperlinkcolor" val="tx"/>
                    </a:ext>
                  </a:extLst>
                </a:hlinkClick>
              </a:rPr>
              <a:t>Daugiau informacijos apie preventDefault();</a:t>
            </a:r>
            <a:endParaRPr lang="lt-LT" dirty="0">
              <a:solidFill>
                <a:schemeClr val="tx1"/>
              </a:solidFill>
            </a:endParaRPr>
          </a:p>
          <a:p>
            <a:pPr marL="0" indent="0" algn="r">
              <a:spcBef>
                <a:spcPts val="0"/>
              </a:spcBef>
              <a:buSzPts val="1100"/>
            </a:pPr>
            <a:endParaRPr lang="lt-LT" b="1" dirty="0"/>
          </a:p>
          <a:p>
            <a:pPr marL="0" indent="0" algn="r">
              <a:spcBef>
                <a:spcPts val="0"/>
              </a:spcBef>
              <a:buSzPts val="1100"/>
            </a:pPr>
            <a:endParaRPr lang="lt-LT" b="1" dirty="0"/>
          </a:p>
          <a:p>
            <a:pPr marL="0" indent="0" algn="r">
              <a:spcBef>
                <a:spcPts val="0"/>
              </a:spcBef>
              <a:buSzPts val="1100"/>
            </a:pPr>
            <a:endParaRPr lang="lt-LT" b="1" dirty="0"/>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pic>
        <p:nvPicPr>
          <p:cNvPr id="5" name="Picture 5" descr="Graphical user interface, text&#10;&#10;Description automatically generated">
            <a:extLst>
              <a:ext uri="{FF2B5EF4-FFF2-40B4-BE49-F238E27FC236}">
                <a16:creationId xmlns:a16="http://schemas.microsoft.com/office/drawing/2014/main" id="{0FA15D69-5969-4997-855D-B1B4632DC7B2}"/>
              </a:ext>
            </a:extLst>
          </p:cNvPr>
          <p:cNvPicPr>
            <a:picLocks noChangeAspect="1"/>
          </p:cNvPicPr>
          <p:nvPr/>
        </p:nvPicPr>
        <p:blipFill>
          <a:blip r:embed="rId4"/>
          <a:stretch>
            <a:fillRect/>
          </a:stretch>
        </p:blipFill>
        <p:spPr>
          <a:xfrm>
            <a:off x="551543" y="3072891"/>
            <a:ext cx="6099628" cy="1286741"/>
          </a:xfrm>
          <a:prstGeom prst="rect">
            <a:avLst/>
          </a:prstGeom>
        </p:spPr>
      </p:pic>
    </p:spTree>
    <p:extLst>
      <p:ext uri="{BB962C8B-B14F-4D97-AF65-F5344CB8AC3E}">
        <p14:creationId xmlns:p14="http://schemas.microsoft.com/office/powerpoint/2010/main" val="49105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Funkcijos paleidimo būdai</a:t>
            </a:r>
            <a:endParaRPr lang="lt-LT" sz="2850" dirty="0"/>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80400" y="2399732"/>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a:t>1. Tiesioginis funkcijos paleidimas:</a:t>
            </a:r>
            <a:endParaRPr lang="lt-LT" dirty="0"/>
          </a:p>
          <a:p>
            <a:pPr marL="0" indent="0">
              <a:spcBef>
                <a:spcPts val="0"/>
              </a:spcBef>
              <a:buSzPts val="1100"/>
            </a:pPr>
            <a:endParaRPr lang="lt-LT" dirty="0"/>
          </a:p>
          <a:p>
            <a:pPr marL="0" indent="0">
              <a:spcBef>
                <a:spcPts val="0"/>
              </a:spcBef>
              <a:buSzPts val="1100"/>
            </a:pPr>
            <a:endParaRPr lang="lt-LT" dirty="0"/>
          </a:p>
          <a:p>
            <a:pPr marL="0" indent="0">
              <a:spcBef>
                <a:spcPts val="0"/>
              </a:spcBef>
              <a:buSzPts val="1100"/>
            </a:pPr>
            <a:endParaRPr lang="lt-LT" dirty="0"/>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a:p>
            <a:pPr marL="0" indent="0">
              <a:lnSpc>
                <a:spcPct val="114999"/>
              </a:lnSpc>
              <a:spcBef>
                <a:spcPts val="1600"/>
              </a:spcBef>
              <a:buSzPts val="1100"/>
            </a:pPr>
            <a:r>
              <a:rPr lang="en-US"/>
              <a:t>2. Funkcijos apsirašymas ir vėliau iškvietimas:</a:t>
            </a:r>
            <a:endParaRPr lang="en-US" dirty="0"/>
          </a:p>
          <a:p>
            <a:pPr marL="0" indent="0">
              <a:lnSpc>
                <a:spcPct val="114999"/>
              </a:lnSpc>
              <a:spcBef>
                <a:spcPts val="1600"/>
              </a:spcBef>
              <a:buSzPts val="1100"/>
            </a:pPr>
            <a:endParaRPr lang="en-US" dirty="0"/>
          </a:p>
          <a:p>
            <a:pPr marL="0" indent="0">
              <a:lnSpc>
                <a:spcPct val="115000"/>
              </a:lnSpc>
              <a:spcBef>
                <a:spcPts val="1600"/>
              </a:spcBef>
              <a:buSzPts val="1100"/>
            </a:pPr>
            <a:endParaRPr lang="lt-LT" dirty="0"/>
          </a:p>
        </p:txBody>
      </p:sp>
      <p:pic>
        <p:nvPicPr>
          <p:cNvPr id="2" name="Picture 2" descr="Text&#10;&#10;Description automatically generated">
            <a:extLst>
              <a:ext uri="{FF2B5EF4-FFF2-40B4-BE49-F238E27FC236}">
                <a16:creationId xmlns:a16="http://schemas.microsoft.com/office/drawing/2014/main" id="{03F2DE4B-04FA-47FC-9869-FD217F373C50}"/>
              </a:ext>
            </a:extLst>
          </p:cNvPr>
          <p:cNvPicPr>
            <a:picLocks noChangeAspect="1"/>
          </p:cNvPicPr>
          <p:nvPr/>
        </p:nvPicPr>
        <p:blipFill>
          <a:blip r:embed="rId3"/>
          <a:stretch>
            <a:fillRect/>
          </a:stretch>
        </p:blipFill>
        <p:spPr>
          <a:xfrm>
            <a:off x="599923" y="2765100"/>
            <a:ext cx="4218819" cy="777468"/>
          </a:xfrm>
          <a:prstGeom prst="rect">
            <a:avLst/>
          </a:prstGeom>
        </p:spPr>
      </p:pic>
      <p:pic>
        <p:nvPicPr>
          <p:cNvPr id="3" name="Picture 3" descr="Text&#10;&#10;Description automatically generated">
            <a:extLst>
              <a:ext uri="{FF2B5EF4-FFF2-40B4-BE49-F238E27FC236}">
                <a16:creationId xmlns:a16="http://schemas.microsoft.com/office/drawing/2014/main" id="{D7B331C1-2C8D-47D3-8DA1-B39B8FF3D327}"/>
              </a:ext>
            </a:extLst>
          </p:cNvPr>
          <p:cNvPicPr>
            <a:picLocks noChangeAspect="1"/>
          </p:cNvPicPr>
          <p:nvPr/>
        </p:nvPicPr>
        <p:blipFill>
          <a:blip r:embed="rId4"/>
          <a:stretch>
            <a:fillRect/>
          </a:stretch>
        </p:blipFill>
        <p:spPr>
          <a:xfrm>
            <a:off x="599924" y="4658070"/>
            <a:ext cx="4218819" cy="1224860"/>
          </a:xfrm>
          <a:prstGeom prst="rect">
            <a:avLst/>
          </a:prstGeom>
        </p:spPr>
      </p:pic>
    </p:spTree>
    <p:extLst>
      <p:ext uri="{BB962C8B-B14F-4D97-AF65-F5344CB8AC3E}">
        <p14:creationId xmlns:p14="http://schemas.microsoft.com/office/powerpoint/2010/main" val="259846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154a93db7_0_37"/>
          <p:cNvSpPr txBox="1">
            <a:spLocks noGrp="1"/>
          </p:cNvSpPr>
          <p:nvPr>
            <p:ph type="title"/>
          </p:nvPr>
        </p:nvSpPr>
        <p:spPr>
          <a:xfrm>
            <a:off x="480400" y="1371700"/>
            <a:ext cx="10800900" cy="949439"/>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Event Target Elements</a:t>
            </a:r>
            <a:endParaRPr lang="lt-LT" sz="2850" dirty="0"/>
          </a:p>
        </p:txBody>
      </p:sp>
      <p:sp>
        <p:nvSpPr>
          <p:cNvPr id="159" name="Google Shape;159;gd154a93db7_0_3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forma</a:t>
            </a:r>
            <a:endParaRPr sz="1400"/>
          </a:p>
        </p:txBody>
      </p:sp>
      <p:sp>
        <p:nvSpPr>
          <p:cNvPr id="160" name="Google Shape;160;gd154a93db7_0_37"/>
          <p:cNvSpPr txBox="1">
            <a:spLocks noGrp="1"/>
          </p:cNvSpPr>
          <p:nvPr>
            <p:ph type="body" idx="2"/>
          </p:nvPr>
        </p:nvSpPr>
        <p:spPr>
          <a:xfrm>
            <a:off x="450162" y="2405780"/>
            <a:ext cx="10859100" cy="4069443"/>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dirty="0"/>
              <a:t>- Norėdami pasiekti formoje pateiktus duomenis, kreipiamės į </a:t>
            </a:r>
            <a:r>
              <a:rPr lang="lt-LT" b="1" dirty="0"/>
              <a:t>event.target</a:t>
            </a:r>
            <a:r>
              <a:rPr lang="lt-LT"/>
              <a:t>, ir nurodome savybę </a:t>
            </a:r>
            <a:r>
              <a:rPr lang="lt-LT" b="1"/>
              <a:t>elements</a:t>
            </a:r>
            <a:r>
              <a:rPr lang="lt-LT"/>
              <a:t>.</a:t>
            </a:r>
            <a:endParaRPr lang="lt-LT" dirty="0"/>
          </a:p>
          <a:p>
            <a:pPr marL="0" indent="0">
              <a:spcBef>
                <a:spcPts val="0"/>
              </a:spcBef>
              <a:buSzPts val="1100"/>
            </a:pPr>
            <a:endParaRPr lang="lt-LT" dirty="0"/>
          </a:p>
          <a:p>
            <a:pPr marL="0" indent="0">
              <a:spcBef>
                <a:spcPts val="0"/>
              </a:spcBef>
              <a:buSzPts val="1100"/>
            </a:pPr>
            <a:r>
              <a:rPr lang="lt-LT"/>
              <a:t>Pvz.: </a:t>
            </a:r>
            <a:r>
              <a:rPr lang="lt-LT" i="1"/>
              <a:t>const formInputs = event.target.elements;</a:t>
            </a:r>
            <a:endParaRPr lang="lt-LT" i="1" dirty="0"/>
          </a:p>
          <a:p>
            <a:pPr marL="0" indent="0">
              <a:spcBef>
                <a:spcPts val="0"/>
              </a:spcBef>
              <a:buSzPts val="1100"/>
            </a:pPr>
            <a:endParaRPr lang="lt-LT" dirty="0"/>
          </a:p>
          <a:p>
            <a:pPr marL="0" indent="0">
              <a:spcBef>
                <a:spcPts val="0"/>
              </a:spcBef>
              <a:buSzPts val="1100"/>
            </a:pPr>
            <a:r>
              <a:rPr lang="lt-LT"/>
              <a:t>- Tokiu būdu gausime objektą, kuriame užfiksuoti visi panaudoti elementai**. </a:t>
            </a:r>
            <a:endParaRPr lang="lt-LT" dirty="0"/>
          </a:p>
          <a:p>
            <a:pPr marL="0" indent="0">
              <a:spcBef>
                <a:spcPts val="0"/>
              </a:spcBef>
              <a:buSzPts val="1100"/>
            </a:pPr>
            <a:endParaRPr lang="lt-LT" dirty="0"/>
          </a:p>
          <a:p>
            <a:pPr marL="0" indent="0">
              <a:spcBef>
                <a:spcPts val="0"/>
              </a:spcBef>
              <a:buSzPts val="1100"/>
            </a:pPr>
            <a:r>
              <a:rPr lang="lt-LT" i="1">
                <a:solidFill>
                  <a:schemeClr val="bg2"/>
                </a:solidFill>
              </a:rPr>
              <a:t>**Skirtingose naršyklėse rodomas vaizdas gali skirtis, pavyzdyje naudojama Mozilla Firefox Developer Edition</a:t>
            </a:r>
          </a:p>
          <a:p>
            <a:pPr marL="0" indent="0">
              <a:spcBef>
                <a:spcPts val="0"/>
              </a:spcBef>
              <a:buSzPts val="1100"/>
            </a:pPr>
            <a:endParaRPr lang="lt-LT" i="1" dirty="0">
              <a:solidFill>
                <a:schemeClr val="bg2"/>
              </a:solidFill>
            </a:endParaRPr>
          </a:p>
          <a:p>
            <a:pPr marL="0" indent="0">
              <a:spcBef>
                <a:spcPts val="0"/>
              </a:spcBef>
              <a:buSzPts val="1100"/>
            </a:pPr>
            <a:endParaRPr lang="lt-LT" i="1" dirty="0">
              <a:solidFill>
                <a:schemeClr val="bg2"/>
              </a:solidFill>
            </a:endParaRPr>
          </a:p>
          <a:p>
            <a:pPr marL="0" indent="0">
              <a:lnSpc>
                <a:spcPct val="114999"/>
              </a:lnSpc>
              <a:spcBef>
                <a:spcPts val="1600"/>
              </a:spcBef>
              <a:buSzPts val="1100"/>
            </a:pPr>
            <a:endParaRPr lang="en-US" dirty="0"/>
          </a:p>
          <a:p>
            <a:pPr marL="0" indent="0">
              <a:lnSpc>
                <a:spcPct val="115000"/>
              </a:lnSpc>
              <a:spcBef>
                <a:spcPts val="1600"/>
              </a:spcBef>
              <a:buSzPts val="1100"/>
            </a:pPr>
            <a:endParaRPr lang="lt-LT" dirty="0"/>
          </a:p>
        </p:txBody>
      </p:sp>
      <p:pic>
        <p:nvPicPr>
          <p:cNvPr id="3" name="Picture 3" descr="Text&#10;&#10;Description automatically generated">
            <a:extLst>
              <a:ext uri="{FF2B5EF4-FFF2-40B4-BE49-F238E27FC236}">
                <a16:creationId xmlns:a16="http://schemas.microsoft.com/office/drawing/2014/main" id="{243473F5-78B2-4E99-A6D3-FF6FD1EAE800}"/>
              </a:ext>
            </a:extLst>
          </p:cNvPr>
          <p:cNvPicPr>
            <a:picLocks noChangeAspect="1"/>
          </p:cNvPicPr>
          <p:nvPr/>
        </p:nvPicPr>
        <p:blipFill>
          <a:blip r:embed="rId3"/>
          <a:stretch>
            <a:fillRect/>
          </a:stretch>
        </p:blipFill>
        <p:spPr>
          <a:xfrm>
            <a:off x="478971" y="4013058"/>
            <a:ext cx="6021009" cy="1438405"/>
          </a:xfrm>
          <a:prstGeom prst="rect">
            <a:avLst/>
          </a:prstGeom>
        </p:spPr>
      </p:pic>
    </p:spTree>
    <p:extLst>
      <p:ext uri="{BB962C8B-B14F-4D97-AF65-F5344CB8AC3E}">
        <p14:creationId xmlns:p14="http://schemas.microsoft.com/office/powerpoint/2010/main" val="2107060500"/>
      </p:ext>
    </p:extLst>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Naujas šablonas</vt:lpstr>
      <vt:lpstr>JavaScript Formos</vt:lpstr>
      <vt:lpstr>Šiandien išmoksite</vt:lpstr>
      <vt:lpstr>HTML formos elementas</vt:lpstr>
      <vt:lpstr>Javascript formos įvesties būdai</vt:lpstr>
      <vt:lpstr>PowerPoint Presentation</vt:lpstr>
      <vt:lpstr>Javascript formos reikšmių pasiėmimas </vt:lpstr>
      <vt:lpstr>preventDefault();</vt:lpstr>
      <vt:lpstr>Funkcijos paleidimo būdai</vt:lpstr>
      <vt:lpstr>Event Target Elements</vt:lpstr>
      <vt:lpstr>even.target.elements.inputName.value</vt:lpstr>
      <vt:lpstr>Įvestos reikšmės - įprasti input types, textarea</vt:lpstr>
      <vt:lpstr>Įvestos reikšmės - &lt;select&gt; ir &lt;option&gt;</vt:lpstr>
      <vt:lpstr>Įvestos reikšmės - atspausdinimas</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730</cp:revision>
  <dcterms:created xsi:type="dcterms:W3CDTF">2020-08-12T19:08:34Z</dcterms:created>
  <dcterms:modified xsi:type="dcterms:W3CDTF">2021-09-13T14:50:10Z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